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3870" r:id="rId5"/>
    <p:sldId id="3849" r:id="rId6"/>
    <p:sldId id="261" r:id="rId7"/>
    <p:sldId id="263" r:id="rId8"/>
    <p:sldId id="3853" r:id="rId9"/>
    <p:sldId id="3854" r:id="rId10"/>
    <p:sldId id="3856" r:id="rId11"/>
    <p:sldId id="3858" r:id="rId12"/>
    <p:sldId id="3871" r:id="rId13"/>
    <p:sldId id="3872" r:id="rId14"/>
    <p:sldId id="3851" r:id="rId15"/>
    <p:sldId id="3873" r:id="rId16"/>
    <p:sldId id="3874" r:id="rId17"/>
    <p:sldId id="3875" r:id="rId18"/>
    <p:sldId id="265" r:id="rId19"/>
    <p:sldId id="3861" r:id="rId20"/>
    <p:sldId id="3862" r:id="rId21"/>
    <p:sldId id="3881" r:id="rId22"/>
    <p:sldId id="3863" r:id="rId23"/>
    <p:sldId id="3865" r:id="rId24"/>
    <p:sldId id="3866" r:id="rId25"/>
    <p:sldId id="3876" r:id="rId26"/>
    <p:sldId id="3877" r:id="rId27"/>
    <p:sldId id="3878" r:id="rId28"/>
    <p:sldId id="3879" r:id="rId29"/>
    <p:sldId id="3880" r:id="rId30"/>
    <p:sldId id="3860" r:id="rId31"/>
    <p:sldId id="384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4A2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75037" autoAdjust="0"/>
  </p:normalViewPr>
  <p:slideViewPr>
    <p:cSldViewPr snapToGrid="0">
      <p:cViewPr>
        <p:scale>
          <a:sx n="73" d="100"/>
          <a:sy n="73" d="100"/>
        </p:scale>
        <p:origin x="1133" y="43"/>
      </p:cViewPr>
      <p:guideLst/>
    </p:cSldViewPr>
  </p:slideViewPr>
  <p:outlineViewPr>
    <p:cViewPr>
      <p:scale>
        <a:sx n="33" d="100"/>
        <a:sy n="33" d="100"/>
      </p:scale>
      <p:origin x="0" y="-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4/1/2026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57874-EF65-4B61-B062-40C932C81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0CE03-6C3A-EB4D-A9B1-7EFD38B58412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7D50D-BAA9-464B-B391-243138E078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2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439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949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007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41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09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4101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77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479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7844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8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230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919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482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307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1898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238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8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229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4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028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976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42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decision. Do not replace institutional systems.</a:t>
            </a:r>
          </a:p>
          <a:p>
            <a:br>
              <a:rPr lang="en-US" dirty="0"/>
            </a:br>
            <a:r>
              <a:rPr lang="en-US" dirty="0"/>
              <a:t>Build a federation model.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019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75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31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429764-E305-A48D-5244-9BCD209022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8286859"/>
            <a:chOff x="0" y="1"/>
            <a:chExt cx="12192000" cy="8286859"/>
          </a:xfrm>
        </p:grpSpPr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45F65CE3-2411-E8E5-B72E-F5CBEC4DDC55}"/>
                </a:ext>
              </a:extLst>
            </p:cNvPr>
            <p:cNvSpPr/>
            <p:nvPr userDrawn="1"/>
          </p:nvSpPr>
          <p:spPr>
            <a:xfrm>
              <a:off x="4000500" y="1087403"/>
              <a:ext cx="8191500" cy="5770597"/>
            </a:xfrm>
            <a:custGeom>
              <a:avLst/>
              <a:gdLst>
                <a:gd name="connsiteX0" fmla="*/ 4929467 w 8191500"/>
                <a:gd name="connsiteY0" fmla="*/ 0 h 5770597"/>
                <a:gd name="connsiteX1" fmla="*/ 8065066 w 8191500"/>
                <a:gd name="connsiteY1" fmla="*/ 1118513 h 5770597"/>
                <a:gd name="connsiteX2" fmla="*/ 8191500 w 8191500"/>
                <a:gd name="connsiteY2" fmla="*/ 1227339 h 5770597"/>
                <a:gd name="connsiteX3" fmla="*/ 8191500 w 8191500"/>
                <a:gd name="connsiteY3" fmla="*/ 5770597 h 5770597"/>
                <a:gd name="connsiteX4" fmla="*/ 79523 w 8191500"/>
                <a:gd name="connsiteY4" fmla="*/ 5770597 h 5770597"/>
                <a:gd name="connsiteX5" fmla="*/ 56799 w 8191500"/>
                <a:gd name="connsiteY5" fmla="*/ 5644158 h 5770597"/>
                <a:gd name="connsiteX6" fmla="*/ 0 w 8191500"/>
                <a:gd name="connsiteY6" fmla="*/ 4898209 h 5770597"/>
                <a:gd name="connsiteX7" fmla="*/ 4929467 w 8191500"/>
                <a:gd name="connsiteY7" fmla="*/ 0 h 577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1500" h="5770597">
                  <a:moveTo>
                    <a:pt x="4929467" y="0"/>
                  </a:moveTo>
                  <a:cubicBezTo>
                    <a:pt x="6120547" y="0"/>
                    <a:pt x="7212963" y="419755"/>
                    <a:pt x="8065066" y="1118513"/>
                  </a:cubicBezTo>
                  <a:lnTo>
                    <a:pt x="8191500" y="1227339"/>
                  </a:lnTo>
                  <a:lnTo>
                    <a:pt x="8191500" y="5770597"/>
                  </a:lnTo>
                  <a:lnTo>
                    <a:pt x="79523" y="5770597"/>
                  </a:lnTo>
                  <a:lnTo>
                    <a:pt x="56799" y="5644158"/>
                  </a:lnTo>
                  <a:cubicBezTo>
                    <a:pt x="19398" y="5400934"/>
                    <a:pt x="0" y="5151822"/>
                    <a:pt x="0" y="4898209"/>
                  </a:cubicBezTo>
                  <a:cubicBezTo>
                    <a:pt x="0" y="2193003"/>
                    <a:pt x="2206998" y="0"/>
                    <a:pt x="4929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6B51B3-AA6C-9C5E-7032-5AEA05D4590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6241" y="183933"/>
              <a:ext cx="0" cy="1597708"/>
            </a:xfrm>
            <a:prstGeom prst="line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13">
              <a:extLst>
                <a:ext uri="{FF2B5EF4-FFF2-40B4-BE49-F238E27FC236}">
                  <a16:creationId xmlns:a16="http://schemas.microsoft.com/office/drawing/2014/main" id="{4F28561D-5B3C-F08A-F7B5-48E6B74EAEBD}"/>
                </a:ext>
              </a:extLst>
            </p:cNvPr>
            <p:cNvSpPr/>
            <p:nvPr userDrawn="1"/>
          </p:nvSpPr>
          <p:spPr>
            <a:xfrm>
              <a:off x="5292348" y="1"/>
              <a:ext cx="2279742" cy="1267785"/>
            </a:xfrm>
            <a:custGeom>
              <a:avLst/>
              <a:gdLst>
                <a:gd name="connsiteX0" fmla="*/ 0 w 2279742"/>
                <a:gd name="connsiteY0" fmla="*/ 0 h 1267785"/>
                <a:gd name="connsiteX1" fmla="*/ 138700 w 2279742"/>
                <a:gd name="connsiteY1" fmla="*/ 0 h 1267785"/>
                <a:gd name="connsiteX2" fmla="*/ 138700 w 2279742"/>
                <a:gd name="connsiteY2" fmla="*/ 1078193 h 1267785"/>
                <a:gd name="connsiteX3" fmla="*/ 2002733 w 2279742"/>
                <a:gd name="connsiteY3" fmla="*/ 0 h 1267785"/>
                <a:gd name="connsiteX4" fmla="*/ 2279742 w 2279742"/>
                <a:gd name="connsiteY4" fmla="*/ 0 h 1267785"/>
                <a:gd name="connsiteX5" fmla="*/ 104026 w 2279742"/>
                <a:gd name="connsiteY5" fmla="*/ 1258503 h 1267785"/>
                <a:gd name="connsiteX6" fmla="*/ 69351 w 2279742"/>
                <a:gd name="connsiteY6" fmla="*/ 1267785 h 1267785"/>
                <a:gd name="connsiteX7" fmla="*/ 0 w 2279742"/>
                <a:gd name="connsiteY7" fmla="*/ 1198436 h 126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79742" h="1267785">
                  <a:moveTo>
                    <a:pt x="0" y="0"/>
                  </a:moveTo>
                  <a:lnTo>
                    <a:pt x="138700" y="0"/>
                  </a:lnTo>
                  <a:lnTo>
                    <a:pt x="138700" y="1078193"/>
                  </a:lnTo>
                  <a:lnTo>
                    <a:pt x="2002733" y="0"/>
                  </a:lnTo>
                  <a:lnTo>
                    <a:pt x="2279742" y="0"/>
                  </a:lnTo>
                  <a:lnTo>
                    <a:pt x="104026" y="1258503"/>
                  </a:lnTo>
                  <a:cubicBezTo>
                    <a:pt x="93484" y="1264595"/>
                    <a:pt x="81523" y="1267796"/>
                    <a:pt x="69351" y="1267785"/>
                  </a:cubicBezTo>
                  <a:cubicBezTo>
                    <a:pt x="31049" y="1267785"/>
                    <a:pt x="0" y="1236737"/>
                    <a:pt x="0" y="119843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7BD7FF70-44B7-E753-26CD-E228B56C2517}"/>
                </a:ext>
              </a:extLst>
            </p:cNvPr>
            <p:cNvSpPr/>
            <p:nvPr userDrawn="1"/>
          </p:nvSpPr>
          <p:spPr>
            <a:xfrm>
              <a:off x="10208695" y="1"/>
              <a:ext cx="1135066" cy="477997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F9EE857-93B9-ACF6-2AB4-2A29C4B94776}"/>
                </a:ext>
              </a:extLst>
            </p:cNvPr>
            <p:cNvSpPr/>
            <p:nvPr userDrawn="1"/>
          </p:nvSpPr>
          <p:spPr>
            <a:xfrm>
              <a:off x="1569044" y="514898"/>
              <a:ext cx="2393351" cy="232842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9">
              <a:extLst>
                <a:ext uri="{FF2B5EF4-FFF2-40B4-BE49-F238E27FC236}">
                  <a16:creationId xmlns:a16="http://schemas.microsoft.com/office/drawing/2014/main" id="{75030D84-5EEB-A095-3D43-0ED22BDB8406}"/>
                </a:ext>
              </a:extLst>
            </p:cNvPr>
            <p:cNvSpPr/>
            <p:nvPr userDrawn="1"/>
          </p:nvSpPr>
          <p:spPr>
            <a:xfrm flipH="1">
              <a:off x="0" y="2949740"/>
              <a:ext cx="1186451" cy="1771650"/>
            </a:xfrm>
            <a:custGeom>
              <a:avLst/>
              <a:gdLst>
                <a:gd name="connsiteX0" fmla="*/ 61913 w 1186451"/>
                <a:gd name="connsiteY0" fmla="*/ 0 h 1771650"/>
                <a:gd name="connsiteX1" fmla="*/ 1186451 w 1186451"/>
                <a:gd name="connsiteY1" fmla="*/ 0 h 1771650"/>
                <a:gd name="connsiteX2" fmla="*/ 1186451 w 1186451"/>
                <a:gd name="connsiteY2" fmla="*/ 123825 h 1771650"/>
                <a:gd name="connsiteX3" fmla="*/ 123825 w 1186451"/>
                <a:gd name="connsiteY3" fmla="*/ 123825 h 1771650"/>
                <a:gd name="connsiteX4" fmla="*/ 123825 w 1186451"/>
                <a:gd name="connsiteY4" fmla="*/ 1647825 h 1771650"/>
                <a:gd name="connsiteX5" fmla="*/ 1186451 w 1186451"/>
                <a:gd name="connsiteY5" fmla="*/ 1647825 h 1771650"/>
                <a:gd name="connsiteX6" fmla="*/ 1186451 w 1186451"/>
                <a:gd name="connsiteY6" fmla="*/ 1771650 h 1771650"/>
                <a:gd name="connsiteX7" fmla="*/ 61913 w 1186451"/>
                <a:gd name="connsiteY7" fmla="*/ 1771650 h 1771650"/>
                <a:gd name="connsiteX8" fmla="*/ 0 w 1186451"/>
                <a:gd name="connsiteY8" fmla="*/ 1709738 h 1771650"/>
                <a:gd name="connsiteX9" fmla="*/ 0 w 1186451"/>
                <a:gd name="connsiteY9" fmla="*/ 61913 h 1771650"/>
                <a:gd name="connsiteX10" fmla="*/ 61913 w 1186451"/>
                <a:gd name="connsiteY10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6451" h="1771650">
                  <a:moveTo>
                    <a:pt x="61913" y="0"/>
                  </a:moveTo>
                  <a:lnTo>
                    <a:pt x="1186451" y="0"/>
                  </a:lnTo>
                  <a:lnTo>
                    <a:pt x="1186451" y="123825"/>
                  </a:lnTo>
                  <a:lnTo>
                    <a:pt x="123825" y="123825"/>
                  </a:lnTo>
                  <a:lnTo>
                    <a:pt x="123825" y="1647825"/>
                  </a:lnTo>
                  <a:lnTo>
                    <a:pt x="1186451" y="1647825"/>
                  </a:lnTo>
                  <a:lnTo>
                    <a:pt x="1186451" y="1771650"/>
                  </a:lnTo>
                  <a:lnTo>
                    <a:pt x="61913" y="1771650"/>
                  </a:lnTo>
                  <a:cubicBezTo>
                    <a:pt x="27719" y="1771650"/>
                    <a:pt x="0" y="1743932"/>
                    <a:pt x="0" y="1709738"/>
                  </a:cubicBez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6E6DE3E-6851-19AD-2E60-22F006238173}"/>
                </a:ext>
              </a:extLst>
            </p:cNvPr>
            <p:cNvSpPr/>
            <p:nvPr userDrawn="1"/>
          </p:nvSpPr>
          <p:spPr>
            <a:xfrm rot="16200000">
              <a:off x="1539683" y="4203427"/>
              <a:ext cx="4083433" cy="4083433"/>
            </a:xfrm>
            <a:prstGeom prst="arc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4474" y="2949739"/>
            <a:ext cx="6261291" cy="2396686"/>
          </a:xfrm>
        </p:spPr>
        <p:txBody>
          <a:bodyPr anchor="b" anchorCtr="0">
            <a:noAutofit/>
          </a:bodyPr>
          <a:lstStyle>
            <a:lvl1pPr algn="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21BD3DB-6F51-C1AE-FF0E-D0BDCB55F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1220225" cy="6857998"/>
            <a:chOff x="123536" y="2"/>
            <a:chExt cx="11220225" cy="6857998"/>
          </a:xfrm>
        </p:grpSpPr>
        <p:sp>
          <p:nvSpPr>
            <p:cNvPr id="12" name="Freeform: Shape 7">
              <a:extLst>
                <a:ext uri="{FF2B5EF4-FFF2-40B4-BE49-F238E27FC236}">
                  <a16:creationId xmlns:a16="http://schemas.microsoft.com/office/drawing/2014/main" id="{59903C17-0733-BE0C-7392-283FEC2E98B0}"/>
                </a:ext>
              </a:extLst>
            </p:cNvPr>
            <p:cNvSpPr/>
            <p:nvPr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">
              <a:extLst>
                <a:ext uri="{FF2B5EF4-FFF2-40B4-BE49-F238E27FC236}">
                  <a16:creationId xmlns:a16="http://schemas.microsoft.com/office/drawing/2014/main" id="{898A3450-9C87-13ED-79CC-F4F65D14FF72}"/>
                </a:ext>
              </a:extLst>
            </p:cNvPr>
            <p:cNvSpPr/>
            <p:nvPr userDrawn="1"/>
          </p:nvSpPr>
          <p:spPr>
            <a:xfrm>
              <a:off x="10494433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2882462" cy="4297678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038599" y="1825625"/>
            <a:ext cx="7315199" cy="429768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9FE4C84-13A1-72EA-6541-7C8FDDEA7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1563" y="5800859"/>
            <a:ext cx="692016" cy="692016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0468883-4E51-D3BD-E1C6-601ED9B6E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438747" flipV="1">
            <a:off x="7967025" y="2530995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111AEF3F-9A86-45CE-4817-E3E6863DC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1764789" y="390570"/>
            <a:ext cx="437721" cy="797078"/>
          </a:xfrm>
          <a:custGeom>
            <a:avLst/>
            <a:gdLst>
              <a:gd name="connsiteX0" fmla="*/ 28069 w 437721"/>
              <a:gd name="connsiteY0" fmla="*/ 0 h 797078"/>
              <a:gd name="connsiteX1" fmla="*/ 437721 w 437721"/>
              <a:gd name="connsiteY1" fmla="*/ 398539 h 797078"/>
              <a:gd name="connsiteX2" fmla="*/ 28069 w 437721"/>
              <a:gd name="connsiteY2" fmla="*/ 797078 h 797078"/>
              <a:gd name="connsiteX3" fmla="*/ 0 w 437721"/>
              <a:gd name="connsiteY3" fmla="*/ 794325 h 797078"/>
              <a:gd name="connsiteX4" fmla="*/ 0 w 437721"/>
              <a:gd name="connsiteY4" fmla="*/ 2753 h 797078"/>
              <a:gd name="connsiteX5" fmla="*/ 28069 w 437721"/>
              <a:gd name="connsiteY5" fmla="*/ 0 h 79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721" h="797078">
                <a:moveTo>
                  <a:pt x="28069" y="0"/>
                </a:moveTo>
                <a:cubicBezTo>
                  <a:pt x="254314" y="0"/>
                  <a:pt x="437721" y="178432"/>
                  <a:pt x="437721" y="398539"/>
                </a:cubicBezTo>
                <a:cubicBezTo>
                  <a:pt x="437721" y="618646"/>
                  <a:pt x="254314" y="797078"/>
                  <a:pt x="28069" y="797078"/>
                </a:cubicBezTo>
                <a:lnTo>
                  <a:pt x="0" y="794325"/>
                </a:lnTo>
                <a:lnTo>
                  <a:pt x="0" y="2753"/>
                </a:lnTo>
                <a:lnTo>
                  <a:pt x="280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A792C8-BB21-CDAF-668C-C1EFF45540C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38200" y="1825625"/>
            <a:ext cx="6934200" cy="4297680"/>
          </a:xfrm>
          <a:noFill/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>
              <a:spcBef>
                <a:spcPts val="500"/>
              </a:spcBef>
              <a:spcAft>
                <a:spcPts val="800"/>
              </a:spcAft>
              <a:buClr>
                <a:schemeClr val="accent2"/>
              </a:buClr>
              <a:defRPr sz="1800"/>
            </a:lvl2pPr>
            <a:lvl3pPr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spcBef>
                <a:spcPts val="1000"/>
              </a:spcBef>
              <a:buClr>
                <a:schemeClr val="accent2"/>
              </a:buClr>
              <a:defRPr sz="1800"/>
            </a:lvl4pPr>
            <a:lvl5pPr>
              <a:spcBef>
                <a:spcPts val="1000"/>
              </a:spcBef>
              <a:buClr>
                <a:schemeClr val="accent2"/>
              </a:buClr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800" dirty="0">
              <a:latin typeface="Avenir Next LT Pro" panose="020B0504020202020204" pitchFamily="34" charset="77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FB03A-367B-9ADA-8071-E22871EC115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03029" y="1825625"/>
            <a:ext cx="3450771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199" y="1825625"/>
            <a:ext cx="10515600" cy="429768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7B7232D-F1A6-B6C3-3BBF-E834CC7CD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5930138" cy="6858001"/>
            <a:chOff x="0" y="-1"/>
            <a:chExt cx="5930138" cy="6858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D306340-6BFD-FE3D-535B-B59C1C44EDDA}"/>
                </a:ext>
              </a:extLst>
            </p:cNvPr>
            <p:cNvSpPr/>
            <p:nvPr userDrawn="1"/>
          </p:nvSpPr>
          <p:spPr>
            <a:xfrm>
              <a:off x="383877" y="778462"/>
              <a:ext cx="5315035" cy="53150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11">
              <a:extLst>
                <a:ext uri="{FF2B5EF4-FFF2-40B4-BE49-F238E27FC236}">
                  <a16:creationId xmlns:a16="http://schemas.microsoft.com/office/drawing/2014/main" id="{338E6C4B-ABF3-8B7E-8DCF-A93F69C712B1}"/>
                </a:ext>
              </a:extLst>
            </p:cNvPr>
            <p:cNvSpPr/>
            <p:nvPr userDrawn="1"/>
          </p:nvSpPr>
          <p:spPr>
            <a:xfrm flipH="1">
              <a:off x="530529" y="0"/>
              <a:ext cx="1155142" cy="591009"/>
            </a:xfrm>
            <a:custGeom>
              <a:avLst/>
              <a:gdLst>
                <a:gd name="connsiteX0" fmla="*/ 1355 w 1155142"/>
                <a:gd name="connsiteY0" fmla="*/ 0 h 591009"/>
                <a:gd name="connsiteX1" fmla="*/ 1153787 w 1155142"/>
                <a:gd name="connsiteY1" fmla="*/ 0 h 591009"/>
                <a:gd name="connsiteX2" fmla="*/ 1155142 w 1155142"/>
                <a:gd name="connsiteY2" fmla="*/ 13438 h 591009"/>
                <a:gd name="connsiteX3" fmla="*/ 577571 w 1155142"/>
                <a:gd name="connsiteY3" fmla="*/ 591009 h 591009"/>
                <a:gd name="connsiteX4" fmla="*/ 0 w 1155142"/>
                <a:gd name="connsiteY4" fmla="*/ 13438 h 59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142" h="591009">
                  <a:moveTo>
                    <a:pt x="1355" y="0"/>
                  </a:moveTo>
                  <a:lnTo>
                    <a:pt x="1153787" y="0"/>
                  </a:lnTo>
                  <a:lnTo>
                    <a:pt x="1155142" y="13438"/>
                  </a:lnTo>
                  <a:cubicBezTo>
                    <a:pt x="1155142" y="332422"/>
                    <a:pt x="896555" y="591009"/>
                    <a:pt x="577571" y="591009"/>
                  </a:cubicBezTo>
                  <a:cubicBezTo>
                    <a:pt x="258587" y="591009"/>
                    <a:pt x="0" y="332422"/>
                    <a:pt x="0" y="134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id="{6F90F99F-B12A-E8F9-5A86-D76B201D6308}"/>
                </a:ext>
              </a:extLst>
            </p:cNvPr>
            <p:cNvSpPr/>
            <p:nvPr userDrawn="1"/>
          </p:nvSpPr>
          <p:spPr>
            <a:xfrm flipH="1">
              <a:off x="3961511" y="-1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5">
              <a:extLst>
                <a:ext uri="{FF2B5EF4-FFF2-40B4-BE49-F238E27FC236}">
                  <a16:creationId xmlns:a16="http://schemas.microsoft.com/office/drawing/2014/main" id="{BFA99EFE-81BC-95EA-FA61-B7199AD98A74}"/>
                </a:ext>
              </a:extLst>
            </p:cNvPr>
            <p:cNvSpPr/>
            <p:nvPr userDrawn="1"/>
          </p:nvSpPr>
          <p:spPr>
            <a:xfrm flipH="1">
              <a:off x="0" y="2936831"/>
              <a:ext cx="159741" cy="552996"/>
            </a:xfrm>
            <a:custGeom>
              <a:avLst/>
              <a:gdLst>
                <a:gd name="connsiteX0" fmla="*/ 159741 w 159741"/>
                <a:gd name="connsiteY0" fmla="*/ 0 h 552996"/>
                <a:gd name="connsiteX1" fmla="*/ 159741 w 159741"/>
                <a:gd name="connsiteY1" fmla="*/ 552996 h 552996"/>
                <a:gd name="connsiteX2" fmla="*/ 141849 w 159741"/>
                <a:gd name="connsiteY2" fmla="*/ 543285 h 552996"/>
                <a:gd name="connsiteX3" fmla="*/ 0 w 159741"/>
                <a:gd name="connsiteY3" fmla="*/ 276498 h 552996"/>
                <a:gd name="connsiteX4" fmla="*/ 141849 w 159741"/>
                <a:gd name="connsiteY4" fmla="*/ 9711 h 552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41" h="552996">
                  <a:moveTo>
                    <a:pt x="159741" y="0"/>
                  </a:moveTo>
                  <a:lnTo>
                    <a:pt x="159741" y="552996"/>
                  </a:lnTo>
                  <a:lnTo>
                    <a:pt x="141849" y="543285"/>
                  </a:lnTo>
                  <a:cubicBezTo>
                    <a:pt x="56268" y="485467"/>
                    <a:pt x="0" y="387554"/>
                    <a:pt x="0" y="276498"/>
                  </a:cubicBezTo>
                  <a:cubicBezTo>
                    <a:pt x="0" y="165443"/>
                    <a:pt x="56268" y="67529"/>
                    <a:pt x="141849" y="9711"/>
                  </a:cubicBezTo>
                  <a:close/>
                </a:path>
              </a:pathLst>
            </a:custGeom>
            <a:solidFill>
              <a:schemeClr val="accent4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7">
              <a:extLst>
                <a:ext uri="{FF2B5EF4-FFF2-40B4-BE49-F238E27FC236}">
                  <a16:creationId xmlns:a16="http://schemas.microsoft.com/office/drawing/2014/main" id="{DD9FC028-D877-28FE-C646-DBD85D932641}"/>
                </a:ext>
              </a:extLst>
            </p:cNvPr>
            <p:cNvSpPr/>
            <p:nvPr userDrawn="1"/>
          </p:nvSpPr>
          <p:spPr>
            <a:xfrm flipH="1">
              <a:off x="0" y="5835649"/>
              <a:ext cx="1548180" cy="1022351"/>
            </a:xfrm>
            <a:custGeom>
              <a:avLst/>
              <a:gdLst>
                <a:gd name="connsiteX0" fmla="*/ 61913 w 1548180"/>
                <a:gd name="connsiteY0" fmla="*/ 0 h 1022351"/>
                <a:gd name="connsiteX1" fmla="*/ 1548180 w 1548180"/>
                <a:gd name="connsiteY1" fmla="*/ 0 h 1022351"/>
                <a:gd name="connsiteX2" fmla="*/ 1548180 w 1548180"/>
                <a:gd name="connsiteY2" fmla="*/ 123825 h 1022351"/>
                <a:gd name="connsiteX3" fmla="*/ 123825 w 1548180"/>
                <a:gd name="connsiteY3" fmla="*/ 123825 h 1022351"/>
                <a:gd name="connsiteX4" fmla="*/ 123825 w 1548180"/>
                <a:gd name="connsiteY4" fmla="*/ 1022351 h 1022351"/>
                <a:gd name="connsiteX5" fmla="*/ 0 w 1548180"/>
                <a:gd name="connsiteY5" fmla="*/ 1022351 h 1022351"/>
                <a:gd name="connsiteX6" fmla="*/ 0 w 1548180"/>
                <a:gd name="connsiteY6" fmla="*/ 61913 h 1022351"/>
                <a:gd name="connsiteX7" fmla="*/ 61913 w 1548180"/>
                <a:gd name="connsiteY7" fmla="*/ 0 h 10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180" h="1022351">
                  <a:moveTo>
                    <a:pt x="61913" y="0"/>
                  </a:moveTo>
                  <a:lnTo>
                    <a:pt x="1548180" y="0"/>
                  </a:lnTo>
                  <a:lnTo>
                    <a:pt x="1548180" y="123825"/>
                  </a:lnTo>
                  <a:lnTo>
                    <a:pt x="123825" y="123825"/>
                  </a:lnTo>
                  <a:lnTo>
                    <a:pt x="123825" y="1022351"/>
                  </a:lnTo>
                  <a:lnTo>
                    <a:pt x="0" y="1022351"/>
                  </a:ln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21">
              <a:extLst>
                <a:ext uri="{FF2B5EF4-FFF2-40B4-BE49-F238E27FC236}">
                  <a16:creationId xmlns:a16="http://schemas.microsoft.com/office/drawing/2014/main" id="{AA0AFFE9-F0C2-BDA0-BF87-9977706AB6A8}"/>
                </a:ext>
              </a:extLst>
            </p:cNvPr>
            <p:cNvSpPr/>
            <p:nvPr userDrawn="1"/>
          </p:nvSpPr>
          <p:spPr>
            <a:xfrm flipH="1">
              <a:off x="4364198" y="6258755"/>
              <a:ext cx="1565940" cy="599245"/>
            </a:xfrm>
            <a:custGeom>
              <a:avLst/>
              <a:gdLst>
                <a:gd name="connsiteX0" fmla="*/ 782970 w 1565940"/>
                <a:gd name="connsiteY0" fmla="*/ 0 h 599245"/>
                <a:gd name="connsiteX1" fmla="*/ 1528042 w 1565940"/>
                <a:gd name="connsiteY1" fmla="*/ 480469 h 599245"/>
                <a:gd name="connsiteX2" fmla="*/ 1565940 w 1565940"/>
                <a:gd name="connsiteY2" fmla="*/ 599245 h 599245"/>
                <a:gd name="connsiteX3" fmla="*/ 0 w 1565940"/>
                <a:gd name="connsiteY3" fmla="*/ 599245 h 599245"/>
                <a:gd name="connsiteX4" fmla="*/ 37898 w 1565940"/>
                <a:gd name="connsiteY4" fmla="*/ 480469 h 599245"/>
                <a:gd name="connsiteX5" fmla="*/ 782970 w 1565940"/>
                <a:gd name="connsiteY5" fmla="*/ 0 h 599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5940" h="599245">
                  <a:moveTo>
                    <a:pt x="782970" y="0"/>
                  </a:moveTo>
                  <a:cubicBezTo>
                    <a:pt x="1117910" y="0"/>
                    <a:pt x="1405287" y="198118"/>
                    <a:pt x="1528042" y="480469"/>
                  </a:cubicBezTo>
                  <a:lnTo>
                    <a:pt x="1565940" y="599245"/>
                  </a:lnTo>
                  <a:lnTo>
                    <a:pt x="0" y="599245"/>
                  </a:lnTo>
                  <a:lnTo>
                    <a:pt x="37898" y="480469"/>
                  </a:lnTo>
                  <a:cubicBezTo>
                    <a:pt x="160653" y="198118"/>
                    <a:pt x="448030" y="0"/>
                    <a:pt x="782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</p:spPr>
        <p:txBody>
          <a:bodyPr>
            <a:no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05455" y="755171"/>
            <a:ext cx="4619937" cy="5315035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E96D25F-53A2-6217-84B4-7EB874F0B3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89189" y="941148"/>
            <a:ext cx="11182430" cy="4797821"/>
            <a:chOff x="489189" y="941148"/>
            <a:chExt cx="11182430" cy="479782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50FA62D-C8AE-52B8-1712-6116756D1A83}"/>
                </a:ext>
              </a:extLst>
            </p:cNvPr>
            <p:cNvSpPr/>
            <p:nvPr userDrawn="1"/>
          </p:nvSpPr>
          <p:spPr>
            <a:xfrm>
              <a:off x="489189" y="1119031"/>
              <a:ext cx="4619938" cy="4619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1D2D6A01-57CF-3C0B-968C-E5A8FD352320}"/>
                </a:ext>
              </a:extLst>
            </p:cNvPr>
            <p:cNvSpPr/>
            <p:nvPr userDrawn="1"/>
          </p:nvSpPr>
          <p:spPr>
            <a:xfrm rot="19809111">
              <a:off x="8683720" y="941148"/>
              <a:ext cx="2987899" cy="2987899"/>
            </a:xfrm>
            <a:prstGeom prst="arc">
              <a:avLst>
                <a:gd name="adj1" fmla="val 15817365"/>
                <a:gd name="adj2" fmla="val 1781380"/>
              </a:avLst>
            </a:prstGeom>
            <a:ln w="127000" cap="rnd">
              <a:solidFill>
                <a:schemeClr val="accent4"/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10BEFAA-C349-7DB1-1827-0FA48A430AD8}"/>
                </a:ext>
              </a:extLst>
            </p:cNvPr>
            <p:cNvSpPr/>
            <p:nvPr userDrawn="1"/>
          </p:nvSpPr>
          <p:spPr>
            <a:xfrm>
              <a:off x="910048" y="4780992"/>
              <a:ext cx="546100" cy="546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57" y="1119031"/>
            <a:ext cx="4384736" cy="4619938"/>
          </a:xfrm>
        </p:spPr>
        <p:txBody>
          <a:bodyPr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1708" y="554942"/>
            <a:ext cx="5552091" cy="576822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F93C3C-09E9-6CD0-EF4B-6DE09539EE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9011782 w 12192000"/>
              <a:gd name="connsiteY0" fmla="*/ 4817511 h 6858000"/>
              <a:gd name="connsiteX1" fmla="*/ 8937059 w 12192000"/>
              <a:gd name="connsiteY1" fmla="*/ 4972626 h 6858000"/>
              <a:gd name="connsiteX2" fmla="*/ 8588084 w 12192000"/>
              <a:gd name="connsiteY2" fmla="*/ 5489438 h 6858000"/>
              <a:gd name="connsiteX3" fmla="*/ 8565206 w 12192000"/>
              <a:gd name="connsiteY3" fmla="*/ 5514611 h 6858000"/>
              <a:gd name="connsiteX4" fmla="*/ 8569944 w 12192000"/>
              <a:gd name="connsiteY4" fmla="*/ 5520198 h 6858000"/>
              <a:gd name="connsiteX5" fmla="*/ 8878607 w 12192000"/>
              <a:gd name="connsiteY5" fmla="*/ 5644582 h 6858000"/>
              <a:gd name="connsiteX6" fmla="*/ 9315123 w 12192000"/>
              <a:gd name="connsiteY6" fmla="*/ 5219907 h 6858000"/>
              <a:gd name="connsiteX7" fmla="*/ 9048519 w 12192000"/>
              <a:gd name="connsiteY7" fmla="*/ 4828605 h 6858000"/>
              <a:gd name="connsiteX8" fmla="*/ 6096000 w 12192000"/>
              <a:gd name="connsiteY8" fmla="*/ 200625 h 6858000"/>
              <a:gd name="connsiteX9" fmla="*/ 2867625 w 12192000"/>
              <a:gd name="connsiteY9" fmla="*/ 3429000 h 6858000"/>
              <a:gd name="connsiteX10" fmla="*/ 6096000 w 12192000"/>
              <a:gd name="connsiteY10" fmla="*/ 6657375 h 6858000"/>
              <a:gd name="connsiteX11" fmla="*/ 9324375 w 12192000"/>
              <a:gd name="connsiteY11" fmla="*/ 3429000 h 6858000"/>
              <a:gd name="connsiteX12" fmla="*/ 6096000 w 12192000"/>
              <a:gd name="connsiteY12" fmla="*/ 200625 h 6858000"/>
              <a:gd name="connsiteX13" fmla="*/ 0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6858000 h 6858000"/>
              <a:gd name="connsiteX16" fmla="*/ 0 w 12192000"/>
              <a:gd name="connsiteY1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6858000">
                <a:moveTo>
                  <a:pt x="9011782" y="4817511"/>
                </a:moveTo>
                <a:lnTo>
                  <a:pt x="8937059" y="4972626"/>
                </a:lnTo>
                <a:cubicBezTo>
                  <a:pt x="8837255" y="5156349"/>
                  <a:pt x="8720206" y="5329344"/>
                  <a:pt x="8588084" y="5489438"/>
                </a:cubicBezTo>
                <a:lnTo>
                  <a:pt x="8565206" y="5514611"/>
                </a:lnTo>
                <a:lnTo>
                  <a:pt x="8569944" y="5520198"/>
                </a:lnTo>
                <a:cubicBezTo>
                  <a:pt x="8648938" y="5597049"/>
                  <a:pt x="8758066" y="5644582"/>
                  <a:pt x="8878607" y="5644582"/>
                </a:cubicBezTo>
                <a:cubicBezTo>
                  <a:pt x="9119688" y="5644582"/>
                  <a:pt x="9315123" y="5454449"/>
                  <a:pt x="9315123" y="5219907"/>
                </a:cubicBezTo>
                <a:cubicBezTo>
                  <a:pt x="9315123" y="5044001"/>
                  <a:pt x="9205191" y="4893074"/>
                  <a:pt x="9048519" y="4828605"/>
                </a:cubicBezTo>
                <a:close/>
                <a:moveTo>
                  <a:pt x="6096000" y="200625"/>
                </a:moveTo>
                <a:cubicBezTo>
                  <a:pt x="4313018" y="200625"/>
                  <a:pt x="2867625" y="1646018"/>
                  <a:pt x="2867625" y="3429000"/>
                </a:cubicBezTo>
                <a:cubicBezTo>
                  <a:pt x="2867625" y="5211982"/>
                  <a:pt x="4313018" y="6657375"/>
                  <a:pt x="6096000" y="6657375"/>
                </a:cubicBezTo>
                <a:cubicBezTo>
                  <a:pt x="7878982" y="6657375"/>
                  <a:pt x="9324375" y="5211982"/>
                  <a:pt x="9324375" y="3429000"/>
                </a:cubicBezTo>
                <a:cubicBezTo>
                  <a:pt x="9324375" y="1646018"/>
                  <a:pt x="7878982" y="200625"/>
                  <a:pt x="6096000" y="20062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D5C3C4BD-DFDB-76B4-17CA-7DA4D17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9366740" flipV="1">
            <a:off x="2557952" y="-89828"/>
            <a:ext cx="7173200" cy="7173200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B04B61C-6467-D51D-0AF4-5C7D05F36C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8168" y="923544"/>
            <a:ext cx="6455664" cy="5010912"/>
          </a:xfrm>
          <a:prstGeom prst="rect">
            <a:avLst/>
          </a:prstGeom>
          <a:noFill/>
        </p:spPr>
        <p:txBody>
          <a:bodyPr lIns="0" rIns="0">
            <a:normAutofit/>
          </a:bodyPr>
          <a:lstStyle>
            <a:lvl1pPr algn="ctr">
              <a:defRPr sz="6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7A19F4B-D154-3EB2-F86A-9A63283A3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8565206" y="4817511"/>
            <a:ext cx="749917" cy="827071"/>
          </a:xfrm>
          <a:custGeom>
            <a:avLst/>
            <a:gdLst>
              <a:gd name="connsiteX0" fmla="*/ 446576 w 749917"/>
              <a:gd name="connsiteY0" fmla="*/ 0 h 827071"/>
              <a:gd name="connsiteX1" fmla="*/ 483313 w 749917"/>
              <a:gd name="connsiteY1" fmla="*/ 11094 h 827071"/>
              <a:gd name="connsiteX2" fmla="*/ 749917 w 749917"/>
              <a:gd name="connsiteY2" fmla="*/ 402396 h 827071"/>
              <a:gd name="connsiteX3" fmla="*/ 313401 w 749917"/>
              <a:gd name="connsiteY3" fmla="*/ 827071 h 827071"/>
              <a:gd name="connsiteX4" fmla="*/ 4738 w 749917"/>
              <a:gd name="connsiteY4" fmla="*/ 702687 h 827071"/>
              <a:gd name="connsiteX5" fmla="*/ 0 w 749917"/>
              <a:gd name="connsiteY5" fmla="*/ 697100 h 827071"/>
              <a:gd name="connsiteX6" fmla="*/ 22878 w 749917"/>
              <a:gd name="connsiteY6" fmla="*/ 671927 h 827071"/>
              <a:gd name="connsiteX7" fmla="*/ 371853 w 749917"/>
              <a:gd name="connsiteY7" fmla="*/ 155115 h 827071"/>
              <a:gd name="connsiteX8" fmla="*/ 446576 w 749917"/>
              <a:gd name="connsiteY8" fmla="*/ 0 h 82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9917" h="827071">
                <a:moveTo>
                  <a:pt x="446576" y="0"/>
                </a:moveTo>
                <a:lnTo>
                  <a:pt x="483313" y="11094"/>
                </a:lnTo>
                <a:cubicBezTo>
                  <a:pt x="639985" y="75563"/>
                  <a:pt x="749917" y="226490"/>
                  <a:pt x="749917" y="402396"/>
                </a:cubicBezTo>
                <a:cubicBezTo>
                  <a:pt x="749917" y="636938"/>
                  <a:pt x="554482" y="827071"/>
                  <a:pt x="313401" y="827071"/>
                </a:cubicBezTo>
                <a:cubicBezTo>
                  <a:pt x="192860" y="827071"/>
                  <a:pt x="83732" y="779538"/>
                  <a:pt x="4738" y="702687"/>
                </a:cubicBezTo>
                <a:lnTo>
                  <a:pt x="0" y="697100"/>
                </a:lnTo>
                <a:lnTo>
                  <a:pt x="22878" y="671927"/>
                </a:lnTo>
                <a:cubicBezTo>
                  <a:pt x="155000" y="511833"/>
                  <a:pt x="272049" y="338838"/>
                  <a:pt x="371853" y="155115"/>
                </a:cubicBezTo>
                <a:lnTo>
                  <a:pt x="4465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42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CB8A6E1-44B2-54E1-6460-1C9B27EE7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5698912" cy="6858001"/>
            <a:chOff x="0" y="-1"/>
            <a:chExt cx="5698912" cy="6858001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22D7888-22FA-4AA1-9BA4-CC61D6643D47}"/>
                </a:ext>
              </a:extLst>
            </p:cNvPr>
            <p:cNvSpPr/>
            <p:nvPr userDrawn="1"/>
          </p:nvSpPr>
          <p:spPr>
            <a:xfrm flipH="1">
              <a:off x="530529" y="0"/>
              <a:ext cx="1155142" cy="591009"/>
            </a:xfrm>
            <a:custGeom>
              <a:avLst/>
              <a:gdLst>
                <a:gd name="connsiteX0" fmla="*/ 1355 w 1155142"/>
                <a:gd name="connsiteY0" fmla="*/ 0 h 591009"/>
                <a:gd name="connsiteX1" fmla="*/ 1153787 w 1155142"/>
                <a:gd name="connsiteY1" fmla="*/ 0 h 591009"/>
                <a:gd name="connsiteX2" fmla="*/ 1155142 w 1155142"/>
                <a:gd name="connsiteY2" fmla="*/ 13438 h 591009"/>
                <a:gd name="connsiteX3" fmla="*/ 577571 w 1155142"/>
                <a:gd name="connsiteY3" fmla="*/ 591009 h 591009"/>
                <a:gd name="connsiteX4" fmla="*/ 0 w 1155142"/>
                <a:gd name="connsiteY4" fmla="*/ 13438 h 59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142" h="591009">
                  <a:moveTo>
                    <a:pt x="1355" y="0"/>
                  </a:moveTo>
                  <a:lnTo>
                    <a:pt x="1153787" y="0"/>
                  </a:lnTo>
                  <a:lnTo>
                    <a:pt x="1155142" y="13438"/>
                  </a:lnTo>
                  <a:cubicBezTo>
                    <a:pt x="1155142" y="332422"/>
                    <a:pt x="896555" y="591009"/>
                    <a:pt x="577571" y="591009"/>
                  </a:cubicBezTo>
                  <a:cubicBezTo>
                    <a:pt x="258587" y="591009"/>
                    <a:pt x="0" y="332422"/>
                    <a:pt x="0" y="134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BB6E464-8999-4773-A1F2-E6CAA990E572}"/>
                </a:ext>
              </a:extLst>
            </p:cNvPr>
            <p:cNvSpPr/>
            <p:nvPr userDrawn="1"/>
          </p:nvSpPr>
          <p:spPr>
            <a:xfrm flipH="1">
              <a:off x="3961511" y="-1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EA14BE8-FDD0-4434-9C3E-BFF78C22D9E3}"/>
                </a:ext>
              </a:extLst>
            </p:cNvPr>
            <p:cNvSpPr/>
            <p:nvPr userDrawn="1"/>
          </p:nvSpPr>
          <p:spPr>
            <a:xfrm flipH="1">
              <a:off x="0" y="5835649"/>
              <a:ext cx="1548180" cy="1022351"/>
            </a:xfrm>
            <a:custGeom>
              <a:avLst/>
              <a:gdLst>
                <a:gd name="connsiteX0" fmla="*/ 61913 w 1548180"/>
                <a:gd name="connsiteY0" fmla="*/ 0 h 1022351"/>
                <a:gd name="connsiteX1" fmla="*/ 1548180 w 1548180"/>
                <a:gd name="connsiteY1" fmla="*/ 0 h 1022351"/>
                <a:gd name="connsiteX2" fmla="*/ 1548180 w 1548180"/>
                <a:gd name="connsiteY2" fmla="*/ 123825 h 1022351"/>
                <a:gd name="connsiteX3" fmla="*/ 123825 w 1548180"/>
                <a:gd name="connsiteY3" fmla="*/ 123825 h 1022351"/>
                <a:gd name="connsiteX4" fmla="*/ 123825 w 1548180"/>
                <a:gd name="connsiteY4" fmla="*/ 1022351 h 1022351"/>
                <a:gd name="connsiteX5" fmla="*/ 0 w 1548180"/>
                <a:gd name="connsiteY5" fmla="*/ 1022351 h 1022351"/>
                <a:gd name="connsiteX6" fmla="*/ 0 w 1548180"/>
                <a:gd name="connsiteY6" fmla="*/ 61913 h 1022351"/>
                <a:gd name="connsiteX7" fmla="*/ 61913 w 1548180"/>
                <a:gd name="connsiteY7" fmla="*/ 0 h 10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180" h="1022351">
                  <a:moveTo>
                    <a:pt x="61913" y="0"/>
                  </a:moveTo>
                  <a:lnTo>
                    <a:pt x="1548180" y="0"/>
                  </a:lnTo>
                  <a:lnTo>
                    <a:pt x="1548180" y="123825"/>
                  </a:lnTo>
                  <a:lnTo>
                    <a:pt x="123825" y="123825"/>
                  </a:lnTo>
                  <a:lnTo>
                    <a:pt x="123825" y="1022351"/>
                  </a:lnTo>
                  <a:lnTo>
                    <a:pt x="0" y="1022351"/>
                  </a:ln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494E364-7EA8-4D92-915D-75D1A3A67C07}"/>
                </a:ext>
              </a:extLst>
            </p:cNvPr>
            <p:cNvSpPr/>
            <p:nvPr userDrawn="1"/>
          </p:nvSpPr>
          <p:spPr>
            <a:xfrm flipH="1">
              <a:off x="4132972" y="6258755"/>
              <a:ext cx="1565940" cy="599245"/>
            </a:xfrm>
            <a:custGeom>
              <a:avLst/>
              <a:gdLst>
                <a:gd name="connsiteX0" fmla="*/ 782970 w 1565940"/>
                <a:gd name="connsiteY0" fmla="*/ 0 h 599245"/>
                <a:gd name="connsiteX1" fmla="*/ 1528042 w 1565940"/>
                <a:gd name="connsiteY1" fmla="*/ 480469 h 599245"/>
                <a:gd name="connsiteX2" fmla="*/ 1565940 w 1565940"/>
                <a:gd name="connsiteY2" fmla="*/ 599245 h 599245"/>
                <a:gd name="connsiteX3" fmla="*/ 0 w 1565940"/>
                <a:gd name="connsiteY3" fmla="*/ 599245 h 599245"/>
                <a:gd name="connsiteX4" fmla="*/ 37898 w 1565940"/>
                <a:gd name="connsiteY4" fmla="*/ 480469 h 599245"/>
                <a:gd name="connsiteX5" fmla="*/ 782970 w 1565940"/>
                <a:gd name="connsiteY5" fmla="*/ 0 h 599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5940" h="599245">
                  <a:moveTo>
                    <a:pt x="782970" y="0"/>
                  </a:moveTo>
                  <a:cubicBezTo>
                    <a:pt x="1117910" y="0"/>
                    <a:pt x="1405287" y="198118"/>
                    <a:pt x="1528042" y="480469"/>
                  </a:cubicBezTo>
                  <a:lnTo>
                    <a:pt x="1565940" y="599245"/>
                  </a:lnTo>
                  <a:lnTo>
                    <a:pt x="0" y="599245"/>
                  </a:lnTo>
                  <a:lnTo>
                    <a:pt x="37898" y="480469"/>
                  </a:lnTo>
                  <a:cubicBezTo>
                    <a:pt x="160653" y="198118"/>
                    <a:pt x="448030" y="0"/>
                    <a:pt x="782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4F9EBE3B-A856-C23C-4698-B764DF4BC7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2118" y="262762"/>
            <a:ext cx="5507421" cy="3649718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4C9CB37-5251-201C-ACE3-FD69A00C77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7393" y="847600"/>
            <a:ext cx="4619625" cy="4617720"/>
          </a:xfrm>
          <a:prstGeom prst="ellipse">
            <a:avLst/>
          </a:prstGeom>
          <a:noFill/>
        </p:spPr>
        <p:txBody>
          <a:bodyPr tIns="54864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F08299-9068-827D-783B-BFF5B95E95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22118" y="4058263"/>
            <a:ext cx="5507421" cy="214148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Font typeface="Arial" panose="020B0604020202020204" pitchFamily="34" charset="0"/>
              <a:buNone/>
              <a:defRPr sz="2400"/>
            </a:lvl1pPr>
            <a:lvl2pPr marL="228600">
              <a:lnSpc>
                <a:spcPct val="90000"/>
              </a:lnSpc>
              <a:buClr>
                <a:schemeClr val="accent2"/>
              </a:buClr>
              <a:defRPr sz="2000"/>
            </a:lvl2pPr>
            <a:lvl3pPr marL="457200">
              <a:lnSpc>
                <a:spcPct val="90000"/>
              </a:lnSpc>
              <a:buClr>
                <a:schemeClr val="accent2"/>
              </a:buClr>
              <a:defRPr sz="1800"/>
            </a:lvl3pPr>
            <a:lvl4pPr marL="685800">
              <a:lnSpc>
                <a:spcPct val="90000"/>
              </a:lnSpc>
              <a:buClr>
                <a:schemeClr val="accent2"/>
              </a:buClr>
              <a:defRPr sz="16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2496" y="6356350"/>
            <a:ext cx="154533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9048" y="6356350"/>
            <a:ext cx="4114800" cy="365125"/>
          </a:xfrm>
        </p:spPr>
        <p:txBody>
          <a:bodyPr/>
          <a:lstStyle>
            <a:lvl1pPr algn="l">
              <a:defRPr>
                <a:latin typeface="+mn-lt"/>
              </a:defRPr>
            </a:lvl1pPr>
          </a:lstStyle>
          <a:p>
            <a:pPr algn="l"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6456" y="6356350"/>
            <a:ext cx="850392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68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04803"/>
            <a:ext cx="10515600" cy="1472974"/>
          </a:xfrm>
        </p:spPr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3FB7D8D-37C3-E089-EC02-FB49A13CBE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38099"/>
            <a:ext cx="8012113" cy="4284889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800"/>
            </a:lvl1pPr>
            <a:lvl2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600"/>
            </a:lvl2pPr>
            <a:lvl3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400"/>
            </a:lvl3pPr>
            <a:lvl4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4pPr>
            <a:lvl5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id="{438B6FA2-AF11-618E-2B1A-38BF083DF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-381048" y="5144407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13">
            <a:extLst>
              <a:ext uri="{FF2B5EF4-FFF2-40B4-BE49-F238E27FC236}">
                <a16:creationId xmlns:a16="http://schemas.microsoft.com/office/drawing/2014/main" id="{A269A8D8-A4AE-CEFF-E928-7DB1CFB3E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9">
            <a:extLst>
              <a:ext uri="{FF2B5EF4-FFF2-40B4-BE49-F238E27FC236}">
                <a16:creationId xmlns:a16="http://schemas.microsoft.com/office/drawing/2014/main" id="{15418837-E689-97BE-9FAD-FEDBD599E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109434" y="3527042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7DF76A42-387B-8D66-1214-D40462070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0621" y="704193"/>
            <a:ext cx="2296455" cy="22964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ACE818-46EF-547E-9315-A84948303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77652" y="0"/>
            <a:ext cx="8798419" cy="6816262"/>
            <a:chOff x="577652" y="-28502"/>
            <a:chExt cx="8798419" cy="681626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644D21-8793-9A96-F305-5D20EE342B26}"/>
                </a:ext>
              </a:extLst>
            </p:cNvPr>
            <p:cNvSpPr/>
            <p:nvPr userDrawn="1"/>
          </p:nvSpPr>
          <p:spPr>
            <a:xfrm>
              <a:off x="2815929" y="148929"/>
              <a:ext cx="6560142" cy="6560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DF8D7AEF-C845-09F0-F31C-20B32BBA1EBA}"/>
                </a:ext>
              </a:extLst>
            </p:cNvPr>
            <p:cNvSpPr/>
            <p:nvPr userDrawn="1"/>
          </p:nvSpPr>
          <p:spPr>
            <a:xfrm rot="9222429" flipV="1">
              <a:off x="2494119" y="-28502"/>
              <a:ext cx="6816262" cy="6816262"/>
            </a:xfrm>
            <a:prstGeom prst="arc">
              <a:avLst>
                <a:gd name="adj1" fmla="val 16200000"/>
                <a:gd name="adj2" fmla="val 20093138"/>
              </a:avLst>
            </a:prstGeom>
            <a:ln w="127000" cap="rnd">
              <a:solidFill>
                <a:schemeClr val="accent4">
                  <a:alpha val="9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D44CB-887B-C74D-3E96-5607E84DAEFF}"/>
                </a:ext>
              </a:extLst>
            </p:cNvPr>
            <p:cNvSpPr/>
            <p:nvPr userDrawn="1"/>
          </p:nvSpPr>
          <p:spPr>
            <a:xfrm>
              <a:off x="577652" y="1085116"/>
              <a:ext cx="759403" cy="7388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Freeform: Shape 19">
            <a:extLst>
              <a:ext uri="{FF2B5EF4-FFF2-40B4-BE49-F238E27FC236}">
                <a16:creationId xmlns:a16="http://schemas.microsoft.com/office/drawing/2014/main" id="{87D193F4-2337-0048-1BE7-C9A815419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936118" y="5508455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5EE4510-BCBA-C39A-BEF1-A391A3304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94655" y="5270490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929" y="1349825"/>
            <a:ext cx="6560142" cy="3063149"/>
          </a:xfrm>
        </p:spPr>
        <p:txBody>
          <a:bodyPr anchor="ctr">
            <a:no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15929" y="4412973"/>
            <a:ext cx="6560142" cy="1935571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15163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FB01ADF-164A-96FB-0129-C2A0F0ED0A8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147896" y="1816916"/>
            <a:ext cx="5212080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63F0DD-A38B-64B8-7412-087B487E6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2068464" cy="6857998"/>
            <a:chOff x="123536" y="2"/>
            <a:chExt cx="12068464" cy="6857998"/>
          </a:xfrm>
        </p:grpSpPr>
        <p:sp>
          <p:nvSpPr>
            <p:cNvPr id="12" name="Freeform: Shape 9">
              <a:extLst>
                <a:ext uri="{FF2B5EF4-FFF2-40B4-BE49-F238E27FC236}">
                  <a16:creationId xmlns:a16="http://schemas.microsoft.com/office/drawing/2014/main" id="{44CE2FB7-A856-E3C3-9798-73AAFB7901B8}"/>
                </a:ext>
              </a:extLst>
            </p:cNvPr>
            <p:cNvSpPr/>
            <p:nvPr userDrawn="1"/>
          </p:nvSpPr>
          <p:spPr>
            <a:xfrm>
              <a:off x="5671336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0">
              <a:extLst>
                <a:ext uri="{FF2B5EF4-FFF2-40B4-BE49-F238E27FC236}">
                  <a16:creationId xmlns:a16="http://schemas.microsoft.com/office/drawing/2014/main" id="{47ED62E5-894A-A8F9-A6DC-4A5C147CDE78}"/>
                </a:ext>
              </a:extLst>
            </p:cNvPr>
            <p:cNvSpPr/>
            <p:nvPr userDrawn="1"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5C181CD4-C69B-2826-AF23-060D677248A9}"/>
                </a:ext>
              </a:extLst>
            </p:cNvPr>
            <p:cNvSpPr/>
            <p:nvPr userDrawn="1"/>
          </p:nvSpPr>
          <p:spPr>
            <a:xfrm rot="5400000">
              <a:off x="11328915" y="3872201"/>
              <a:ext cx="1214656" cy="511514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0538251-2B75-FA20-0F29-FB58583E612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1" y="1825625"/>
            <a:ext cx="3108958" cy="429768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1pPr>
            <a:lvl2pPr marL="2857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65151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92583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6C49DD-8C29-93EA-04F4-22F84080DF5C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661820" y="1816916"/>
            <a:ext cx="6698156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1E75594D-82D2-74F6-56EC-46FCD28CB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94966" y="0"/>
            <a:ext cx="1214656" cy="511514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FF4E0F5B-0892-2688-EFD3-284369DA5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097530" y="5590215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D8715A-3067-732D-C410-868C7CCCF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82378" y="551212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07BCF9-2F5B-200E-2E6C-E177DB56E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7458"/>
            <a:ext cx="7083733" cy="6182202"/>
            <a:chOff x="0" y="7460"/>
            <a:chExt cx="7083733" cy="6182202"/>
          </a:xfrm>
        </p:grpSpPr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7A624B2B-50FD-9351-987F-2E5A5472CAB6}"/>
                </a:ext>
              </a:extLst>
            </p:cNvPr>
            <p:cNvSpPr/>
            <p:nvPr userDrawn="1"/>
          </p:nvSpPr>
          <p:spPr>
            <a:xfrm rot="16200000">
              <a:off x="-388933" y="4841194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id="{51E534EE-E0F1-2BD9-9A82-7656B90A2D9D}"/>
                </a:ext>
              </a:extLst>
            </p:cNvPr>
            <p:cNvSpPr/>
            <p:nvPr userDrawn="1"/>
          </p:nvSpPr>
          <p:spPr>
            <a:xfrm>
              <a:off x="6234405" y="7460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437"/>
            <a:ext cx="5257800" cy="2324046"/>
          </a:xfrm>
        </p:spPr>
        <p:txBody>
          <a:bodyPr anchor="b" anchorCtr="0"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57316"/>
            <a:ext cx="5257800" cy="3369858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C013AD6-0EF3-2B25-DDBD-2DF706123A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114" y="845068"/>
            <a:ext cx="5193792" cy="519379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8061D-18C3-4F4F-85EF-561633F58754}" type="datetimeFigureOut">
              <a:rPr lang="en-US" smtClean="0"/>
              <a:t>3/31/2026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8" r:id="rId3"/>
    <p:sldLayoutId id="2147483667" r:id="rId4"/>
    <p:sldLayoutId id="2147483650" r:id="rId5"/>
    <p:sldLayoutId id="2147483649" r:id="rId6"/>
    <p:sldLayoutId id="2147483662" r:id="rId7"/>
    <p:sldLayoutId id="2147483663" r:id="rId8"/>
    <p:sldLayoutId id="2147483652" r:id="rId9"/>
    <p:sldLayoutId id="2147483666" r:id="rId10"/>
    <p:sldLayoutId id="2147483664" r:id="rId11"/>
    <p:sldLayoutId id="2147483665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716152E2-53CE-C1D8-5504-764E1608E98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493202"/>
            <a:ext cx="10046110" cy="3200400"/>
          </a:xfrm>
          <a:noFill/>
        </p:spPr>
        <p:txBody>
          <a:bodyPr anchor="b">
            <a:noAutofit/>
          </a:bodyPr>
          <a:lstStyle/>
          <a:p>
            <a:pPr marL="0" indent="0" algn="ctr">
              <a:buNone/>
            </a:pPr>
            <a:r>
              <a:rPr lang="en-US" sz="4400" b="1" dirty="0">
                <a:latin typeface="Arial Black" panose="020B0A04020102020204" pitchFamily="34" charset="0"/>
              </a:rPr>
              <a:t>Building a National Open Access Repository</a:t>
            </a:r>
            <a:br>
              <a:rPr lang="en-US" dirty="0"/>
            </a:br>
            <a:br>
              <a:rPr lang="en-US" dirty="0"/>
            </a:br>
            <a:r>
              <a:rPr lang="en-US" sz="2800" i="1" dirty="0"/>
              <a:t>The MAREN Experience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10B084-481E-3776-AB94-138897D5C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50345"/>
            <a:ext cx="2447619" cy="11428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B3E446-EA4B-E754-FA9D-1965BE1C256E}"/>
              </a:ext>
            </a:extLst>
          </p:cNvPr>
          <p:cNvSpPr txBox="1"/>
          <p:nvPr/>
        </p:nvSpPr>
        <p:spPr>
          <a:xfrm>
            <a:off x="1651817" y="5713535"/>
            <a:ext cx="9232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74A25"/>
                </a:solidFill>
                <a:latin typeface="Aptos Narrow" panose="020B0004020202020204" pitchFamily="34" charset="0"/>
              </a:rPr>
              <a:t>Jones Kumwenda   |   Systems Engineer, MAREN   |  April 2, 2026 |  </a:t>
            </a:r>
            <a:r>
              <a:rPr lang="en-US" sz="1600" b="1" i="1" dirty="0" err="1">
                <a:solidFill>
                  <a:srgbClr val="074A25"/>
                </a:solidFill>
                <a:latin typeface="Aptos Narrow" panose="020B0004020202020204" pitchFamily="34" charset="0"/>
              </a:rPr>
              <a:t>AfricaArXiv</a:t>
            </a:r>
            <a:r>
              <a:rPr lang="en-US" sz="1600" b="1" i="1" dirty="0">
                <a:solidFill>
                  <a:srgbClr val="074A25"/>
                </a:solidFill>
                <a:latin typeface="Aptos Narrow" panose="020B0004020202020204" pitchFamily="34" charset="0"/>
              </a:rPr>
              <a:t> Open Science Webinar Series</a:t>
            </a:r>
          </a:p>
        </p:txBody>
      </p:sp>
    </p:spTree>
    <p:extLst>
      <p:ext uri="{BB962C8B-B14F-4D97-AF65-F5344CB8AC3E}">
        <p14:creationId xmlns:p14="http://schemas.microsoft.com/office/powerpoint/2010/main" val="762792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B62B1-DDA7-F6C0-4C4A-295C32186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Hybrid Cloud-On-Premise Architecture</a:t>
            </a:r>
            <a:endParaRPr lang="en-US" dirty="0"/>
          </a:p>
        </p:txBody>
      </p:sp>
      <p:sp>
        <p:nvSpPr>
          <p:cNvPr id="39" name="Shape 3">
            <a:extLst>
              <a:ext uri="{FF2B5EF4-FFF2-40B4-BE49-F238E27FC236}">
                <a16:creationId xmlns:a16="http://schemas.microsoft.com/office/drawing/2014/main" id="{6E54567A-C194-FB5C-3221-BEF8BE1F44A3}"/>
              </a:ext>
            </a:extLst>
          </p:cNvPr>
          <p:cNvSpPr/>
          <p:nvPr/>
        </p:nvSpPr>
        <p:spPr>
          <a:xfrm>
            <a:off x="1434047" y="2089738"/>
            <a:ext cx="1920240" cy="1828800"/>
          </a:xfrm>
          <a:prstGeom prst="rect">
            <a:avLst/>
          </a:prstGeom>
          <a:solidFill>
            <a:srgbClr val="1A4A6B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40" name="Text 4">
            <a:extLst>
              <a:ext uri="{FF2B5EF4-FFF2-40B4-BE49-F238E27FC236}">
                <a16:creationId xmlns:a16="http://schemas.microsoft.com/office/drawing/2014/main" id="{06BF07EE-D6A8-E5ED-5926-65E17A69F1B2}"/>
              </a:ext>
            </a:extLst>
          </p:cNvPr>
          <p:cNvSpPr/>
          <p:nvPr/>
        </p:nvSpPr>
        <p:spPr>
          <a:xfrm>
            <a:off x="1434047" y="2135458"/>
            <a:ext cx="1920240" cy="5943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Institutional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Repositories</a:t>
            </a:r>
            <a:endParaRPr lang="en-US" sz="1200" dirty="0"/>
          </a:p>
        </p:txBody>
      </p:sp>
      <p:sp>
        <p:nvSpPr>
          <p:cNvPr id="41" name="Shape 5">
            <a:extLst>
              <a:ext uri="{FF2B5EF4-FFF2-40B4-BE49-F238E27FC236}">
                <a16:creationId xmlns:a16="http://schemas.microsoft.com/office/drawing/2014/main" id="{9F3F004C-C3A3-18EB-C832-EAEFFDB96CB2}"/>
              </a:ext>
            </a:extLst>
          </p:cNvPr>
          <p:cNvSpPr/>
          <p:nvPr/>
        </p:nvSpPr>
        <p:spPr>
          <a:xfrm>
            <a:off x="1525487" y="2729818"/>
            <a:ext cx="1737360" cy="45720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42" name="Text 6">
            <a:extLst>
              <a:ext uri="{FF2B5EF4-FFF2-40B4-BE49-F238E27FC236}">
                <a16:creationId xmlns:a16="http://schemas.microsoft.com/office/drawing/2014/main" id="{120B6F81-3485-9E79-E74E-B8CE7053FB4A}"/>
              </a:ext>
            </a:extLst>
          </p:cNvPr>
          <p:cNvSpPr/>
          <p:nvPr/>
        </p:nvSpPr>
        <p:spPr>
          <a:xfrm>
            <a:off x="1434047" y="2821258"/>
            <a:ext cx="1920240" cy="8229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UNIMA, MUBAS, MZUNI</a:t>
            </a:r>
            <a:endParaRPr lang="en-US" sz="900" dirty="0"/>
          </a:p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DSpace 7/8 OAI-PMH</a:t>
            </a:r>
            <a:endParaRPr lang="en-US" sz="900" dirty="0"/>
          </a:p>
        </p:txBody>
      </p:sp>
      <p:sp>
        <p:nvSpPr>
          <p:cNvPr id="43" name="Shape 7">
            <a:extLst>
              <a:ext uri="{FF2B5EF4-FFF2-40B4-BE49-F238E27FC236}">
                <a16:creationId xmlns:a16="http://schemas.microsoft.com/office/drawing/2014/main" id="{2C695799-86DB-6E0A-066B-E9A040796C46}"/>
              </a:ext>
            </a:extLst>
          </p:cNvPr>
          <p:cNvSpPr/>
          <p:nvPr/>
        </p:nvSpPr>
        <p:spPr>
          <a:xfrm>
            <a:off x="3400007" y="2930986"/>
            <a:ext cx="320040" cy="73152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44" name="Shape 8">
            <a:extLst>
              <a:ext uri="{FF2B5EF4-FFF2-40B4-BE49-F238E27FC236}">
                <a16:creationId xmlns:a16="http://schemas.microsoft.com/office/drawing/2014/main" id="{02C819C0-8790-51D9-D125-B56ECC0C52D3}"/>
              </a:ext>
            </a:extLst>
          </p:cNvPr>
          <p:cNvSpPr/>
          <p:nvPr/>
        </p:nvSpPr>
        <p:spPr>
          <a:xfrm>
            <a:off x="3491447" y="2089738"/>
            <a:ext cx="1920240" cy="1828800"/>
          </a:xfrm>
          <a:prstGeom prst="rect">
            <a:avLst/>
          </a:prstGeom>
          <a:solidFill>
            <a:srgbClr val="0D7A75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45" name="Text 9">
            <a:extLst>
              <a:ext uri="{FF2B5EF4-FFF2-40B4-BE49-F238E27FC236}">
                <a16:creationId xmlns:a16="http://schemas.microsoft.com/office/drawing/2014/main" id="{7526829B-8F5F-FFA7-84D9-1876093A41AC}"/>
              </a:ext>
            </a:extLst>
          </p:cNvPr>
          <p:cNvSpPr/>
          <p:nvPr/>
        </p:nvSpPr>
        <p:spPr>
          <a:xfrm>
            <a:off x="3491447" y="2135458"/>
            <a:ext cx="1920240" cy="5943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OAI-PMH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Harvesting</a:t>
            </a:r>
            <a:endParaRPr lang="en-US" sz="1200" dirty="0"/>
          </a:p>
        </p:txBody>
      </p:sp>
      <p:sp>
        <p:nvSpPr>
          <p:cNvPr id="46" name="Shape 10">
            <a:extLst>
              <a:ext uri="{FF2B5EF4-FFF2-40B4-BE49-F238E27FC236}">
                <a16:creationId xmlns:a16="http://schemas.microsoft.com/office/drawing/2014/main" id="{7AAEEE90-DE29-5F20-073D-1BB5A702FBB0}"/>
              </a:ext>
            </a:extLst>
          </p:cNvPr>
          <p:cNvSpPr/>
          <p:nvPr/>
        </p:nvSpPr>
        <p:spPr>
          <a:xfrm>
            <a:off x="3582887" y="2729818"/>
            <a:ext cx="1737360" cy="45720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47" name="Text 11">
            <a:extLst>
              <a:ext uri="{FF2B5EF4-FFF2-40B4-BE49-F238E27FC236}">
                <a16:creationId xmlns:a16="http://schemas.microsoft.com/office/drawing/2014/main" id="{90A5B4F0-A199-27BB-F64B-180416C62AA5}"/>
              </a:ext>
            </a:extLst>
          </p:cNvPr>
          <p:cNvSpPr/>
          <p:nvPr/>
        </p:nvSpPr>
        <p:spPr>
          <a:xfrm>
            <a:off x="3491447" y="2821258"/>
            <a:ext cx="1920240" cy="8229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Metadata harvesting</a:t>
            </a:r>
            <a:endParaRPr lang="en-US" sz="900" dirty="0"/>
          </a:p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Dublin Core &amp; DataCite</a:t>
            </a:r>
            <a:endParaRPr lang="en-US" sz="900" dirty="0"/>
          </a:p>
        </p:txBody>
      </p:sp>
      <p:sp>
        <p:nvSpPr>
          <p:cNvPr id="48" name="Shape 12">
            <a:extLst>
              <a:ext uri="{FF2B5EF4-FFF2-40B4-BE49-F238E27FC236}">
                <a16:creationId xmlns:a16="http://schemas.microsoft.com/office/drawing/2014/main" id="{F409186B-1555-D5BF-8961-362D475C02B5}"/>
              </a:ext>
            </a:extLst>
          </p:cNvPr>
          <p:cNvSpPr/>
          <p:nvPr/>
        </p:nvSpPr>
        <p:spPr>
          <a:xfrm>
            <a:off x="5457407" y="2930986"/>
            <a:ext cx="320040" cy="73152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49" name="Shape 13">
            <a:extLst>
              <a:ext uri="{FF2B5EF4-FFF2-40B4-BE49-F238E27FC236}">
                <a16:creationId xmlns:a16="http://schemas.microsoft.com/office/drawing/2014/main" id="{71C86401-D65B-9C65-63F0-93F9F9FB95D2}"/>
              </a:ext>
            </a:extLst>
          </p:cNvPr>
          <p:cNvSpPr/>
          <p:nvPr/>
        </p:nvSpPr>
        <p:spPr>
          <a:xfrm>
            <a:off x="5548847" y="2089738"/>
            <a:ext cx="1920240" cy="1828800"/>
          </a:xfrm>
          <a:prstGeom prst="rect">
            <a:avLst/>
          </a:prstGeom>
          <a:solidFill>
            <a:srgbClr val="0A2540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50" name="Text 14">
            <a:extLst>
              <a:ext uri="{FF2B5EF4-FFF2-40B4-BE49-F238E27FC236}">
                <a16:creationId xmlns:a16="http://schemas.microsoft.com/office/drawing/2014/main" id="{9EBE491C-26EE-A853-175B-730B42308C82}"/>
              </a:ext>
            </a:extLst>
          </p:cNvPr>
          <p:cNvSpPr/>
          <p:nvPr/>
        </p:nvSpPr>
        <p:spPr>
          <a:xfrm>
            <a:off x="5548847" y="2135458"/>
            <a:ext cx="1920240" cy="5943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National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Repository</a:t>
            </a:r>
            <a:endParaRPr lang="en-US" sz="1200" dirty="0"/>
          </a:p>
        </p:txBody>
      </p:sp>
      <p:sp>
        <p:nvSpPr>
          <p:cNvPr id="51" name="Shape 15">
            <a:extLst>
              <a:ext uri="{FF2B5EF4-FFF2-40B4-BE49-F238E27FC236}">
                <a16:creationId xmlns:a16="http://schemas.microsoft.com/office/drawing/2014/main" id="{09B07A88-A202-6F64-41B3-C9CC314D8333}"/>
              </a:ext>
            </a:extLst>
          </p:cNvPr>
          <p:cNvSpPr/>
          <p:nvPr/>
        </p:nvSpPr>
        <p:spPr>
          <a:xfrm>
            <a:off x="5640287" y="2729818"/>
            <a:ext cx="1737360" cy="45720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52" name="Text 16">
            <a:extLst>
              <a:ext uri="{FF2B5EF4-FFF2-40B4-BE49-F238E27FC236}">
                <a16:creationId xmlns:a16="http://schemas.microsoft.com/office/drawing/2014/main" id="{87CEAAF8-4F24-CF8B-08BA-0BA785597B95}"/>
              </a:ext>
            </a:extLst>
          </p:cNvPr>
          <p:cNvSpPr/>
          <p:nvPr/>
        </p:nvSpPr>
        <p:spPr>
          <a:xfrm>
            <a:off x="5548847" y="2821258"/>
            <a:ext cx="1920240" cy="8229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MAREN DSpace 8.2</a:t>
            </a:r>
            <a:endParaRPr lang="en-US" sz="900" dirty="0"/>
          </a:p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Angular Frontend</a:t>
            </a:r>
            <a:endParaRPr lang="en-US" sz="900" dirty="0"/>
          </a:p>
        </p:txBody>
      </p:sp>
      <p:sp>
        <p:nvSpPr>
          <p:cNvPr id="53" name="Shape 17">
            <a:extLst>
              <a:ext uri="{FF2B5EF4-FFF2-40B4-BE49-F238E27FC236}">
                <a16:creationId xmlns:a16="http://schemas.microsoft.com/office/drawing/2014/main" id="{01676000-179D-72F6-D3BC-0496B6866CEC}"/>
              </a:ext>
            </a:extLst>
          </p:cNvPr>
          <p:cNvSpPr/>
          <p:nvPr/>
        </p:nvSpPr>
        <p:spPr>
          <a:xfrm>
            <a:off x="7514807" y="2930986"/>
            <a:ext cx="320040" cy="73152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54" name="Shape 18">
            <a:extLst>
              <a:ext uri="{FF2B5EF4-FFF2-40B4-BE49-F238E27FC236}">
                <a16:creationId xmlns:a16="http://schemas.microsoft.com/office/drawing/2014/main" id="{5C91BB85-3D2F-6B35-EC4D-89A0AC5E1568}"/>
              </a:ext>
            </a:extLst>
          </p:cNvPr>
          <p:cNvSpPr/>
          <p:nvPr/>
        </p:nvSpPr>
        <p:spPr>
          <a:xfrm>
            <a:off x="7606247" y="2089738"/>
            <a:ext cx="1920240" cy="1828800"/>
          </a:xfrm>
          <a:prstGeom prst="rect">
            <a:avLst/>
          </a:prstGeom>
          <a:solidFill>
            <a:srgbClr val="1A6B45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55" name="Text 19">
            <a:extLst>
              <a:ext uri="{FF2B5EF4-FFF2-40B4-BE49-F238E27FC236}">
                <a16:creationId xmlns:a16="http://schemas.microsoft.com/office/drawing/2014/main" id="{21FA873D-B5D7-D4EC-A2F7-26DB8C315AD4}"/>
              </a:ext>
            </a:extLst>
          </p:cNvPr>
          <p:cNvSpPr/>
          <p:nvPr/>
        </p:nvSpPr>
        <p:spPr>
          <a:xfrm>
            <a:off x="7606247" y="2135458"/>
            <a:ext cx="1920240" cy="5943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DataCite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</a:rPr>
              <a:t>API</a:t>
            </a:r>
            <a:endParaRPr lang="en-US" sz="1200" dirty="0"/>
          </a:p>
        </p:txBody>
      </p:sp>
      <p:sp>
        <p:nvSpPr>
          <p:cNvPr id="56" name="Shape 20">
            <a:extLst>
              <a:ext uri="{FF2B5EF4-FFF2-40B4-BE49-F238E27FC236}">
                <a16:creationId xmlns:a16="http://schemas.microsoft.com/office/drawing/2014/main" id="{7814D600-BFC9-CA19-0275-5417DB112CC3}"/>
              </a:ext>
            </a:extLst>
          </p:cNvPr>
          <p:cNvSpPr/>
          <p:nvPr/>
        </p:nvSpPr>
        <p:spPr>
          <a:xfrm>
            <a:off x="7697687" y="2729818"/>
            <a:ext cx="1737360" cy="45720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57" name="Text 21">
            <a:extLst>
              <a:ext uri="{FF2B5EF4-FFF2-40B4-BE49-F238E27FC236}">
                <a16:creationId xmlns:a16="http://schemas.microsoft.com/office/drawing/2014/main" id="{B553BEF5-03B1-5503-45BA-336AD8547383}"/>
              </a:ext>
            </a:extLst>
          </p:cNvPr>
          <p:cNvSpPr/>
          <p:nvPr/>
        </p:nvSpPr>
        <p:spPr>
          <a:xfrm>
            <a:off x="7606247" y="2821258"/>
            <a:ext cx="1920240" cy="822960"/>
          </a:xfrm>
          <a:prstGeom prst="rect">
            <a:avLst/>
          </a:prstGeom>
          <a:noFill/>
          <a:ln/>
        </p:spPr>
        <p:txBody>
          <a:bodyPr wrap="square" lIns="63500" tIns="63500" rIns="63500" bIns="6350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DOI Minting</a:t>
            </a:r>
            <a:endParaRPr lang="en-US" sz="900" dirty="0"/>
          </a:p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Metadata Sync</a:t>
            </a:r>
            <a:endParaRPr lang="en-US" sz="900" dirty="0"/>
          </a:p>
        </p:txBody>
      </p:sp>
      <p:sp>
        <p:nvSpPr>
          <p:cNvPr id="58" name="Text 22">
            <a:extLst>
              <a:ext uri="{FF2B5EF4-FFF2-40B4-BE49-F238E27FC236}">
                <a16:creationId xmlns:a16="http://schemas.microsoft.com/office/drawing/2014/main" id="{30666125-56AE-C762-A47B-B03107AB178A}"/>
              </a:ext>
            </a:extLst>
          </p:cNvPr>
          <p:cNvSpPr/>
          <p:nvPr/>
        </p:nvSpPr>
        <p:spPr>
          <a:xfrm>
            <a:off x="1525487" y="4147138"/>
            <a:ext cx="841248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200" dirty="0">
                <a:solidFill>
                  <a:srgbClr val="E8A020"/>
                </a:solidFill>
              </a:rPr>
              <a:t>TECH STACK</a:t>
            </a:r>
            <a:endParaRPr lang="en-US" sz="1000" dirty="0"/>
          </a:p>
        </p:txBody>
      </p:sp>
      <p:sp>
        <p:nvSpPr>
          <p:cNvPr id="59" name="Shape 23">
            <a:extLst>
              <a:ext uri="{FF2B5EF4-FFF2-40B4-BE49-F238E27FC236}">
                <a16:creationId xmlns:a16="http://schemas.microsoft.com/office/drawing/2014/main" id="{9A90B696-43F2-48AA-7AC4-0062AFADA927}"/>
              </a:ext>
            </a:extLst>
          </p:cNvPr>
          <p:cNvSpPr/>
          <p:nvPr/>
        </p:nvSpPr>
        <p:spPr>
          <a:xfrm>
            <a:off x="1434047" y="4467178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60" name="Text 24">
            <a:extLst>
              <a:ext uri="{FF2B5EF4-FFF2-40B4-BE49-F238E27FC236}">
                <a16:creationId xmlns:a16="http://schemas.microsoft.com/office/drawing/2014/main" id="{7B537CF0-8FD8-0BF1-7799-6595FD70DB11}"/>
              </a:ext>
            </a:extLst>
          </p:cNvPr>
          <p:cNvSpPr/>
          <p:nvPr/>
        </p:nvSpPr>
        <p:spPr>
          <a:xfrm>
            <a:off x="1434047" y="451289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DSpace 8.2</a:t>
            </a:r>
            <a:endParaRPr lang="en-US" sz="1100" dirty="0"/>
          </a:p>
        </p:txBody>
      </p:sp>
      <p:sp>
        <p:nvSpPr>
          <p:cNvPr id="61" name="Text 25">
            <a:extLst>
              <a:ext uri="{FF2B5EF4-FFF2-40B4-BE49-F238E27FC236}">
                <a16:creationId xmlns:a16="http://schemas.microsoft.com/office/drawing/2014/main" id="{4034B518-6F22-0694-B01D-43B7EE519FDB}"/>
              </a:ext>
            </a:extLst>
          </p:cNvPr>
          <p:cNvSpPr/>
          <p:nvPr/>
        </p:nvSpPr>
        <p:spPr>
          <a:xfrm>
            <a:off x="1434047" y="4851226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Repository Platform</a:t>
            </a:r>
            <a:endParaRPr lang="en-US" sz="900" dirty="0"/>
          </a:p>
        </p:txBody>
      </p:sp>
      <p:sp>
        <p:nvSpPr>
          <p:cNvPr id="62" name="Shape 26">
            <a:extLst>
              <a:ext uri="{FF2B5EF4-FFF2-40B4-BE49-F238E27FC236}">
                <a16:creationId xmlns:a16="http://schemas.microsoft.com/office/drawing/2014/main" id="{8544E3B0-C606-0F49-D05B-5060B30CD280}"/>
              </a:ext>
            </a:extLst>
          </p:cNvPr>
          <p:cNvSpPr/>
          <p:nvPr/>
        </p:nvSpPr>
        <p:spPr>
          <a:xfrm>
            <a:off x="3143975" y="4467178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63" name="Text 27">
            <a:extLst>
              <a:ext uri="{FF2B5EF4-FFF2-40B4-BE49-F238E27FC236}">
                <a16:creationId xmlns:a16="http://schemas.microsoft.com/office/drawing/2014/main" id="{30FA5FFD-3EAB-329E-9B89-5DA5EA328454}"/>
              </a:ext>
            </a:extLst>
          </p:cNvPr>
          <p:cNvSpPr/>
          <p:nvPr/>
        </p:nvSpPr>
        <p:spPr>
          <a:xfrm>
            <a:off x="3143975" y="451289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PostgreSQL</a:t>
            </a:r>
            <a:endParaRPr lang="en-US" sz="1100" dirty="0"/>
          </a:p>
        </p:txBody>
      </p:sp>
      <p:sp>
        <p:nvSpPr>
          <p:cNvPr id="64" name="Text 28">
            <a:extLst>
              <a:ext uri="{FF2B5EF4-FFF2-40B4-BE49-F238E27FC236}">
                <a16:creationId xmlns:a16="http://schemas.microsoft.com/office/drawing/2014/main" id="{92A92FC2-A17E-58ED-EEBE-2D858BB81BBC}"/>
              </a:ext>
            </a:extLst>
          </p:cNvPr>
          <p:cNvSpPr/>
          <p:nvPr/>
        </p:nvSpPr>
        <p:spPr>
          <a:xfrm>
            <a:off x="3143975" y="4851226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Primary Database</a:t>
            </a:r>
            <a:endParaRPr lang="en-US" sz="900" dirty="0"/>
          </a:p>
        </p:txBody>
      </p:sp>
      <p:sp>
        <p:nvSpPr>
          <p:cNvPr id="65" name="Shape 29">
            <a:extLst>
              <a:ext uri="{FF2B5EF4-FFF2-40B4-BE49-F238E27FC236}">
                <a16:creationId xmlns:a16="http://schemas.microsoft.com/office/drawing/2014/main" id="{4DBDFDA8-2D36-A5CD-F39E-40FA260BEE54}"/>
              </a:ext>
            </a:extLst>
          </p:cNvPr>
          <p:cNvSpPr/>
          <p:nvPr/>
        </p:nvSpPr>
        <p:spPr>
          <a:xfrm>
            <a:off x="4853903" y="4467178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66" name="Text 30">
            <a:extLst>
              <a:ext uri="{FF2B5EF4-FFF2-40B4-BE49-F238E27FC236}">
                <a16:creationId xmlns:a16="http://schemas.microsoft.com/office/drawing/2014/main" id="{897C11B6-AED0-BCBC-BEE7-7A46C15CA006}"/>
              </a:ext>
            </a:extLst>
          </p:cNvPr>
          <p:cNvSpPr/>
          <p:nvPr/>
        </p:nvSpPr>
        <p:spPr>
          <a:xfrm>
            <a:off x="4853903" y="451289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Apache Solr</a:t>
            </a:r>
            <a:endParaRPr lang="en-US" sz="1100" dirty="0"/>
          </a:p>
        </p:txBody>
      </p:sp>
      <p:sp>
        <p:nvSpPr>
          <p:cNvPr id="67" name="Text 31">
            <a:extLst>
              <a:ext uri="{FF2B5EF4-FFF2-40B4-BE49-F238E27FC236}">
                <a16:creationId xmlns:a16="http://schemas.microsoft.com/office/drawing/2014/main" id="{D6806B07-C9A5-AA10-2B0D-9CAA0844BC9A}"/>
              </a:ext>
            </a:extLst>
          </p:cNvPr>
          <p:cNvSpPr/>
          <p:nvPr/>
        </p:nvSpPr>
        <p:spPr>
          <a:xfrm>
            <a:off x="4853903" y="4851226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Search &amp; Index</a:t>
            </a:r>
            <a:endParaRPr lang="en-US" sz="900" dirty="0"/>
          </a:p>
        </p:txBody>
      </p:sp>
      <p:sp>
        <p:nvSpPr>
          <p:cNvPr id="68" name="Shape 32">
            <a:extLst>
              <a:ext uri="{FF2B5EF4-FFF2-40B4-BE49-F238E27FC236}">
                <a16:creationId xmlns:a16="http://schemas.microsoft.com/office/drawing/2014/main" id="{052DD0BF-DEBE-2AA0-B97C-CB601F8728E1}"/>
              </a:ext>
            </a:extLst>
          </p:cNvPr>
          <p:cNvSpPr/>
          <p:nvPr/>
        </p:nvSpPr>
        <p:spPr>
          <a:xfrm>
            <a:off x="6563831" y="4467178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69" name="Text 33">
            <a:extLst>
              <a:ext uri="{FF2B5EF4-FFF2-40B4-BE49-F238E27FC236}">
                <a16:creationId xmlns:a16="http://schemas.microsoft.com/office/drawing/2014/main" id="{97EF29F7-4D40-6C05-AA9E-26985E6B985B}"/>
              </a:ext>
            </a:extLst>
          </p:cNvPr>
          <p:cNvSpPr/>
          <p:nvPr/>
        </p:nvSpPr>
        <p:spPr>
          <a:xfrm>
            <a:off x="6563831" y="451289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OpenStack</a:t>
            </a:r>
            <a:endParaRPr lang="en-US" sz="1100" dirty="0"/>
          </a:p>
        </p:txBody>
      </p:sp>
      <p:sp>
        <p:nvSpPr>
          <p:cNvPr id="70" name="Text 34">
            <a:extLst>
              <a:ext uri="{FF2B5EF4-FFF2-40B4-BE49-F238E27FC236}">
                <a16:creationId xmlns:a16="http://schemas.microsoft.com/office/drawing/2014/main" id="{5B3B8B4C-A779-4835-046A-6832EA1EDB6B}"/>
              </a:ext>
            </a:extLst>
          </p:cNvPr>
          <p:cNvSpPr/>
          <p:nvPr/>
        </p:nvSpPr>
        <p:spPr>
          <a:xfrm>
            <a:off x="6563831" y="4851226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Private Cloud (MAREN)</a:t>
            </a:r>
            <a:endParaRPr lang="en-US" sz="900" dirty="0"/>
          </a:p>
        </p:txBody>
      </p:sp>
      <p:sp>
        <p:nvSpPr>
          <p:cNvPr id="71" name="Shape 35">
            <a:extLst>
              <a:ext uri="{FF2B5EF4-FFF2-40B4-BE49-F238E27FC236}">
                <a16:creationId xmlns:a16="http://schemas.microsoft.com/office/drawing/2014/main" id="{89C6B983-2049-DBDE-33A1-C10BC3AED11D}"/>
              </a:ext>
            </a:extLst>
          </p:cNvPr>
          <p:cNvSpPr/>
          <p:nvPr/>
        </p:nvSpPr>
        <p:spPr>
          <a:xfrm>
            <a:off x="8273759" y="4467178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72" name="Text 36">
            <a:extLst>
              <a:ext uri="{FF2B5EF4-FFF2-40B4-BE49-F238E27FC236}">
                <a16:creationId xmlns:a16="http://schemas.microsoft.com/office/drawing/2014/main" id="{7284E833-29EF-F9C3-A347-3C9C6B7C7E48}"/>
              </a:ext>
            </a:extLst>
          </p:cNvPr>
          <p:cNvSpPr/>
          <p:nvPr/>
        </p:nvSpPr>
        <p:spPr>
          <a:xfrm>
            <a:off x="8273759" y="451289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TLS/HTTPS</a:t>
            </a:r>
            <a:endParaRPr lang="en-US" sz="1100" dirty="0"/>
          </a:p>
        </p:txBody>
      </p:sp>
      <p:sp>
        <p:nvSpPr>
          <p:cNvPr id="73" name="Text 37">
            <a:extLst>
              <a:ext uri="{FF2B5EF4-FFF2-40B4-BE49-F238E27FC236}">
                <a16:creationId xmlns:a16="http://schemas.microsoft.com/office/drawing/2014/main" id="{42A92118-1581-23A7-5BB3-A0170B78DCC9}"/>
              </a:ext>
            </a:extLst>
          </p:cNvPr>
          <p:cNvSpPr/>
          <p:nvPr/>
        </p:nvSpPr>
        <p:spPr>
          <a:xfrm>
            <a:off x="8273759" y="4851226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Security Layer</a:t>
            </a:r>
            <a:endParaRPr lang="en-US" sz="900" dirty="0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52A96FC7-3891-2278-0BE7-110F731057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11" y="5414158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39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9874B-BCA9-8420-1595-EDD1865A0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</p:spPr>
        <p:txBody>
          <a:bodyPr anchor="ctr"/>
          <a:lstStyle/>
          <a:p>
            <a:r>
              <a:rPr lang="en-US" b="1" dirty="0"/>
              <a:t>The Technical Stack </a:t>
            </a:r>
            <a:r>
              <a:rPr lang="en-US" dirty="0"/>
              <a:t>– </a:t>
            </a:r>
            <a:r>
              <a:rPr lang="en-US" sz="3600" dirty="0"/>
              <a:t>MAREN Cloud Architecture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8A383E1-67A4-8D82-6C5A-FFD747CE8F2D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34" y="1554480"/>
            <a:ext cx="7103447" cy="3749040"/>
          </a:xfrm>
          <a:prstGeom prst="rect">
            <a:avLst/>
          </a:prstGeom>
        </p:spPr>
      </p:pic>
      <p:sp>
        <p:nvSpPr>
          <p:cNvPr id="17" name="Text 22">
            <a:extLst>
              <a:ext uri="{FF2B5EF4-FFF2-40B4-BE49-F238E27FC236}">
                <a16:creationId xmlns:a16="http://schemas.microsoft.com/office/drawing/2014/main" id="{7774F08E-DE12-09FF-8CC5-0E41BE34EF52}"/>
              </a:ext>
            </a:extLst>
          </p:cNvPr>
          <p:cNvSpPr/>
          <p:nvPr/>
        </p:nvSpPr>
        <p:spPr>
          <a:xfrm>
            <a:off x="2395282" y="5303520"/>
            <a:ext cx="841248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200" dirty="0">
                <a:solidFill>
                  <a:srgbClr val="E8A020"/>
                </a:solidFill>
              </a:rPr>
              <a:t>TECH STACK</a:t>
            </a:r>
            <a:endParaRPr lang="en-US" sz="1000" dirty="0"/>
          </a:p>
        </p:txBody>
      </p:sp>
      <p:sp>
        <p:nvSpPr>
          <p:cNvPr id="18" name="Shape 23">
            <a:extLst>
              <a:ext uri="{FF2B5EF4-FFF2-40B4-BE49-F238E27FC236}">
                <a16:creationId xmlns:a16="http://schemas.microsoft.com/office/drawing/2014/main" id="{D119E8A9-F85D-DBF1-EBCF-7B367030FF0A}"/>
              </a:ext>
            </a:extLst>
          </p:cNvPr>
          <p:cNvSpPr/>
          <p:nvPr/>
        </p:nvSpPr>
        <p:spPr>
          <a:xfrm>
            <a:off x="2303842" y="5623560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19" name="Text 24">
            <a:extLst>
              <a:ext uri="{FF2B5EF4-FFF2-40B4-BE49-F238E27FC236}">
                <a16:creationId xmlns:a16="http://schemas.microsoft.com/office/drawing/2014/main" id="{0110FF56-2F5B-B815-2D01-185E5180969E}"/>
              </a:ext>
            </a:extLst>
          </p:cNvPr>
          <p:cNvSpPr/>
          <p:nvPr/>
        </p:nvSpPr>
        <p:spPr>
          <a:xfrm>
            <a:off x="2303842" y="5669280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DSpace 8.2</a:t>
            </a:r>
            <a:endParaRPr lang="en-US" sz="1100" dirty="0"/>
          </a:p>
        </p:txBody>
      </p:sp>
      <p:sp>
        <p:nvSpPr>
          <p:cNvPr id="20" name="Text 25">
            <a:extLst>
              <a:ext uri="{FF2B5EF4-FFF2-40B4-BE49-F238E27FC236}">
                <a16:creationId xmlns:a16="http://schemas.microsoft.com/office/drawing/2014/main" id="{B864DFF6-73F6-2632-91C0-89FD29C1CD4E}"/>
              </a:ext>
            </a:extLst>
          </p:cNvPr>
          <p:cNvSpPr/>
          <p:nvPr/>
        </p:nvSpPr>
        <p:spPr>
          <a:xfrm>
            <a:off x="2303842" y="600760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Repository Platform</a:t>
            </a:r>
            <a:endParaRPr lang="en-US" sz="900" dirty="0"/>
          </a:p>
        </p:txBody>
      </p:sp>
      <p:sp>
        <p:nvSpPr>
          <p:cNvPr id="21" name="Shape 26">
            <a:extLst>
              <a:ext uri="{FF2B5EF4-FFF2-40B4-BE49-F238E27FC236}">
                <a16:creationId xmlns:a16="http://schemas.microsoft.com/office/drawing/2014/main" id="{157C3925-85A6-9E2E-D16A-628EED54AC0E}"/>
              </a:ext>
            </a:extLst>
          </p:cNvPr>
          <p:cNvSpPr/>
          <p:nvPr/>
        </p:nvSpPr>
        <p:spPr>
          <a:xfrm>
            <a:off x="4013770" y="5623560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2" name="Text 27">
            <a:extLst>
              <a:ext uri="{FF2B5EF4-FFF2-40B4-BE49-F238E27FC236}">
                <a16:creationId xmlns:a16="http://schemas.microsoft.com/office/drawing/2014/main" id="{8D142AF8-8AE9-9B37-EE68-9568C92FEC7A}"/>
              </a:ext>
            </a:extLst>
          </p:cNvPr>
          <p:cNvSpPr/>
          <p:nvPr/>
        </p:nvSpPr>
        <p:spPr>
          <a:xfrm>
            <a:off x="4013770" y="5669280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PostgreSQL</a:t>
            </a:r>
            <a:endParaRPr lang="en-US" sz="1100" dirty="0"/>
          </a:p>
        </p:txBody>
      </p:sp>
      <p:sp>
        <p:nvSpPr>
          <p:cNvPr id="23" name="Text 28">
            <a:extLst>
              <a:ext uri="{FF2B5EF4-FFF2-40B4-BE49-F238E27FC236}">
                <a16:creationId xmlns:a16="http://schemas.microsoft.com/office/drawing/2014/main" id="{5F1E153C-E51F-DB92-73B0-598CBDDC62A6}"/>
              </a:ext>
            </a:extLst>
          </p:cNvPr>
          <p:cNvSpPr/>
          <p:nvPr/>
        </p:nvSpPr>
        <p:spPr>
          <a:xfrm>
            <a:off x="4013770" y="600760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Primary Database</a:t>
            </a:r>
            <a:endParaRPr lang="en-US" sz="900" dirty="0"/>
          </a:p>
        </p:txBody>
      </p:sp>
      <p:sp>
        <p:nvSpPr>
          <p:cNvPr id="24" name="Shape 29">
            <a:extLst>
              <a:ext uri="{FF2B5EF4-FFF2-40B4-BE49-F238E27FC236}">
                <a16:creationId xmlns:a16="http://schemas.microsoft.com/office/drawing/2014/main" id="{7A3C710B-4A9F-7A1B-17B3-239D73F885E1}"/>
              </a:ext>
            </a:extLst>
          </p:cNvPr>
          <p:cNvSpPr/>
          <p:nvPr/>
        </p:nvSpPr>
        <p:spPr>
          <a:xfrm>
            <a:off x="5723698" y="5623560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5" name="Text 30">
            <a:extLst>
              <a:ext uri="{FF2B5EF4-FFF2-40B4-BE49-F238E27FC236}">
                <a16:creationId xmlns:a16="http://schemas.microsoft.com/office/drawing/2014/main" id="{AB87189F-86FD-1903-8441-F09875F2E3B6}"/>
              </a:ext>
            </a:extLst>
          </p:cNvPr>
          <p:cNvSpPr/>
          <p:nvPr/>
        </p:nvSpPr>
        <p:spPr>
          <a:xfrm>
            <a:off x="5723698" y="5669280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Apache Solr</a:t>
            </a:r>
            <a:endParaRPr lang="en-US" sz="1100" dirty="0"/>
          </a:p>
        </p:txBody>
      </p:sp>
      <p:sp>
        <p:nvSpPr>
          <p:cNvPr id="26" name="Text 31">
            <a:extLst>
              <a:ext uri="{FF2B5EF4-FFF2-40B4-BE49-F238E27FC236}">
                <a16:creationId xmlns:a16="http://schemas.microsoft.com/office/drawing/2014/main" id="{5FC6F841-D76B-5053-9E7C-87079C8C0C19}"/>
              </a:ext>
            </a:extLst>
          </p:cNvPr>
          <p:cNvSpPr/>
          <p:nvPr/>
        </p:nvSpPr>
        <p:spPr>
          <a:xfrm>
            <a:off x="5723698" y="600760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Search &amp; Index</a:t>
            </a:r>
            <a:endParaRPr lang="en-US" sz="900" dirty="0"/>
          </a:p>
        </p:txBody>
      </p:sp>
      <p:sp>
        <p:nvSpPr>
          <p:cNvPr id="27" name="Shape 32">
            <a:extLst>
              <a:ext uri="{FF2B5EF4-FFF2-40B4-BE49-F238E27FC236}">
                <a16:creationId xmlns:a16="http://schemas.microsoft.com/office/drawing/2014/main" id="{F432FFE2-8007-F016-F7AB-8B6386796FC5}"/>
              </a:ext>
            </a:extLst>
          </p:cNvPr>
          <p:cNvSpPr/>
          <p:nvPr/>
        </p:nvSpPr>
        <p:spPr>
          <a:xfrm>
            <a:off x="7433626" y="5623560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8" name="Text 33">
            <a:extLst>
              <a:ext uri="{FF2B5EF4-FFF2-40B4-BE49-F238E27FC236}">
                <a16:creationId xmlns:a16="http://schemas.microsoft.com/office/drawing/2014/main" id="{71A83FF8-13F9-44E0-05EA-5006DACE0AD0}"/>
              </a:ext>
            </a:extLst>
          </p:cNvPr>
          <p:cNvSpPr/>
          <p:nvPr/>
        </p:nvSpPr>
        <p:spPr>
          <a:xfrm>
            <a:off x="7433626" y="5669280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OpenStack</a:t>
            </a:r>
            <a:endParaRPr lang="en-US" sz="1100" dirty="0"/>
          </a:p>
        </p:txBody>
      </p:sp>
      <p:sp>
        <p:nvSpPr>
          <p:cNvPr id="29" name="Text 34">
            <a:extLst>
              <a:ext uri="{FF2B5EF4-FFF2-40B4-BE49-F238E27FC236}">
                <a16:creationId xmlns:a16="http://schemas.microsoft.com/office/drawing/2014/main" id="{CC7B5CCF-F81D-3401-1A27-68FB9654ACA0}"/>
              </a:ext>
            </a:extLst>
          </p:cNvPr>
          <p:cNvSpPr/>
          <p:nvPr/>
        </p:nvSpPr>
        <p:spPr>
          <a:xfrm>
            <a:off x="7433626" y="600760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Private Cloud (MAREN)</a:t>
            </a:r>
            <a:endParaRPr lang="en-US" sz="900" dirty="0"/>
          </a:p>
        </p:txBody>
      </p:sp>
      <p:sp>
        <p:nvSpPr>
          <p:cNvPr id="30" name="Shape 35">
            <a:extLst>
              <a:ext uri="{FF2B5EF4-FFF2-40B4-BE49-F238E27FC236}">
                <a16:creationId xmlns:a16="http://schemas.microsoft.com/office/drawing/2014/main" id="{15083669-8405-B97A-6584-337EBE8C9F1D}"/>
              </a:ext>
            </a:extLst>
          </p:cNvPr>
          <p:cNvSpPr/>
          <p:nvPr/>
        </p:nvSpPr>
        <p:spPr>
          <a:xfrm>
            <a:off x="9143554" y="5623560"/>
            <a:ext cx="1600200" cy="822960"/>
          </a:xfrm>
          <a:prstGeom prst="rect">
            <a:avLst/>
          </a:prstGeom>
          <a:solidFill>
            <a:srgbClr val="11224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31" name="Text 36">
            <a:extLst>
              <a:ext uri="{FF2B5EF4-FFF2-40B4-BE49-F238E27FC236}">
                <a16:creationId xmlns:a16="http://schemas.microsoft.com/office/drawing/2014/main" id="{97BA2F2C-DAF8-E7E6-5D45-DC4E0C2C541F}"/>
              </a:ext>
            </a:extLst>
          </p:cNvPr>
          <p:cNvSpPr/>
          <p:nvPr/>
        </p:nvSpPr>
        <p:spPr>
          <a:xfrm>
            <a:off x="9143554" y="5669280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A99A"/>
                </a:solidFill>
              </a:rPr>
              <a:t>TLS/HTTPS</a:t>
            </a:r>
            <a:endParaRPr lang="en-US" sz="1100" dirty="0"/>
          </a:p>
        </p:txBody>
      </p:sp>
      <p:sp>
        <p:nvSpPr>
          <p:cNvPr id="32" name="Text 37">
            <a:extLst>
              <a:ext uri="{FF2B5EF4-FFF2-40B4-BE49-F238E27FC236}">
                <a16:creationId xmlns:a16="http://schemas.microsoft.com/office/drawing/2014/main" id="{9915E599-029A-2AA5-C4CF-788DEE4A241E}"/>
              </a:ext>
            </a:extLst>
          </p:cNvPr>
          <p:cNvSpPr/>
          <p:nvPr/>
        </p:nvSpPr>
        <p:spPr>
          <a:xfrm>
            <a:off x="9143554" y="6007608"/>
            <a:ext cx="160020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900" dirty="0">
                <a:solidFill>
                  <a:srgbClr val="CBD5E1"/>
                </a:solidFill>
              </a:rPr>
              <a:t>Security Layer</a:t>
            </a:r>
            <a:endParaRPr lang="en-US" sz="9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FEEB49C-BDA0-61C4-3186-FE0B277B47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121" y="26126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49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C54E4-C5C5-A1DB-B30B-4C280351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Visibility and Access Model - </a:t>
            </a:r>
            <a:r>
              <a:rPr lang="en-US" dirty="0"/>
              <a:t>Metadata Only Harvesting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578527-45B7-8850-8A1A-3370D07DA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26" y="1878568"/>
            <a:ext cx="8672394" cy="3931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4BFC3E-B964-2D36-1C36-D39815E315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093" y="5643635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15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2D94C-6020-8653-2A79-A4AA89DA0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Metadata &amp; DOI Integration </a:t>
            </a:r>
            <a:r>
              <a:rPr lang="en-US" dirty="0"/>
              <a:t>– How a research item gets a global DOI</a:t>
            </a:r>
          </a:p>
        </p:txBody>
      </p:sp>
      <p:sp>
        <p:nvSpPr>
          <p:cNvPr id="29" name="Shape 3">
            <a:extLst>
              <a:ext uri="{FF2B5EF4-FFF2-40B4-BE49-F238E27FC236}">
                <a16:creationId xmlns:a16="http://schemas.microsoft.com/office/drawing/2014/main" id="{99FC7E2D-BC44-3791-CE61-8755952D1768}"/>
              </a:ext>
            </a:extLst>
          </p:cNvPr>
          <p:cNvSpPr/>
          <p:nvPr/>
        </p:nvSpPr>
        <p:spPr>
          <a:xfrm>
            <a:off x="1043754" y="2058679"/>
            <a:ext cx="502920" cy="50292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30" name="Text 4">
            <a:extLst>
              <a:ext uri="{FF2B5EF4-FFF2-40B4-BE49-F238E27FC236}">
                <a16:creationId xmlns:a16="http://schemas.microsoft.com/office/drawing/2014/main" id="{B4587747-986C-4DAC-B44A-509B2C46A397}"/>
              </a:ext>
            </a:extLst>
          </p:cNvPr>
          <p:cNvSpPr/>
          <p:nvPr/>
        </p:nvSpPr>
        <p:spPr>
          <a:xfrm>
            <a:off x="1043754" y="2058679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/>
              <a:t>1</a:t>
            </a:r>
            <a:endParaRPr lang="en-US" sz="1400" dirty="0"/>
          </a:p>
        </p:txBody>
      </p:sp>
      <p:sp>
        <p:nvSpPr>
          <p:cNvPr id="31" name="Shape 5">
            <a:extLst>
              <a:ext uri="{FF2B5EF4-FFF2-40B4-BE49-F238E27FC236}">
                <a16:creationId xmlns:a16="http://schemas.microsoft.com/office/drawing/2014/main" id="{197E9517-477C-24BB-3866-3BB1214659B8}"/>
              </a:ext>
            </a:extLst>
          </p:cNvPr>
          <p:cNvSpPr/>
          <p:nvPr/>
        </p:nvSpPr>
        <p:spPr>
          <a:xfrm>
            <a:off x="1263210" y="2561599"/>
            <a:ext cx="64008" cy="25603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32" name="Text 6">
            <a:extLst>
              <a:ext uri="{FF2B5EF4-FFF2-40B4-BE49-F238E27FC236}">
                <a16:creationId xmlns:a16="http://schemas.microsoft.com/office/drawing/2014/main" id="{72BC207F-97AE-0728-9F53-D1D03894677D}"/>
              </a:ext>
            </a:extLst>
          </p:cNvPr>
          <p:cNvSpPr/>
          <p:nvPr/>
        </p:nvSpPr>
        <p:spPr>
          <a:xfrm>
            <a:off x="1683834" y="2058679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/>
              <a:t>Research Deposited</a:t>
            </a:r>
            <a:endParaRPr lang="en-US" sz="1400" dirty="0"/>
          </a:p>
        </p:txBody>
      </p:sp>
      <p:sp>
        <p:nvSpPr>
          <p:cNvPr id="33" name="Text 7">
            <a:extLst>
              <a:ext uri="{FF2B5EF4-FFF2-40B4-BE49-F238E27FC236}">
                <a16:creationId xmlns:a16="http://schemas.microsoft.com/office/drawing/2014/main" id="{3938C38F-BB23-5EA0-FB5B-FD1DD1DE2FAD}"/>
              </a:ext>
            </a:extLst>
          </p:cNvPr>
          <p:cNvSpPr/>
          <p:nvPr/>
        </p:nvSpPr>
        <p:spPr>
          <a:xfrm>
            <a:off x="1683833" y="2332999"/>
            <a:ext cx="4606797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/>
              <a:t>Author deposits output to institutional DSpace repository (UNIMA, MUBAS, MZUNI)</a:t>
            </a:r>
          </a:p>
        </p:txBody>
      </p:sp>
      <p:sp>
        <p:nvSpPr>
          <p:cNvPr id="34" name="Shape 8">
            <a:extLst>
              <a:ext uri="{FF2B5EF4-FFF2-40B4-BE49-F238E27FC236}">
                <a16:creationId xmlns:a16="http://schemas.microsoft.com/office/drawing/2014/main" id="{F814434F-7B5B-9927-1176-96D785875B93}"/>
              </a:ext>
            </a:extLst>
          </p:cNvPr>
          <p:cNvSpPr/>
          <p:nvPr/>
        </p:nvSpPr>
        <p:spPr>
          <a:xfrm>
            <a:off x="1043754" y="2817631"/>
            <a:ext cx="502920" cy="50292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35" name="Text 9">
            <a:extLst>
              <a:ext uri="{FF2B5EF4-FFF2-40B4-BE49-F238E27FC236}">
                <a16:creationId xmlns:a16="http://schemas.microsoft.com/office/drawing/2014/main" id="{0DAEE657-08E0-4C8A-E61E-C28A40B87B9F}"/>
              </a:ext>
            </a:extLst>
          </p:cNvPr>
          <p:cNvSpPr/>
          <p:nvPr/>
        </p:nvSpPr>
        <p:spPr>
          <a:xfrm>
            <a:off x="1043754" y="2817631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/>
              <a:t>2</a:t>
            </a:r>
            <a:endParaRPr lang="en-US" sz="1400" dirty="0"/>
          </a:p>
        </p:txBody>
      </p:sp>
      <p:sp>
        <p:nvSpPr>
          <p:cNvPr id="36" name="Shape 10">
            <a:extLst>
              <a:ext uri="{FF2B5EF4-FFF2-40B4-BE49-F238E27FC236}">
                <a16:creationId xmlns:a16="http://schemas.microsoft.com/office/drawing/2014/main" id="{A129B851-86E0-AB78-5659-2659F90CDADF}"/>
              </a:ext>
            </a:extLst>
          </p:cNvPr>
          <p:cNvSpPr/>
          <p:nvPr/>
        </p:nvSpPr>
        <p:spPr>
          <a:xfrm>
            <a:off x="1263210" y="3320551"/>
            <a:ext cx="64008" cy="25603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37" name="Text 11">
            <a:extLst>
              <a:ext uri="{FF2B5EF4-FFF2-40B4-BE49-F238E27FC236}">
                <a16:creationId xmlns:a16="http://schemas.microsoft.com/office/drawing/2014/main" id="{2BBB8FFB-5FB8-22B2-472C-671C870C2BCD}"/>
              </a:ext>
            </a:extLst>
          </p:cNvPr>
          <p:cNvSpPr/>
          <p:nvPr/>
        </p:nvSpPr>
        <p:spPr>
          <a:xfrm>
            <a:off x="1683834" y="2817631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/>
              <a:t>OAI-PMH Harvest</a:t>
            </a:r>
            <a:endParaRPr lang="en-US" sz="1400" dirty="0"/>
          </a:p>
        </p:txBody>
      </p:sp>
      <p:sp>
        <p:nvSpPr>
          <p:cNvPr id="38" name="Text 12">
            <a:extLst>
              <a:ext uri="{FF2B5EF4-FFF2-40B4-BE49-F238E27FC236}">
                <a16:creationId xmlns:a16="http://schemas.microsoft.com/office/drawing/2014/main" id="{72B508E7-B0FD-93E0-E13A-E6F21DE53845}"/>
              </a:ext>
            </a:extLst>
          </p:cNvPr>
          <p:cNvSpPr/>
          <p:nvPr/>
        </p:nvSpPr>
        <p:spPr>
          <a:xfrm>
            <a:off x="1683834" y="3091951"/>
            <a:ext cx="5166734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/>
              <a:t>MAREN National Repo harvests metadata via OAI-PMH protocol on scheduled intervals from the institution eligible collections</a:t>
            </a:r>
          </a:p>
        </p:txBody>
      </p:sp>
      <p:sp>
        <p:nvSpPr>
          <p:cNvPr id="39" name="Shape 13">
            <a:extLst>
              <a:ext uri="{FF2B5EF4-FFF2-40B4-BE49-F238E27FC236}">
                <a16:creationId xmlns:a16="http://schemas.microsoft.com/office/drawing/2014/main" id="{53F1BCE5-84AA-A19B-DFEB-1F5E86C77A52}"/>
              </a:ext>
            </a:extLst>
          </p:cNvPr>
          <p:cNvSpPr/>
          <p:nvPr/>
        </p:nvSpPr>
        <p:spPr>
          <a:xfrm>
            <a:off x="1043754" y="3576583"/>
            <a:ext cx="502920" cy="50292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40" name="Text 14">
            <a:extLst>
              <a:ext uri="{FF2B5EF4-FFF2-40B4-BE49-F238E27FC236}">
                <a16:creationId xmlns:a16="http://schemas.microsoft.com/office/drawing/2014/main" id="{E7C6B3C2-EA33-3700-F968-2815D00D8B4A}"/>
              </a:ext>
            </a:extLst>
          </p:cNvPr>
          <p:cNvSpPr/>
          <p:nvPr/>
        </p:nvSpPr>
        <p:spPr>
          <a:xfrm>
            <a:off x="1043754" y="3576583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/>
              <a:t>3</a:t>
            </a:r>
            <a:endParaRPr lang="en-US" sz="1400" dirty="0"/>
          </a:p>
        </p:txBody>
      </p:sp>
      <p:sp>
        <p:nvSpPr>
          <p:cNvPr id="41" name="Shape 15">
            <a:extLst>
              <a:ext uri="{FF2B5EF4-FFF2-40B4-BE49-F238E27FC236}">
                <a16:creationId xmlns:a16="http://schemas.microsoft.com/office/drawing/2014/main" id="{C363DA43-1A6B-AAD1-00ED-56B2DC84D8CC}"/>
              </a:ext>
            </a:extLst>
          </p:cNvPr>
          <p:cNvSpPr/>
          <p:nvPr/>
        </p:nvSpPr>
        <p:spPr>
          <a:xfrm>
            <a:off x="1263210" y="4079503"/>
            <a:ext cx="64008" cy="25603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42" name="Text 16">
            <a:extLst>
              <a:ext uri="{FF2B5EF4-FFF2-40B4-BE49-F238E27FC236}">
                <a16:creationId xmlns:a16="http://schemas.microsoft.com/office/drawing/2014/main" id="{5558C8B3-E13F-27A5-A82A-923671753FA4}"/>
              </a:ext>
            </a:extLst>
          </p:cNvPr>
          <p:cNvSpPr/>
          <p:nvPr/>
        </p:nvSpPr>
        <p:spPr>
          <a:xfrm>
            <a:off x="1683834" y="3576583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/>
              <a:t>Validate &amp; Normalize</a:t>
            </a:r>
            <a:endParaRPr lang="en-US" sz="1400" dirty="0"/>
          </a:p>
        </p:txBody>
      </p:sp>
      <p:sp>
        <p:nvSpPr>
          <p:cNvPr id="43" name="Text 17">
            <a:extLst>
              <a:ext uri="{FF2B5EF4-FFF2-40B4-BE49-F238E27FC236}">
                <a16:creationId xmlns:a16="http://schemas.microsoft.com/office/drawing/2014/main" id="{F8AFE665-251A-E34E-7A07-521249C65DF5}"/>
              </a:ext>
            </a:extLst>
          </p:cNvPr>
          <p:cNvSpPr/>
          <p:nvPr/>
        </p:nvSpPr>
        <p:spPr>
          <a:xfrm>
            <a:off x="1683834" y="3850903"/>
            <a:ext cx="4970354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/>
              <a:t>From the DOI-eligible outputs, Metadata is validated against FAIR &amp; DataCite schema; deduplication using Handles &amp; DOIs</a:t>
            </a:r>
          </a:p>
        </p:txBody>
      </p:sp>
      <p:sp>
        <p:nvSpPr>
          <p:cNvPr id="44" name="Shape 18">
            <a:extLst>
              <a:ext uri="{FF2B5EF4-FFF2-40B4-BE49-F238E27FC236}">
                <a16:creationId xmlns:a16="http://schemas.microsoft.com/office/drawing/2014/main" id="{E674408F-677D-4AAE-1FB4-CF57953DB641}"/>
              </a:ext>
            </a:extLst>
          </p:cNvPr>
          <p:cNvSpPr/>
          <p:nvPr/>
        </p:nvSpPr>
        <p:spPr>
          <a:xfrm>
            <a:off x="1043754" y="4335535"/>
            <a:ext cx="502920" cy="50292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45" name="Text 19">
            <a:extLst>
              <a:ext uri="{FF2B5EF4-FFF2-40B4-BE49-F238E27FC236}">
                <a16:creationId xmlns:a16="http://schemas.microsoft.com/office/drawing/2014/main" id="{14144E1C-EBE8-95F7-8DE4-340BEC1A8AF1}"/>
              </a:ext>
            </a:extLst>
          </p:cNvPr>
          <p:cNvSpPr/>
          <p:nvPr/>
        </p:nvSpPr>
        <p:spPr>
          <a:xfrm>
            <a:off x="1043754" y="4335535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/>
              <a:t>4</a:t>
            </a:r>
            <a:endParaRPr lang="en-US" sz="1400" dirty="0"/>
          </a:p>
        </p:txBody>
      </p:sp>
      <p:sp>
        <p:nvSpPr>
          <p:cNvPr id="46" name="Shape 20">
            <a:extLst>
              <a:ext uri="{FF2B5EF4-FFF2-40B4-BE49-F238E27FC236}">
                <a16:creationId xmlns:a16="http://schemas.microsoft.com/office/drawing/2014/main" id="{188ECCD0-9ACB-C769-3A12-8341F1377746}"/>
              </a:ext>
            </a:extLst>
          </p:cNvPr>
          <p:cNvSpPr/>
          <p:nvPr/>
        </p:nvSpPr>
        <p:spPr>
          <a:xfrm>
            <a:off x="1263210" y="4838455"/>
            <a:ext cx="64008" cy="25603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47" name="Text 21">
            <a:extLst>
              <a:ext uri="{FF2B5EF4-FFF2-40B4-BE49-F238E27FC236}">
                <a16:creationId xmlns:a16="http://schemas.microsoft.com/office/drawing/2014/main" id="{5A6E0017-A0AD-B669-8A97-3158613A8E1F}"/>
              </a:ext>
            </a:extLst>
          </p:cNvPr>
          <p:cNvSpPr/>
          <p:nvPr/>
        </p:nvSpPr>
        <p:spPr>
          <a:xfrm>
            <a:off x="1683834" y="4335535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/>
              <a:t>DOI Reservation</a:t>
            </a:r>
            <a:endParaRPr lang="en-US" sz="1400" dirty="0"/>
          </a:p>
        </p:txBody>
      </p:sp>
      <p:sp>
        <p:nvSpPr>
          <p:cNvPr id="48" name="Text 22">
            <a:extLst>
              <a:ext uri="{FF2B5EF4-FFF2-40B4-BE49-F238E27FC236}">
                <a16:creationId xmlns:a16="http://schemas.microsoft.com/office/drawing/2014/main" id="{4FE47846-B763-7E67-8073-9936DBB1D344}"/>
              </a:ext>
            </a:extLst>
          </p:cNvPr>
          <p:cNvSpPr/>
          <p:nvPr/>
        </p:nvSpPr>
        <p:spPr>
          <a:xfrm>
            <a:off x="1683834" y="4609855"/>
            <a:ext cx="4763126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/>
              <a:t>National repo reserves a DOI during curation process before final approval</a:t>
            </a:r>
          </a:p>
        </p:txBody>
      </p:sp>
      <p:sp>
        <p:nvSpPr>
          <p:cNvPr id="49" name="Shape 23">
            <a:extLst>
              <a:ext uri="{FF2B5EF4-FFF2-40B4-BE49-F238E27FC236}">
                <a16:creationId xmlns:a16="http://schemas.microsoft.com/office/drawing/2014/main" id="{7762AB77-A881-37BC-1E1C-32132A306338}"/>
              </a:ext>
            </a:extLst>
          </p:cNvPr>
          <p:cNvSpPr/>
          <p:nvPr/>
        </p:nvSpPr>
        <p:spPr>
          <a:xfrm>
            <a:off x="1043754" y="5094487"/>
            <a:ext cx="502920" cy="50292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50" name="Text 24">
            <a:extLst>
              <a:ext uri="{FF2B5EF4-FFF2-40B4-BE49-F238E27FC236}">
                <a16:creationId xmlns:a16="http://schemas.microsoft.com/office/drawing/2014/main" id="{08F9C0B9-5156-EF89-7A9B-2C1688A15FCF}"/>
              </a:ext>
            </a:extLst>
          </p:cNvPr>
          <p:cNvSpPr/>
          <p:nvPr/>
        </p:nvSpPr>
        <p:spPr>
          <a:xfrm>
            <a:off x="1043754" y="5094487"/>
            <a:ext cx="50292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/>
              <a:t>5</a:t>
            </a:r>
            <a:endParaRPr lang="en-US" sz="1400" dirty="0"/>
          </a:p>
        </p:txBody>
      </p:sp>
      <p:sp>
        <p:nvSpPr>
          <p:cNvPr id="51" name="Text 25">
            <a:extLst>
              <a:ext uri="{FF2B5EF4-FFF2-40B4-BE49-F238E27FC236}">
                <a16:creationId xmlns:a16="http://schemas.microsoft.com/office/drawing/2014/main" id="{9F1A105E-6B0E-D03C-3192-7E279B275D30}"/>
              </a:ext>
            </a:extLst>
          </p:cNvPr>
          <p:cNvSpPr/>
          <p:nvPr/>
        </p:nvSpPr>
        <p:spPr>
          <a:xfrm>
            <a:off x="1683834" y="5094487"/>
            <a:ext cx="3657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b="1" dirty="0"/>
              <a:t>DataCite Registration</a:t>
            </a:r>
            <a:endParaRPr lang="en-US" sz="1400" dirty="0"/>
          </a:p>
        </p:txBody>
      </p:sp>
      <p:sp>
        <p:nvSpPr>
          <p:cNvPr id="52" name="Text 26">
            <a:extLst>
              <a:ext uri="{FF2B5EF4-FFF2-40B4-BE49-F238E27FC236}">
                <a16:creationId xmlns:a16="http://schemas.microsoft.com/office/drawing/2014/main" id="{6DC172C8-F883-2DCB-7C0A-7AD72BE87E6D}"/>
              </a:ext>
            </a:extLst>
          </p:cNvPr>
          <p:cNvSpPr/>
          <p:nvPr/>
        </p:nvSpPr>
        <p:spPr>
          <a:xfrm>
            <a:off x="1683834" y="5368807"/>
            <a:ext cx="4606796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/>
              <a:t>DOI registered with DataCite upon curator approval; resolves to persistent landing page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39B963F2-D831-637C-98B8-FD567F4B9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457" y="5291659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84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F8050-813F-FA39-3F67-588D0D91E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 Resolution and Persistence Governance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3FF232-4E1A-4B30-7D21-7F71663DC4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78299"/>
            <a:ext cx="9759950" cy="42411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F0D822-AFEE-ED8C-D8D5-41E3275145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11" y="5534551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058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C27C8-165C-5513-DB4B-9D840097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</p:spPr>
        <p:txBody>
          <a:bodyPr anchor="ctr"/>
          <a:lstStyle/>
          <a:p>
            <a:r>
              <a:rPr lang="en-US" b="1" dirty="0"/>
              <a:t>Key Design Decisions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C87D92-1C11-7BDE-34D5-7D1EBC9C2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4460912" cy="42976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Metadata only Harvesting</a:t>
            </a:r>
          </a:p>
          <a:p>
            <a:pPr marL="422910" lvl="2" indent="0">
              <a:lnSpc>
                <a:spcPct val="100000"/>
              </a:lnSpc>
              <a:buNone/>
            </a:pPr>
            <a:r>
              <a:rPr lang="en-US" dirty="0"/>
              <a:t>Minimizes storage,      institutions retain content ownership</a:t>
            </a:r>
          </a:p>
          <a:p>
            <a:pPr>
              <a:lnSpc>
                <a:spcPct val="100000"/>
              </a:lnSpc>
            </a:pPr>
            <a:r>
              <a:rPr lang="en-US" b="1" dirty="0"/>
              <a:t>Hybrid Cloud Model</a:t>
            </a:r>
          </a:p>
          <a:p>
            <a:pPr marL="422910" lvl="2" indent="0">
              <a:lnSpc>
                <a:spcPct val="100000"/>
              </a:lnSpc>
              <a:buNone/>
            </a:pPr>
            <a:r>
              <a:rPr lang="en-US" dirty="0"/>
              <a:t>MAREN OpenStack private cloud + institutional servers</a:t>
            </a:r>
          </a:p>
          <a:p>
            <a:pPr>
              <a:lnSpc>
                <a:spcPct val="100000"/>
              </a:lnSpc>
            </a:pPr>
            <a:r>
              <a:rPr lang="en-US" b="1" dirty="0" err="1"/>
              <a:t>DSpace</a:t>
            </a:r>
            <a:r>
              <a:rPr lang="en-US" b="1" dirty="0"/>
              <a:t> 8.2 + Angular</a:t>
            </a:r>
          </a:p>
          <a:p>
            <a:pPr marL="422910" lvl="2" indent="0">
              <a:lnSpc>
                <a:spcPct val="100000"/>
              </a:lnSpc>
              <a:buNone/>
            </a:pPr>
            <a:r>
              <a:rPr lang="en-US" dirty="0"/>
              <a:t>Modern, actively maintained, API-first platform</a:t>
            </a:r>
          </a:p>
          <a:p>
            <a:pPr marL="422910" lvl="2" indent="0">
              <a:lnSpc>
                <a:spcPct val="100000"/>
              </a:lnSpc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A2E26972-5272-7A3A-CCD4-702F9234581D}"/>
              </a:ext>
            </a:extLst>
          </p:cNvPr>
          <p:cNvSpPr txBox="1">
            <a:spLocks/>
          </p:cNvSpPr>
          <p:nvPr/>
        </p:nvSpPr>
        <p:spPr>
          <a:xfrm>
            <a:off x="5780442" y="1825625"/>
            <a:ext cx="4460912" cy="429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5151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2583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001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/>
              <a:t>Fair Compliance first</a:t>
            </a:r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/>
              <a:t>Every record validated before DOI registration</a:t>
            </a:r>
          </a:p>
          <a:p>
            <a:pPr>
              <a:lnSpc>
                <a:spcPct val="100000"/>
              </a:lnSpc>
            </a:pPr>
            <a:r>
              <a:rPr lang="en-US" b="1" dirty="0"/>
              <a:t>MAREN Federation auth</a:t>
            </a:r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/>
              <a:t>Federated identity via MAREN’s existing AAI framework</a:t>
            </a:r>
          </a:p>
          <a:p>
            <a:pPr>
              <a:lnSpc>
                <a:spcPct val="100000"/>
              </a:lnSpc>
            </a:pPr>
            <a:r>
              <a:rPr lang="en-US" b="1" dirty="0"/>
              <a:t>Service Level Agreements</a:t>
            </a:r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/>
              <a:t>Formal SLAs with each institution defines obligation</a:t>
            </a:r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 marL="422910" lvl="2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B380B7-B5FC-476A-C410-8E87ABAAE9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10" y="5274065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09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60DB7-5988-BD67-7FBC-B6A5C1C5C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" y="567764"/>
            <a:ext cx="11272339" cy="818906"/>
          </a:xfrm>
        </p:spPr>
        <p:txBody>
          <a:bodyPr>
            <a:noAutofit/>
          </a:bodyPr>
          <a:lstStyle/>
          <a:p>
            <a:r>
              <a:rPr lang="en-US" sz="4400" b="1" kern="0" spc="200" dirty="0"/>
              <a:t>GOVERNANCE &amp; POLICY FRAMEWORK</a:t>
            </a:r>
            <a:endParaRPr lang="en-US" sz="4400" dirty="0"/>
          </a:p>
        </p:txBody>
      </p:sp>
      <p:sp>
        <p:nvSpPr>
          <p:cNvPr id="11" name="Text 11">
            <a:extLst>
              <a:ext uri="{FF2B5EF4-FFF2-40B4-BE49-F238E27FC236}">
                <a16:creationId xmlns:a16="http://schemas.microsoft.com/office/drawing/2014/main" id="{D38AB45E-9427-5878-14D4-8FDBA82BBFE2}"/>
              </a:ext>
            </a:extLst>
          </p:cNvPr>
          <p:cNvSpPr/>
          <p:nvPr/>
        </p:nvSpPr>
        <p:spPr>
          <a:xfrm>
            <a:off x="612945" y="1560708"/>
            <a:ext cx="4538918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A2540"/>
                </a:solidFill>
              </a:rPr>
              <a:t> DOI Governance</a:t>
            </a:r>
            <a:endParaRPr lang="en-US" sz="1600" dirty="0"/>
          </a:p>
        </p:txBody>
      </p:sp>
      <p:sp>
        <p:nvSpPr>
          <p:cNvPr id="12" name="Text 12">
            <a:extLst>
              <a:ext uri="{FF2B5EF4-FFF2-40B4-BE49-F238E27FC236}">
                <a16:creationId xmlns:a16="http://schemas.microsoft.com/office/drawing/2014/main" id="{B1F21D28-034F-D8F4-E857-EDF0BEDEEAEF}"/>
              </a:ext>
            </a:extLst>
          </p:cNvPr>
          <p:cNvSpPr/>
          <p:nvPr/>
        </p:nvSpPr>
        <p:spPr>
          <a:xfrm>
            <a:off x="612945" y="1972188"/>
            <a:ext cx="45389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MAREN manages DOI reservation &amp; minting</a:t>
            </a:r>
            <a:endParaRPr lang="en-US" sz="1600" dirty="0"/>
          </a:p>
        </p:txBody>
      </p:sp>
      <p:sp>
        <p:nvSpPr>
          <p:cNvPr id="13" name="Text 13">
            <a:extLst>
              <a:ext uri="{FF2B5EF4-FFF2-40B4-BE49-F238E27FC236}">
                <a16:creationId xmlns:a16="http://schemas.microsoft.com/office/drawing/2014/main" id="{0B2DD1A0-BC32-9D2C-99FD-927C8A135D2F}"/>
              </a:ext>
            </a:extLst>
          </p:cNvPr>
          <p:cNvSpPr/>
          <p:nvPr/>
        </p:nvSpPr>
        <p:spPr>
          <a:xfrm>
            <a:off x="612945" y="2321667"/>
            <a:ext cx="45389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Existing institutional DOIs remain unaffected</a:t>
            </a:r>
            <a:endParaRPr lang="en-US" sz="1600" dirty="0"/>
          </a:p>
        </p:txBody>
      </p:sp>
      <p:sp>
        <p:nvSpPr>
          <p:cNvPr id="14" name="Text 14">
            <a:extLst>
              <a:ext uri="{FF2B5EF4-FFF2-40B4-BE49-F238E27FC236}">
                <a16:creationId xmlns:a16="http://schemas.microsoft.com/office/drawing/2014/main" id="{FEDD965E-2246-D4BE-4CEA-EBE449164EEE}"/>
              </a:ext>
            </a:extLst>
          </p:cNvPr>
          <p:cNvSpPr/>
          <p:nvPr/>
        </p:nvSpPr>
        <p:spPr>
          <a:xfrm>
            <a:off x="612945" y="2696949"/>
            <a:ext cx="471842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Landing pages hosted nationally for persistence</a:t>
            </a:r>
            <a:endParaRPr lang="en-US" sz="1600" dirty="0"/>
          </a:p>
        </p:txBody>
      </p:sp>
      <p:sp>
        <p:nvSpPr>
          <p:cNvPr id="15" name="Text 15">
            <a:extLst>
              <a:ext uri="{FF2B5EF4-FFF2-40B4-BE49-F238E27FC236}">
                <a16:creationId xmlns:a16="http://schemas.microsoft.com/office/drawing/2014/main" id="{3C372E64-017E-717F-DC64-11BCF60E9FEE}"/>
              </a:ext>
            </a:extLst>
          </p:cNvPr>
          <p:cNvSpPr/>
          <p:nvPr/>
        </p:nvSpPr>
        <p:spPr>
          <a:xfrm>
            <a:off x="612945" y="3086148"/>
            <a:ext cx="45389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DataCite metadata schema enforced</a:t>
            </a:r>
            <a:endParaRPr lang="en-US" sz="1600" dirty="0"/>
          </a:p>
        </p:txBody>
      </p:sp>
      <p:sp>
        <p:nvSpPr>
          <p:cNvPr id="17" name="Text 18">
            <a:extLst>
              <a:ext uri="{FF2B5EF4-FFF2-40B4-BE49-F238E27FC236}">
                <a16:creationId xmlns:a16="http://schemas.microsoft.com/office/drawing/2014/main" id="{2EA99540-5405-7214-E15C-01904EB86CD4}"/>
              </a:ext>
            </a:extLst>
          </p:cNvPr>
          <p:cNvSpPr/>
          <p:nvPr/>
        </p:nvSpPr>
        <p:spPr>
          <a:xfrm>
            <a:off x="6233160" y="1560708"/>
            <a:ext cx="393192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A2540"/>
                </a:solidFill>
              </a:rPr>
              <a:t>Data Protection &amp; Access</a:t>
            </a:r>
            <a:endParaRPr lang="en-US" sz="1600" dirty="0"/>
          </a:p>
        </p:txBody>
      </p:sp>
      <p:sp>
        <p:nvSpPr>
          <p:cNvPr id="18" name="Text 19">
            <a:extLst>
              <a:ext uri="{FF2B5EF4-FFF2-40B4-BE49-F238E27FC236}">
                <a16:creationId xmlns:a16="http://schemas.microsoft.com/office/drawing/2014/main" id="{607DCF0B-7D07-2279-6D74-EDF1E6D2F9BF}"/>
              </a:ext>
            </a:extLst>
          </p:cNvPr>
          <p:cNvSpPr/>
          <p:nvPr/>
        </p:nvSpPr>
        <p:spPr>
          <a:xfrm>
            <a:off x="6233160" y="1972188"/>
            <a:ext cx="39319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Role-based access control (RBAC)</a:t>
            </a:r>
            <a:endParaRPr lang="en-US" sz="1600" dirty="0"/>
          </a:p>
        </p:txBody>
      </p:sp>
      <p:sp>
        <p:nvSpPr>
          <p:cNvPr id="19" name="Text 20">
            <a:extLst>
              <a:ext uri="{FF2B5EF4-FFF2-40B4-BE49-F238E27FC236}">
                <a16:creationId xmlns:a16="http://schemas.microsoft.com/office/drawing/2014/main" id="{6C686E11-352A-8D71-B2F7-1BF5C9EF8431}"/>
              </a:ext>
            </a:extLst>
          </p:cNvPr>
          <p:cNvSpPr/>
          <p:nvPr/>
        </p:nvSpPr>
        <p:spPr>
          <a:xfrm>
            <a:off x="6233160" y="2310516"/>
            <a:ext cx="39319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TLS/SSL encryption across all services</a:t>
            </a:r>
            <a:endParaRPr lang="en-US" sz="1600" dirty="0"/>
          </a:p>
        </p:txBody>
      </p:sp>
      <p:sp>
        <p:nvSpPr>
          <p:cNvPr id="20" name="Text 21">
            <a:extLst>
              <a:ext uri="{FF2B5EF4-FFF2-40B4-BE49-F238E27FC236}">
                <a16:creationId xmlns:a16="http://schemas.microsoft.com/office/drawing/2014/main" id="{E92DFFB9-4F9C-5B8A-C8AE-1EA8C3DFD9C1}"/>
              </a:ext>
            </a:extLst>
          </p:cNvPr>
          <p:cNvSpPr/>
          <p:nvPr/>
        </p:nvSpPr>
        <p:spPr>
          <a:xfrm>
            <a:off x="6233160" y="2648844"/>
            <a:ext cx="393192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Regular vulnerability assessments</a:t>
            </a:r>
            <a:endParaRPr lang="en-US" sz="1600" dirty="0"/>
          </a:p>
        </p:txBody>
      </p:sp>
      <p:sp>
        <p:nvSpPr>
          <p:cNvPr id="21" name="Text 22">
            <a:extLst>
              <a:ext uri="{FF2B5EF4-FFF2-40B4-BE49-F238E27FC236}">
                <a16:creationId xmlns:a16="http://schemas.microsoft.com/office/drawing/2014/main" id="{8E77EE39-CCD2-F43A-4D31-C5DA9CAA627C}"/>
              </a:ext>
            </a:extLst>
          </p:cNvPr>
          <p:cNvSpPr/>
          <p:nvPr/>
        </p:nvSpPr>
        <p:spPr>
          <a:xfrm>
            <a:off x="6233159" y="3069243"/>
            <a:ext cx="5018315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MAREN AAI federation for secure authentication</a:t>
            </a:r>
            <a:endParaRPr lang="en-US" sz="1600" dirty="0"/>
          </a:p>
        </p:txBody>
      </p:sp>
      <p:sp>
        <p:nvSpPr>
          <p:cNvPr id="24" name="Text 25">
            <a:extLst>
              <a:ext uri="{FF2B5EF4-FFF2-40B4-BE49-F238E27FC236}">
                <a16:creationId xmlns:a16="http://schemas.microsoft.com/office/drawing/2014/main" id="{680B178C-D09B-5247-FE14-54BF779BEA23}"/>
              </a:ext>
            </a:extLst>
          </p:cNvPr>
          <p:cNvSpPr/>
          <p:nvPr/>
        </p:nvSpPr>
        <p:spPr>
          <a:xfrm>
            <a:off x="612945" y="3789096"/>
            <a:ext cx="4538918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A2540"/>
                </a:solidFill>
              </a:rPr>
              <a:t>Open Access Policy</a:t>
            </a:r>
            <a:endParaRPr lang="en-US" sz="1600" dirty="0"/>
          </a:p>
        </p:txBody>
      </p:sp>
      <p:sp>
        <p:nvSpPr>
          <p:cNvPr id="25" name="Text 26">
            <a:extLst>
              <a:ext uri="{FF2B5EF4-FFF2-40B4-BE49-F238E27FC236}">
                <a16:creationId xmlns:a16="http://schemas.microsoft.com/office/drawing/2014/main" id="{D2EB73CA-95B4-4A39-2AFD-C2D566378C15}"/>
              </a:ext>
            </a:extLst>
          </p:cNvPr>
          <p:cNvSpPr/>
          <p:nvPr/>
        </p:nvSpPr>
        <p:spPr>
          <a:xfrm>
            <a:off x="612945" y="4200576"/>
            <a:ext cx="45389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75% target: research outputs openly accessible</a:t>
            </a:r>
            <a:endParaRPr lang="en-US" sz="1600" dirty="0"/>
          </a:p>
        </p:txBody>
      </p:sp>
      <p:sp>
        <p:nvSpPr>
          <p:cNvPr id="26" name="Text 27">
            <a:extLst>
              <a:ext uri="{FF2B5EF4-FFF2-40B4-BE49-F238E27FC236}">
                <a16:creationId xmlns:a16="http://schemas.microsoft.com/office/drawing/2014/main" id="{3891837E-AA37-2335-D75F-78C5E2A7B316}"/>
              </a:ext>
            </a:extLst>
          </p:cNvPr>
          <p:cNvSpPr/>
          <p:nvPr/>
        </p:nvSpPr>
        <p:spPr>
          <a:xfrm>
            <a:off x="612945" y="4538904"/>
            <a:ext cx="45389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Aligns with national development priorities</a:t>
            </a:r>
            <a:endParaRPr lang="en-US" sz="1600" dirty="0"/>
          </a:p>
        </p:txBody>
      </p:sp>
      <p:sp>
        <p:nvSpPr>
          <p:cNvPr id="27" name="Text 28">
            <a:extLst>
              <a:ext uri="{FF2B5EF4-FFF2-40B4-BE49-F238E27FC236}">
                <a16:creationId xmlns:a16="http://schemas.microsoft.com/office/drawing/2014/main" id="{1A96698D-CDE2-3214-4730-58F3CF013802}"/>
              </a:ext>
            </a:extLst>
          </p:cNvPr>
          <p:cNvSpPr/>
          <p:nvPr/>
        </p:nvSpPr>
        <p:spPr>
          <a:xfrm>
            <a:off x="612945" y="4877232"/>
            <a:ext cx="4538918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Institutional buy-in through leadership engagement</a:t>
            </a:r>
            <a:endParaRPr lang="en-US" sz="1600" dirty="0"/>
          </a:p>
        </p:txBody>
      </p:sp>
      <p:sp>
        <p:nvSpPr>
          <p:cNvPr id="28" name="Text 29">
            <a:extLst>
              <a:ext uri="{FF2B5EF4-FFF2-40B4-BE49-F238E27FC236}">
                <a16:creationId xmlns:a16="http://schemas.microsoft.com/office/drawing/2014/main" id="{5CFB47E9-A83E-E904-98F0-80DC15EAB78A}"/>
              </a:ext>
            </a:extLst>
          </p:cNvPr>
          <p:cNvSpPr/>
          <p:nvPr/>
        </p:nvSpPr>
        <p:spPr>
          <a:xfrm>
            <a:off x="612945" y="5285232"/>
            <a:ext cx="40690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0D7A75"/>
                </a:solidFill>
              </a:rPr>
              <a:t>▸ </a:t>
            </a:r>
            <a:r>
              <a:rPr lang="en-US" sz="1600" dirty="0">
                <a:solidFill>
                  <a:srgbClr val="1E293B"/>
                </a:solidFill>
              </a:rPr>
              <a:t>Open science culture building</a:t>
            </a:r>
            <a:endParaRPr lang="en-US" sz="16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C2072AC-BA4D-B813-F9E9-F035739C66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911" y="5445252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850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D3AD0-17C1-8556-2CAE-53A84476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4372"/>
          </a:xfrm>
        </p:spPr>
        <p:txBody>
          <a:bodyPr/>
          <a:lstStyle/>
          <a:p>
            <a:r>
              <a:rPr lang="en-US" dirty="0"/>
              <a:t>Results &amp;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D4179-C40B-F8BC-9F3D-6CC6DB14092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297575"/>
            <a:ext cx="8776064" cy="4977583"/>
          </a:xfrm>
        </p:spPr>
        <p:txBody>
          <a:bodyPr>
            <a:normAutofit lnSpcReduction="10000"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Operational National Repository Platform hosted by MAREN on OpenStack private cloud </a:t>
            </a:r>
          </a:p>
          <a:p>
            <a:pPr marL="971550" lvl="1" indent="-285750">
              <a:spcAft>
                <a:spcPts val="0"/>
              </a:spcAft>
            </a:pPr>
            <a:r>
              <a:rPr lang="en-US" dirty="0"/>
              <a:t> Live at edurepo.maren.ac.mw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UNIMA institutional repository fully integrated with </a:t>
            </a:r>
            <a:r>
              <a:rPr lang="en-US" dirty="0" err="1"/>
              <a:t>DataCite</a:t>
            </a:r>
            <a:r>
              <a:rPr lang="en-US" dirty="0"/>
              <a:t> API — DOI minting active</a:t>
            </a:r>
          </a:p>
          <a:p>
            <a:pPr marL="971550" lvl="1" indent="-285750"/>
            <a:r>
              <a:rPr lang="en-US" dirty="0"/>
              <a:t>MZUNI repository successfully update and integrated with National Repository – Pending DOI minting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Metadata validation system ensuring FAIR principles &amp; </a:t>
            </a:r>
            <a:r>
              <a:rPr lang="en-US" dirty="0" err="1"/>
              <a:t>DataCite</a:t>
            </a:r>
            <a:r>
              <a:rPr lang="en-US" dirty="0"/>
              <a:t> schema compliance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OAI-PMH harvesting pipeline with scheduled sync and deduplication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Impact metrics &amp; monitoring system tracking repository usage and DOI assignments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MAREN Federation AAI authentication integrated for secure federated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manual &amp; documentation on repository management published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2A0451-41F5-BE14-45CA-E6699A2D1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924" y="365126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18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3519A33-A379-FA00-1ED9-A7562280810E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9"/>
          <a:stretch>
            <a:fillRect/>
          </a:stretch>
        </p:blipFill>
        <p:spPr>
          <a:xfrm>
            <a:off x="1151709" y="368646"/>
            <a:ext cx="9509569" cy="510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1795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A2AC7-0E73-A286-16B6-BF868933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1717"/>
            <a:ext cx="10515600" cy="845956"/>
          </a:xfrm>
        </p:spPr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5" name="Shape 3">
            <a:extLst>
              <a:ext uri="{FF2B5EF4-FFF2-40B4-BE49-F238E27FC236}">
                <a16:creationId xmlns:a16="http://schemas.microsoft.com/office/drawing/2014/main" id="{EBF902F6-19DD-AA96-D58D-188B6194F275}"/>
              </a:ext>
            </a:extLst>
          </p:cNvPr>
          <p:cNvSpPr/>
          <p:nvPr/>
        </p:nvSpPr>
        <p:spPr>
          <a:xfrm>
            <a:off x="683623" y="1456139"/>
            <a:ext cx="5064034" cy="1057090"/>
          </a:xfrm>
          <a:prstGeom prst="rect">
            <a:avLst/>
          </a:prstGeom>
          <a:solidFill>
            <a:srgbClr val="FEF2F2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1C771DC0-C2C2-E104-F79F-1CF688E295C6}"/>
              </a:ext>
            </a:extLst>
          </p:cNvPr>
          <p:cNvSpPr/>
          <p:nvPr/>
        </p:nvSpPr>
        <p:spPr>
          <a:xfrm>
            <a:off x="683623" y="1456140"/>
            <a:ext cx="73152" cy="566928"/>
          </a:xfrm>
          <a:prstGeom prst="rect">
            <a:avLst/>
          </a:prstGeom>
          <a:solidFill>
            <a:srgbClr val="B91C1C"/>
          </a:solidFill>
          <a:ln/>
        </p:spPr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FE985FA8-E50A-C0C2-408E-F12DD7CCF7DB}"/>
              </a:ext>
            </a:extLst>
          </p:cNvPr>
          <p:cNvSpPr/>
          <p:nvPr/>
        </p:nvSpPr>
        <p:spPr>
          <a:xfrm>
            <a:off x="866503" y="1483572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7F1D1D"/>
                </a:solidFill>
              </a:rPr>
              <a:t>Outdated DSpace versions</a:t>
            </a:r>
            <a:endParaRPr lang="en-US" sz="1600" dirty="0"/>
          </a:p>
        </p:txBody>
      </p:sp>
      <p:sp>
        <p:nvSpPr>
          <p:cNvPr id="8" name="Text 6">
            <a:extLst>
              <a:ext uri="{FF2B5EF4-FFF2-40B4-BE49-F238E27FC236}">
                <a16:creationId xmlns:a16="http://schemas.microsoft.com/office/drawing/2014/main" id="{3E2994C7-1F48-4D1B-BE99-A3CF56EC32DE}"/>
              </a:ext>
            </a:extLst>
          </p:cNvPr>
          <p:cNvSpPr/>
          <p:nvPr/>
        </p:nvSpPr>
        <p:spPr>
          <a:xfrm>
            <a:off x="866502" y="1704332"/>
            <a:ext cx="4881155" cy="6836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MUBAS &amp; MZUNI running old versions lacking APIs needed for DOI integration &amp; metadata harvesting</a:t>
            </a:r>
            <a:endParaRPr lang="en-US" sz="1600" dirty="0"/>
          </a:p>
        </p:txBody>
      </p:sp>
      <p:sp>
        <p:nvSpPr>
          <p:cNvPr id="13" name="Shape 11">
            <a:extLst>
              <a:ext uri="{FF2B5EF4-FFF2-40B4-BE49-F238E27FC236}">
                <a16:creationId xmlns:a16="http://schemas.microsoft.com/office/drawing/2014/main" id="{1C7229B8-4C60-6E2F-5F09-19F0A012B7D8}"/>
              </a:ext>
            </a:extLst>
          </p:cNvPr>
          <p:cNvSpPr/>
          <p:nvPr/>
        </p:nvSpPr>
        <p:spPr>
          <a:xfrm>
            <a:off x="683623" y="2736300"/>
            <a:ext cx="5064034" cy="1060704"/>
          </a:xfrm>
          <a:prstGeom prst="rect">
            <a:avLst/>
          </a:prstGeom>
          <a:solidFill>
            <a:srgbClr val="FEF2F2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14" name="Shape 12">
            <a:extLst>
              <a:ext uri="{FF2B5EF4-FFF2-40B4-BE49-F238E27FC236}">
                <a16:creationId xmlns:a16="http://schemas.microsoft.com/office/drawing/2014/main" id="{5C49362A-BC02-0F79-6319-9078677AAEC8}"/>
              </a:ext>
            </a:extLst>
          </p:cNvPr>
          <p:cNvSpPr/>
          <p:nvPr/>
        </p:nvSpPr>
        <p:spPr>
          <a:xfrm>
            <a:off x="683623" y="2736300"/>
            <a:ext cx="73152" cy="566928"/>
          </a:xfrm>
          <a:prstGeom prst="rect">
            <a:avLst/>
          </a:prstGeom>
          <a:solidFill>
            <a:srgbClr val="B91C1C"/>
          </a:solidFill>
          <a:ln/>
        </p:spPr>
      </p:sp>
      <p:sp>
        <p:nvSpPr>
          <p:cNvPr id="15" name="Text 13">
            <a:extLst>
              <a:ext uri="{FF2B5EF4-FFF2-40B4-BE49-F238E27FC236}">
                <a16:creationId xmlns:a16="http://schemas.microsoft.com/office/drawing/2014/main" id="{E31F212F-30F5-2B46-122D-EA13B5038112}"/>
              </a:ext>
            </a:extLst>
          </p:cNvPr>
          <p:cNvSpPr/>
          <p:nvPr/>
        </p:nvSpPr>
        <p:spPr>
          <a:xfrm>
            <a:off x="866503" y="2763732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7F1D1D"/>
                </a:solidFill>
              </a:rPr>
              <a:t>Limited local technical capacity</a:t>
            </a:r>
            <a:endParaRPr lang="en-US" sz="1600" dirty="0"/>
          </a:p>
        </p:txBody>
      </p:sp>
      <p:sp>
        <p:nvSpPr>
          <p:cNvPr id="16" name="Text 14">
            <a:extLst>
              <a:ext uri="{FF2B5EF4-FFF2-40B4-BE49-F238E27FC236}">
                <a16:creationId xmlns:a16="http://schemas.microsoft.com/office/drawing/2014/main" id="{D3F4ACD9-92D4-39CD-FED0-217D6145C6EF}"/>
              </a:ext>
            </a:extLst>
          </p:cNvPr>
          <p:cNvSpPr/>
          <p:nvPr/>
        </p:nvSpPr>
        <p:spPr>
          <a:xfrm>
            <a:off x="857359" y="3193500"/>
            <a:ext cx="482063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Not enough repository &amp; open science knowledge at some institutions; FAIR principles unfamiliar</a:t>
            </a:r>
            <a:endParaRPr lang="en-US" sz="1600" dirty="0"/>
          </a:p>
        </p:txBody>
      </p:sp>
      <p:sp>
        <p:nvSpPr>
          <p:cNvPr id="17" name="Shape 15">
            <a:extLst>
              <a:ext uri="{FF2B5EF4-FFF2-40B4-BE49-F238E27FC236}">
                <a16:creationId xmlns:a16="http://schemas.microsoft.com/office/drawing/2014/main" id="{2E169170-7707-11BB-6A3E-C7137713C98B}"/>
              </a:ext>
            </a:extLst>
          </p:cNvPr>
          <p:cNvSpPr/>
          <p:nvPr/>
        </p:nvSpPr>
        <p:spPr>
          <a:xfrm>
            <a:off x="6096000" y="2734491"/>
            <a:ext cx="5142411" cy="1093665"/>
          </a:xfrm>
          <a:prstGeom prst="rect">
            <a:avLst/>
          </a:prstGeom>
          <a:solidFill>
            <a:srgbClr val="FEF2F2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18" name="Shape 16">
            <a:extLst>
              <a:ext uri="{FF2B5EF4-FFF2-40B4-BE49-F238E27FC236}">
                <a16:creationId xmlns:a16="http://schemas.microsoft.com/office/drawing/2014/main" id="{E6A029AF-A4B6-02A0-655F-5A228F559AB7}"/>
              </a:ext>
            </a:extLst>
          </p:cNvPr>
          <p:cNvSpPr/>
          <p:nvPr/>
        </p:nvSpPr>
        <p:spPr>
          <a:xfrm>
            <a:off x="6096001" y="2734492"/>
            <a:ext cx="73152" cy="566928"/>
          </a:xfrm>
          <a:prstGeom prst="rect">
            <a:avLst/>
          </a:prstGeom>
          <a:solidFill>
            <a:srgbClr val="B91C1C"/>
          </a:solidFill>
          <a:ln/>
        </p:spPr>
      </p:sp>
      <p:sp>
        <p:nvSpPr>
          <p:cNvPr id="19" name="Text 17">
            <a:extLst>
              <a:ext uri="{FF2B5EF4-FFF2-40B4-BE49-F238E27FC236}">
                <a16:creationId xmlns:a16="http://schemas.microsoft.com/office/drawing/2014/main" id="{651551B9-D675-8B59-CE19-62A13FAEB31B}"/>
              </a:ext>
            </a:extLst>
          </p:cNvPr>
          <p:cNvSpPr/>
          <p:nvPr/>
        </p:nvSpPr>
        <p:spPr>
          <a:xfrm>
            <a:off x="6278881" y="2761924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7F1D1D"/>
                </a:solidFill>
              </a:rPr>
              <a:t>Data quality &amp; metadata gaps</a:t>
            </a:r>
            <a:endParaRPr lang="en-US" sz="1600" dirty="0"/>
          </a:p>
        </p:txBody>
      </p:sp>
      <p:sp>
        <p:nvSpPr>
          <p:cNvPr id="20" name="Text 18">
            <a:extLst>
              <a:ext uri="{FF2B5EF4-FFF2-40B4-BE49-F238E27FC236}">
                <a16:creationId xmlns:a16="http://schemas.microsoft.com/office/drawing/2014/main" id="{1E575481-ECC8-D37C-F61B-527B1FDE29AA}"/>
              </a:ext>
            </a:extLst>
          </p:cNvPr>
          <p:cNvSpPr/>
          <p:nvPr/>
        </p:nvSpPr>
        <p:spPr>
          <a:xfrm>
            <a:off x="6278881" y="3167024"/>
            <a:ext cx="489857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Inconsistent metadata structures required significant cleanup before FAIR compliance</a:t>
            </a:r>
            <a:endParaRPr lang="en-US" sz="1600" dirty="0"/>
          </a:p>
        </p:txBody>
      </p:sp>
      <p:sp>
        <p:nvSpPr>
          <p:cNvPr id="21" name="Shape 19">
            <a:extLst>
              <a:ext uri="{FF2B5EF4-FFF2-40B4-BE49-F238E27FC236}">
                <a16:creationId xmlns:a16="http://schemas.microsoft.com/office/drawing/2014/main" id="{4B446FC8-1AC4-A76F-09D2-AA09F2412A05}"/>
              </a:ext>
            </a:extLst>
          </p:cNvPr>
          <p:cNvSpPr/>
          <p:nvPr/>
        </p:nvSpPr>
        <p:spPr>
          <a:xfrm>
            <a:off x="683623" y="4016459"/>
            <a:ext cx="5064034" cy="870857"/>
          </a:xfrm>
          <a:prstGeom prst="rect">
            <a:avLst/>
          </a:prstGeom>
          <a:solidFill>
            <a:srgbClr val="FEF2F2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8CD864B9-6AC5-EFFC-0314-3E3DF4E72E98}"/>
              </a:ext>
            </a:extLst>
          </p:cNvPr>
          <p:cNvSpPr/>
          <p:nvPr/>
        </p:nvSpPr>
        <p:spPr>
          <a:xfrm>
            <a:off x="683623" y="4016460"/>
            <a:ext cx="73152" cy="566928"/>
          </a:xfrm>
          <a:prstGeom prst="rect">
            <a:avLst/>
          </a:prstGeom>
          <a:solidFill>
            <a:srgbClr val="B91C1C"/>
          </a:solidFill>
          <a:ln/>
        </p:spPr>
      </p:sp>
      <p:sp>
        <p:nvSpPr>
          <p:cNvPr id="23" name="Text 21">
            <a:extLst>
              <a:ext uri="{FF2B5EF4-FFF2-40B4-BE49-F238E27FC236}">
                <a16:creationId xmlns:a16="http://schemas.microsoft.com/office/drawing/2014/main" id="{05ED217A-8953-624E-9AAA-4BAF48055E90}"/>
              </a:ext>
            </a:extLst>
          </p:cNvPr>
          <p:cNvSpPr/>
          <p:nvPr/>
        </p:nvSpPr>
        <p:spPr>
          <a:xfrm>
            <a:off x="866503" y="4043892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7F1D1D"/>
                </a:solidFill>
              </a:rPr>
              <a:t>Infrastructure constraints</a:t>
            </a:r>
            <a:endParaRPr lang="en-US" sz="1600" dirty="0"/>
          </a:p>
        </p:txBody>
      </p:sp>
      <p:sp>
        <p:nvSpPr>
          <p:cNvPr id="24" name="Text 22">
            <a:extLst>
              <a:ext uri="{FF2B5EF4-FFF2-40B4-BE49-F238E27FC236}">
                <a16:creationId xmlns:a16="http://schemas.microsoft.com/office/drawing/2014/main" id="{8D44C440-9F8F-441A-D378-A3F9371F3E97}"/>
              </a:ext>
            </a:extLst>
          </p:cNvPr>
          <p:cNvSpPr/>
          <p:nvPr/>
        </p:nvSpPr>
        <p:spPr>
          <a:xfrm>
            <a:off x="857359" y="4207395"/>
            <a:ext cx="4619897" cy="6866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Some institutions lacked servers and dedicated infrastructure for running repositories</a:t>
            </a:r>
            <a:endParaRPr lang="en-US" sz="1600" dirty="0"/>
          </a:p>
        </p:txBody>
      </p:sp>
      <p:sp>
        <p:nvSpPr>
          <p:cNvPr id="25" name="Shape 23">
            <a:extLst>
              <a:ext uri="{FF2B5EF4-FFF2-40B4-BE49-F238E27FC236}">
                <a16:creationId xmlns:a16="http://schemas.microsoft.com/office/drawing/2014/main" id="{D4398572-3688-E9AC-C8FF-18CE10DDDC1E}"/>
              </a:ext>
            </a:extLst>
          </p:cNvPr>
          <p:cNvSpPr/>
          <p:nvPr/>
        </p:nvSpPr>
        <p:spPr>
          <a:xfrm>
            <a:off x="6096000" y="3981994"/>
            <a:ext cx="5142411" cy="903513"/>
          </a:xfrm>
          <a:prstGeom prst="rect">
            <a:avLst/>
          </a:prstGeom>
          <a:solidFill>
            <a:srgbClr val="FEF2F2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6" name="Shape 24">
            <a:extLst>
              <a:ext uri="{FF2B5EF4-FFF2-40B4-BE49-F238E27FC236}">
                <a16:creationId xmlns:a16="http://schemas.microsoft.com/office/drawing/2014/main" id="{86B3450B-73CB-0C09-D895-749A184E0F37}"/>
              </a:ext>
            </a:extLst>
          </p:cNvPr>
          <p:cNvSpPr/>
          <p:nvPr/>
        </p:nvSpPr>
        <p:spPr>
          <a:xfrm>
            <a:off x="6096001" y="3981995"/>
            <a:ext cx="73152" cy="566928"/>
          </a:xfrm>
          <a:prstGeom prst="rect">
            <a:avLst/>
          </a:prstGeom>
          <a:solidFill>
            <a:srgbClr val="B91C1C"/>
          </a:solidFill>
          <a:ln/>
        </p:spPr>
      </p:sp>
      <p:sp>
        <p:nvSpPr>
          <p:cNvPr id="27" name="Text 25">
            <a:extLst>
              <a:ext uri="{FF2B5EF4-FFF2-40B4-BE49-F238E27FC236}">
                <a16:creationId xmlns:a16="http://schemas.microsoft.com/office/drawing/2014/main" id="{FD67FF84-BFBC-BB71-36CF-1C920AB3B015}"/>
              </a:ext>
            </a:extLst>
          </p:cNvPr>
          <p:cNvSpPr/>
          <p:nvPr/>
        </p:nvSpPr>
        <p:spPr>
          <a:xfrm>
            <a:off x="6278881" y="4009427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7F1D1D"/>
                </a:solidFill>
              </a:rPr>
              <a:t>Policy &amp; data protection</a:t>
            </a:r>
            <a:endParaRPr lang="en-US" sz="1600" dirty="0"/>
          </a:p>
        </p:txBody>
      </p:sp>
      <p:sp>
        <p:nvSpPr>
          <p:cNvPr id="28" name="Text 26">
            <a:extLst>
              <a:ext uri="{FF2B5EF4-FFF2-40B4-BE49-F238E27FC236}">
                <a16:creationId xmlns:a16="http://schemas.microsoft.com/office/drawing/2014/main" id="{7B9B11F9-06EB-396E-AC68-8EBFCBD56F8E}"/>
              </a:ext>
            </a:extLst>
          </p:cNvPr>
          <p:cNvSpPr/>
          <p:nvPr/>
        </p:nvSpPr>
        <p:spPr>
          <a:xfrm>
            <a:off x="6278880" y="4205587"/>
            <a:ext cx="4898571" cy="54821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No institutional open access or data governance policies in place at project start</a:t>
            </a:r>
            <a:endParaRPr lang="en-US" sz="1600" dirty="0"/>
          </a:p>
        </p:txBody>
      </p:sp>
      <p:sp>
        <p:nvSpPr>
          <p:cNvPr id="29" name="Shape 7">
            <a:extLst>
              <a:ext uri="{FF2B5EF4-FFF2-40B4-BE49-F238E27FC236}">
                <a16:creationId xmlns:a16="http://schemas.microsoft.com/office/drawing/2014/main" id="{611C2C29-7609-4564-B6EE-7687AA48E345}"/>
              </a:ext>
            </a:extLst>
          </p:cNvPr>
          <p:cNvSpPr/>
          <p:nvPr/>
        </p:nvSpPr>
        <p:spPr>
          <a:xfrm>
            <a:off x="6096001" y="1417755"/>
            <a:ext cx="5142412" cy="1093665"/>
          </a:xfrm>
          <a:prstGeom prst="rect">
            <a:avLst/>
          </a:prstGeom>
          <a:solidFill>
            <a:srgbClr val="FEF2F2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30" name="Shape 8">
            <a:extLst>
              <a:ext uri="{FF2B5EF4-FFF2-40B4-BE49-F238E27FC236}">
                <a16:creationId xmlns:a16="http://schemas.microsoft.com/office/drawing/2014/main" id="{DBA355B4-8905-F6A7-1A91-F16DBAFBD032}"/>
              </a:ext>
            </a:extLst>
          </p:cNvPr>
          <p:cNvSpPr/>
          <p:nvPr/>
        </p:nvSpPr>
        <p:spPr>
          <a:xfrm>
            <a:off x="6096002" y="1417756"/>
            <a:ext cx="73152" cy="566928"/>
          </a:xfrm>
          <a:prstGeom prst="rect">
            <a:avLst/>
          </a:prstGeom>
          <a:solidFill>
            <a:srgbClr val="B91C1C"/>
          </a:solidFill>
          <a:ln/>
        </p:spPr>
      </p:sp>
      <p:sp>
        <p:nvSpPr>
          <p:cNvPr id="31" name="Text 9">
            <a:extLst>
              <a:ext uri="{FF2B5EF4-FFF2-40B4-BE49-F238E27FC236}">
                <a16:creationId xmlns:a16="http://schemas.microsoft.com/office/drawing/2014/main" id="{005A515F-B5A5-CCD9-91A0-9AF4F363F70C}"/>
              </a:ext>
            </a:extLst>
          </p:cNvPr>
          <p:cNvSpPr/>
          <p:nvPr/>
        </p:nvSpPr>
        <p:spPr>
          <a:xfrm>
            <a:off x="6278882" y="1445188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7F1D1D"/>
                </a:solidFill>
              </a:rPr>
              <a:t>Administrative buy-in delays</a:t>
            </a:r>
            <a:endParaRPr lang="en-US" sz="1600" dirty="0"/>
          </a:p>
        </p:txBody>
      </p:sp>
      <p:sp>
        <p:nvSpPr>
          <p:cNvPr id="32" name="Text 10">
            <a:extLst>
              <a:ext uri="{FF2B5EF4-FFF2-40B4-BE49-F238E27FC236}">
                <a16:creationId xmlns:a16="http://schemas.microsoft.com/office/drawing/2014/main" id="{C359F8A4-BB64-2555-6ABB-E215EFDAD562}"/>
              </a:ext>
            </a:extLst>
          </p:cNvPr>
          <p:cNvSpPr/>
          <p:nvPr/>
        </p:nvSpPr>
        <p:spPr>
          <a:xfrm>
            <a:off x="6278881" y="1837508"/>
            <a:ext cx="4959531" cy="320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Institutional management approval processes for upgrades and policies caused timeline slippage</a:t>
            </a:r>
            <a:endParaRPr lang="en-US" sz="16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E7CAED3-1A1B-02A2-8E03-C674F97418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662" y="5273294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3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F032C31-56EF-1A7E-743B-09A75E6FC21C}"/>
              </a:ext>
            </a:extLst>
          </p:cNvPr>
          <p:cNvSpPr/>
          <p:nvPr/>
        </p:nvSpPr>
        <p:spPr>
          <a:xfrm>
            <a:off x="486697" y="1119030"/>
            <a:ext cx="4616245" cy="4619937"/>
          </a:xfrm>
          <a:prstGeom prst="ellipse">
            <a:avLst/>
          </a:prstGeom>
          <a:solidFill>
            <a:srgbClr val="074A2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C2181D-911C-1343-7267-E35AC86CC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57" y="1119031"/>
            <a:ext cx="4384736" cy="4619938"/>
          </a:xfrm>
          <a:noFill/>
        </p:spPr>
        <p:txBody>
          <a:bodyPr>
            <a:noAutofit/>
          </a:bodyPr>
          <a:lstStyle/>
          <a:p>
            <a:r>
              <a:rPr lang="en-US" b="1" dirty="0">
                <a:latin typeface="Tw Cen MT (Headings)"/>
              </a:rPr>
              <a:t>Session </a:t>
            </a:r>
            <a:br>
              <a:rPr lang="en-US" b="1" dirty="0">
                <a:latin typeface="Tw Cen MT (Headings)"/>
              </a:rPr>
            </a:br>
            <a:r>
              <a:rPr lang="en-US" b="1" dirty="0">
                <a:latin typeface="Tw Cen MT (Headings)"/>
              </a:rPr>
              <a:t>Overview</a:t>
            </a:r>
            <a:endParaRPr lang="en-US" dirty="0">
              <a:latin typeface="Tw Cen MT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A8735-F1DC-1DE6-0A38-429B2F660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708" y="805665"/>
            <a:ext cx="5552091" cy="5768220"/>
          </a:xfrm>
          <a:noFill/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Context &amp; 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Stakeholders Landscape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Technical Architecture and Stack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Governance &amp; Policy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Implementation Journey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&amp; Lessons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Scaling and Onboarding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Future Roadmap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Advice for others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B49D4A-8ACD-94E2-D769-20BDE5A670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755" y="5431028"/>
            <a:ext cx="2447619" cy="1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24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DAF02-06BC-83CD-F5F1-D7E2B78DA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863" y="247333"/>
            <a:ext cx="10515600" cy="975357"/>
          </a:xfrm>
        </p:spPr>
        <p:txBody>
          <a:bodyPr/>
          <a:lstStyle/>
          <a:p>
            <a:r>
              <a:rPr lang="en-US" dirty="0"/>
              <a:t>Reasons Learned</a:t>
            </a:r>
          </a:p>
        </p:txBody>
      </p:sp>
      <p:sp>
        <p:nvSpPr>
          <p:cNvPr id="6" name="Shape 28">
            <a:extLst>
              <a:ext uri="{FF2B5EF4-FFF2-40B4-BE49-F238E27FC236}">
                <a16:creationId xmlns:a16="http://schemas.microsoft.com/office/drawing/2014/main" id="{04932C56-4190-F556-0EB6-E35E30FAE7EE}"/>
              </a:ext>
            </a:extLst>
          </p:cNvPr>
          <p:cNvSpPr/>
          <p:nvPr/>
        </p:nvSpPr>
        <p:spPr>
          <a:xfrm>
            <a:off x="794656" y="1195258"/>
            <a:ext cx="4813663" cy="877370"/>
          </a:xfrm>
          <a:prstGeom prst="rect">
            <a:avLst/>
          </a:prstGeom>
          <a:solidFill>
            <a:srgbClr val="F0FDF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7" name="Shape 29">
            <a:extLst>
              <a:ext uri="{FF2B5EF4-FFF2-40B4-BE49-F238E27FC236}">
                <a16:creationId xmlns:a16="http://schemas.microsoft.com/office/drawing/2014/main" id="{D78EF0E7-3F96-FFFF-D462-E531782C9CBE}"/>
              </a:ext>
            </a:extLst>
          </p:cNvPr>
          <p:cNvSpPr/>
          <p:nvPr/>
        </p:nvSpPr>
        <p:spPr>
          <a:xfrm>
            <a:off x="794657" y="1195258"/>
            <a:ext cx="73152" cy="566928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8" name="Text 30">
            <a:extLst>
              <a:ext uri="{FF2B5EF4-FFF2-40B4-BE49-F238E27FC236}">
                <a16:creationId xmlns:a16="http://schemas.microsoft.com/office/drawing/2014/main" id="{12E0FCFF-9E3D-07E3-F4ED-76B3C6631C0E}"/>
              </a:ext>
            </a:extLst>
          </p:cNvPr>
          <p:cNvSpPr/>
          <p:nvPr/>
        </p:nvSpPr>
        <p:spPr>
          <a:xfrm>
            <a:off x="977537" y="1222690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4532D"/>
                </a:solidFill>
              </a:rPr>
              <a:t>Early technical assessment is critical</a:t>
            </a:r>
            <a:endParaRPr lang="en-US" sz="1600" dirty="0"/>
          </a:p>
        </p:txBody>
      </p:sp>
      <p:sp>
        <p:nvSpPr>
          <p:cNvPr id="9" name="Text 31">
            <a:extLst>
              <a:ext uri="{FF2B5EF4-FFF2-40B4-BE49-F238E27FC236}">
                <a16:creationId xmlns:a16="http://schemas.microsoft.com/office/drawing/2014/main" id="{7D23A0EF-7A2B-2494-A44C-D7092C44BB8C}"/>
              </a:ext>
            </a:extLst>
          </p:cNvPr>
          <p:cNvSpPr/>
          <p:nvPr/>
        </p:nvSpPr>
        <p:spPr>
          <a:xfrm>
            <a:off x="977537" y="1524215"/>
            <a:ext cx="4474029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Assess DSpace version compatibility before project start to prevent delays</a:t>
            </a:r>
            <a:endParaRPr lang="en-US" sz="1600" dirty="0"/>
          </a:p>
        </p:txBody>
      </p:sp>
      <p:sp>
        <p:nvSpPr>
          <p:cNvPr id="10" name="Shape 32">
            <a:extLst>
              <a:ext uri="{FF2B5EF4-FFF2-40B4-BE49-F238E27FC236}">
                <a16:creationId xmlns:a16="http://schemas.microsoft.com/office/drawing/2014/main" id="{B07C094C-4A00-91A4-3B7A-25A43CCDD24E}"/>
              </a:ext>
            </a:extLst>
          </p:cNvPr>
          <p:cNvSpPr/>
          <p:nvPr/>
        </p:nvSpPr>
        <p:spPr>
          <a:xfrm>
            <a:off x="794656" y="2192395"/>
            <a:ext cx="4813663" cy="877370"/>
          </a:xfrm>
          <a:prstGeom prst="rect">
            <a:avLst/>
          </a:prstGeom>
          <a:solidFill>
            <a:srgbClr val="F0FDF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11" name="Shape 33">
            <a:extLst>
              <a:ext uri="{FF2B5EF4-FFF2-40B4-BE49-F238E27FC236}">
                <a16:creationId xmlns:a16="http://schemas.microsoft.com/office/drawing/2014/main" id="{22DA5BC0-070F-7965-1FC6-82F7A294EDA7}"/>
              </a:ext>
            </a:extLst>
          </p:cNvPr>
          <p:cNvSpPr/>
          <p:nvPr/>
        </p:nvSpPr>
        <p:spPr>
          <a:xfrm>
            <a:off x="794657" y="2192395"/>
            <a:ext cx="73152" cy="566928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12" name="Text 34">
            <a:extLst>
              <a:ext uri="{FF2B5EF4-FFF2-40B4-BE49-F238E27FC236}">
                <a16:creationId xmlns:a16="http://schemas.microsoft.com/office/drawing/2014/main" id="{86CE9CB1-33BC-A545-3AC6-C94E376511ED}"/>
              </a:ext>
            </a:extLst>
          </p:cNvPr>
          <p:cNvSpPr/>
          <p:nvPr/>
        </p:nvSpPr>
        <p:spPr>
          <a:xfrm>
            <a:off x="977537" y="2219827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4532D"/>
                </a:solidFill>
              </a:rPr>
              <a:t>Pilot one institution first</a:t>
            </a:r>
            <a:endParaRPr lang="en-US" sz="1600" dirty="0"/>
          </a:p>
        </p:txBody>
      </p:sp>
      <p:sp>
        <p:nvSpPr>
          <p:cNvPr id="13" name="Text 35">
            <a:extLst>
              <a:ext uri="{FF2B5EF4-FFF2-40B4-BE49-F238E27FC236}">
                <a16:creationId xmlns:a16="http://schemas.microsoft.com/office/drawing/2014/main" id="{AAB22A8B-1367-928A-D9FA-C680AC4AF74D}"/>
              </a:ext>
            </a:extLst>
          </p:cNvPr>
          <p:cNvSpPr/>
          <p:nvPr/>
        </p:nvSpPr>
        <p:spPr>
          <a:xfrm>
            <a:off x="977537" y="2643070"/>
            <a:ext cx="4561114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UNIMA pilot created a tested blueprint for scaling — a proven template for others</a:t>
            </a:r>
            <a:endParaRPr lang="en-US" sz="1600" dirty="0"/>
          </a:p>
        </p:txBody>
      </p:sp>
      <p:sp>
        <p:nvSpPr>
          <p:cNvPr id="14" name="Shape 36">
            <a:extLst>
              <a:ext uri="{FF2B5EF4-FFF2-40B4-BE49-F238E27FC236}">
                <a16:creationId xmlns:a16="http://schemas.microsoft.com/office/drawing/2014/main" id="{89FF7B4E-E569-1FE3-238F-C5A878B375FA}"/>
              </a:ext>
            </a:extLst>
          </p:cNvPr>
          <p:cNvSpPr/>
          <p:nvPr/>
        </p:nvSpPr>
        <p:spPr>
          <a:xfrm>
            <a:off x="794656" y="3145990"/>
            <a:ext cx="4813663" cy="877370"/>
          </a:xfrm>
          <a:prstGeom prst="rect">
            <a:avLst/>
          </a:prstGeom>
          <a:solidFill>
            <a:srgbClr val="F0FDF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15" name="Shape 37">
            <a:extLst>
              <a:ext uri="{FF2B5EF4-FFF2-40B4-BE49-F238E27FC236}">
                <a16:creationId xmlns:a16="http://schemas.microsoft.com/office/drawing/2014/main" id="{3FE7EF5B-7E1D-1CB4-80A6-507E966858D0}"/>
              </a:ext>
            </a:extLst>
          </p:cNvPr>
          <p:cNvSpPr/>
          <p:nvPr/>
        </p:nvSpPr>
        <p:spPr>
          <a:xfrm>
            <a:off x="794657" y="3145990"/>
            <a:ext cx="73152" cy="566928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16" name="Text 38">
            <a:extLst>
              <a:ext uri="{FF2B5EF4-FFF2-40B4-BE49-F238E27FC236}">
                <a16:creationId xmlns:a16="http://schemas.microsoft.com/office/drawing/2014/main" id="{19387A29-EE10-FAFB-1981-ADFD75E08AAF}"/>
              </a:ext>
            </a:extLst>
          </p:cNvPr>
          <p:cNvSpPr/>
          <p:nvPr/>
        </p:nvSpPr>
        <p:spPr>
          <a:xfrm>
            <a:off x="977537" y="3173422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4532D"/>
                </a:solidFill>
              </a:rPr>
              <a:t>Continuous leadership engagement</a:t>
            </a:r>
            <a:endParaRPr lang="en-US" sz="1600" dirty="0"/>
          </a:p>
        </p:txBody>
      </p:sp>
      <p:sp>
        <p:nvSpPr>
          <p:cNvPr id="17" name="Text 39">
            <a:extLst>
              <a:ext uri="{FF2B5EF4-FFF2-40B4-BE49-F238E27FC236}">
                <a16:creationId xmlns:a16="http://schemas.microsoft.com/office/drawing/2014/main" id="{EA8714CC-D929-BE37-0772-336B98581FBF}"/>
              </a:ext>
            </a:extLst>
          </p:cNvPr>
          <p:cNvSpPr/>
          <p:nvPr/>
        </p:nvSpPr>
        <p:spPr>
          <a:xfrm>
            <a:off x="977536" y="3520440"/>
            <a:ext cx="4474029" cy="32656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Regular updates to institutional leadership ensured administrative ownership</a:t>
            </a:r>
            <a:endParaRPr lang="en-US" sz="1600" dirty="0"/>
          </a:p>
        </p:txBody>
      </p:sp>
      <p:sp>
        <p:nvSpPr>
          <p:cNvPr id="18" name="Shape 40">
            <a:extLst>
              <a:ext uri="{FF2B5EF4-FFF2-40B4-BE49-F238E27FC236}">
                <a16:creationId xmlns:a16="http://schemas.microsoft.com/office/drawing/2014/main" id="{C713005E-D11F-9D72-5CC0-40FA2446E17A}"/>
              </a:ext>
            </a:extLst>
          </p:cNvPr>
          <p:cNvSpPr/>
          <p:nvPr/>
        </p:nvSpPr>
        <p:spPr>
          <a:xfrm>
            <a:off x="6873240" y="1158682"/>
            <a:ext cx="4114800" cy="913946"/>
          </a:xfrm>
          <a:prstGeom prst="rect">
            <a:avLst/>
          </a:prstGeom>
          <a:solidFill>
            <a:srgbClr val="F0FDF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19" name="Shape 41">
            <a:extLst>
              <a:ext uri="{FF2B5EF4-FFF2-40B4-BE49-F238E27FC236}">
                <a16:creationId xmlns:a16="http://schemas.microsoft.com/office/drawing/2014/main" id="{2D5017E9-DB2D-2099-EF78-D3FE3540988A}"/>
              </a:ext>
            </a:extLst>
          </p:cNvPr>
          <p:cNvSpPr/>
          <p:nvPr/>
        </p:nvSpPr>
        <p:spPr>
          <a:xfrm>
            <a:off x="6873240" y="1158682"/>
            <a:ext cx="73152" cy="566928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20" name="Text 42">
            <a:extLst>
              <a:ext uri="{FF2B5EF4-FFF2-40B4-BE49-F238E27FC236}">
                <a16:creationId xmlns:a16="http://schemas.microsoft.com/office/drawing/2014/main" id="{5B8339B5-F0BA-153C-EC93-C2923AD982F7}"/>
              </a:ext>
            </a:extLst>
          </p:cNvPr>
          <p:cNvSpPr/>
          <p:nvPr/>
        </p:nvSpPr>
        <p:spPr>
          <a:xfrm>
            <a:off x="7056120" y="1186114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4532D"/>
                </a:solidFill>
              </a:rPr>
              <a:t>Hands-on support accelerates adoption</a:t>
            </a:r>
            <a:endParaRPr lang="en-US" sz="1600" dirty="0"/>
          </a:p>
        </p:txBody>
      </p:sp>
      <p:sp>
        <p:nvSpPr>
          <p:cNvPr id="21" name="Text 43">
            <a:extLst>
              <a:ext uri="{FF2B5EF4-FFF2-40B4-BE49-F238E27FC236}">
                <a16:creationId xmlns:a16="http://schemas.microsoft.com/office/drawing/2014/main" id="{93803F30-E0E0-EA49-60EE-9772A9CE2EB4}"/>
              </a:ext>
            </a:extLst>
          </p:cNvPr>
          <p:cNvSpPr/>
          <p:nvPr/>
        </p:nvSpPr>
        <p:spPr>
          <a:xfrm>
            <a:off x="7056120" y="1497451"/>
            <a:ext cx="3931920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Direct MAREN-institution collaboration beats documentation-only approach</a:t>
            </a:r>
            <a:endParaRPr lang="en-US" sz="1600" dirty="0"/>
          </a:p>
        </p:txBody>
      </p:sp>
      <p:sp>
        <p:nvSpPr>
          <p:cNvPr id="22" name="Shape 44">
            <a:extLst>
              <a:ext uri="{FF2B5EF4-FFF2-40B4-BE49-F238E27FC236}">
                <a16:creationId xmlns:a16="http://schemas.microsoft.com/office/drawing/2014/main" id="{5F80FDEC-1383-2AF3-1808-9B6D89119042}"/>
              </a:ext>
            </a:extLst>
          </p:cNvPr>
          <p:cNvSpPr/>
          <p:nvPr/>
        </p:nvSpPr>
        <p:spPr>
          <a:xfrm>
            <a:off x="6873240" y="2155819"/>
            <a:ext cx="4114800" cy="913946"/>
          </a:xfrm>
          <a:prstGeom prst="rect">
            <a:avLst/>
          </a:prstGeom>
          <a:solidFill>
            <a:srgbClr val="F0FDF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3" name="Shape 45">
            <a:extLst>
              <a:ext uri="{FF2B5EF4-FFF2-40B4-BE49-F238E27FC236}">
                <a16:creationId xmlns:a16="http://schemas.microsoft.com/office/drawing/2014/main" id="{E759532C-DB55-BB04-8884-D1794449A491}"/>
              </a:ext>
            </a:extLst>
          </p:cNvPr>
          <p:cNvSpPr/>
          <p:nvPr/>
        </p:nvSpPr>
        <p:spPr>
          <a:xfrm>
            <a:off x="6873240" y="2155819"/>
            <a:ext cx="73152" cy="566928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24" name="Text 46">
            <a:extLst>
              <a:ext uri="{FF2B5EF4-FFF2-40B4-BE49-F238E27FC236}">
                <a16:creationId xmlns:a16="http://schemas.microsoft.com/office/drawing/2014/main" id="{54055FA6-7F7F-786A-112A-A93C3E809160}"/>
              </a:ext>
            </a:extLst>
          </p:cNvPr>
          <p:cNvSpPr/>
          <p:nvPr/>
        </p:nvSpPr>
        <p:spPr>
          <a:xfrm>
            <a:off x="7056120" y="2183251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4532D"/>
                </a:solidFill>
              </a:rPr>
              <a:t>Build flexibility into planning</a:t>
            </a:r>
            <a:endParaRPr lang="en-US" sz="1600" dirty="0"/>
          </a:p>
        </p:txBody>
      </p:sp>
      <p:sp>
        <p:nvSpPr>
          <p:cNvPr id="25" name="Text 47">
            <a:extLst>
              <a:ext uri="{FF2B5EF4-FFF2-40B4-BE49-F238E27FC236}">
                <a16:creationId xmlns:a16="http://schemas.microsoft.com/office/drawing/2014/main" id="{EFBF9B80-C1ED-50DB-E16A-15FEC817E9AD}"/>
              </a:ext>
            </a:extLst>
          </p:cNvPr>
          <p:cNvSpPr/>
          <p:nvPr/>
        </p:nvSpPr>
        <p:spPr>
          <a:xfrm>
            <a:off x="7056120" y="2457583"/>
            <a:ext cx="3931920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Administrative &amp; technical delays are inevitable — plan for them from day 1</a:t>
            </a:r>
            <a:endParaRPr lang="en-US" sz="1600" dirty="0"/>
          </a:p>
        </p:txBody>
      </p:sp>
      <p:sp>
        <p:nvSpPr>
          <p:cNvPr id="26" name="Shape 48">
            <a:extLst>
              <a:ext uri="{FF2B5EF4-FFF2-40B4-BE49-F238E27FC236}">
                <a16:creationId xmlns:a16="http://schemas.microsoft.com/office/drawing/2014/main" id="{B15C1B1E-76F7-FEFC-0765-97CE39AD21F3}"/>
              </a:ext>
            </a:extLst>
          </p:cNvPr>
          <p:cNvSpPr/>
          <p:nvPr/>
        </p:nvSpPr>
        <p:spPr>
          <a:xfrm>
            <a:off x="6873240" y="3109414"/>
            <a:ext cx="4114800" cy="913946"/>
          </a:xfrm>
          <a:prstGeom prst="rect">
            <a:avLst/>
          </a:prstGeom>
          <a:solidFill>
            <a:srgbClr val="F0FDF4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27" name="Shape 49">
            <a:extLst>
              <a:ext uri="{FF2B5EF4-FFF2-40B4-BE49-F238E27FC236}">
                <a16:creationId xmlns:a16="http://schemas.microsoft.com/office/drawing/2014/main" id="{77711D67-42A1-B28A-4681-539266A54872}"/>
              </a:ext>
            </a:extLst>
          </p:cNvPr>
          <p:cNvSpPr/>
          <p:nvPr/>
        </p:nvSpPr>
        <p:spPr>
          <a:xfrm>
            <a:off x="6873240" y="3109414"/>
            <a:ext cx="73152" cy="566928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28" name="Text 50">
            <a:extLst>
              <a:ext uri="{FF2B5EF4-FFF2-40B4-BE49-F238E27FC236}">
                <a16:creationId xmlns:a16="http://schemas.microsoft.com/office/drawing/2014/main" id="{22E10910-7B60-E4FC-A219-057A366C478C}"/>
              </a:ext>
            </a:extLst>
          </p:cNvPr>
          <p:cNvSpPr/>
          <p:nvPr/>
        </p:nvSpPr>
        <p:spPr>
          <a:xfrm>
            <a:off x="7056120" y="3136846"/>
            <a:ext cx="3840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rgbClr val="14532D"/>
                </a:solidFill>
              </a:rPr>
              <a:t>Open science culture must be built</a:t>
            </a:r>
            <a:endParaRPr lang="en-US" sz="1600" dirty="0"/>
          </a:p>
        </p:txBody>
      </p:sp>
      <p:sp>
        <p:nvSpPr>
          <p:cNvPr id="29" name="Text 51">
            <a:extLst>
              <a:ext uri="{FF2B5EF4-FFF2-40B4-BE49-F238E27FC236}">
                <a16:creationId xmlns:a16="http://schemas.microsoft.com/office/drawing/2014/main" id="{364EA40C-92A3-DB52-EF3B-BE2ABE742144}"/>
              </a:ext>
            </a:extLst>
          </p:cNvPr>
          <p:cNvSpPr/>
          <p:nvPr/>
        </p:nvSpPr>
        <p:spPr>
          <a:xfrm>
            <a:off x="7056120" y="3383733"/>
            <a:ext cx="3840480" cy="46327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600" dirty="0">
                <a:solidFill>
                  <a:srgbClr val="1E293B"/>
                </a:solidFill>
              </a:rPr>
              <a:t>Training on FAIR &amp; benefits of open access is as important as the technology</a:t>
            </a:r>
            <a:endParaRPr lang="en-US" sz="16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9862F6C-F708-6E45-0174-11593CC61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251" y="5247266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49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20BAE-A380-666D-5E85-C016FA698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6042"/>
            <a:ext cx="10515600" cy="957940"/>
          </a:xfrm>
        </p:spPr>
        <p:txBody>
          <a:bodyPr/>
          <a:lstStyle/>
          <a:p>
            <a:r>
              <a:rPr lang="en-US" b="1" dirty="0"/>
              <a:t>What Worked vs. What Didn’t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80B6D-7FC7-4DAA-76A9-45347E265EA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213982"/>
            <a:ext cx="5057503" cy="456850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Worked:</a:t>
            </a: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Starting with a single-institution pilot (UNIMA).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OpenStack cloud deployment — scalability, resilience &amp; control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Joint technical sessions to resolve granular issues (e.g., metadata gaps, thumbnail errors).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Direct technical interventions from MAREN.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OAI-PMH metadata-only harvesting — institutions retained content ownership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MAREN AAI federation for secure institutional authentication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CED88DF-F476-8338-7FC5-4E5F4B1CAF9A}"/>
              </a:ext>
            </a:extLst>
          </p:cNvPr>
          <p:cNvSpPr txBox="1">
            <a:spLocks/>
          </p:cNvSpPr>
          <p:nvPr/>
        </p:nvSpPr>
        <p:spPr>
          <a:xfrm>
            <a:off x="6296299" y="1213982"/>
            <a:ext cx="5564775" cy="56440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What Didn’t Work:</a:t>
            </a: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Assuming uniform technical readiness across all institutions.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Assuming all institutions had compatible </a:t>
            </a:r>
            <a:r>
              <a:rPr lang="en-US" sz="1500" dirty="0" err="1"/>
              <a:t>DSpace</a:t>
            </a:r>
            <a:r>
              <a:rPr lang="en-US" sz="1500" dirty="0"/>
              <a:t> versions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Reliance on local IT teams for complex upgrades without prior hands-on support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Expecting institutional upgrades to be administratively straightforward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Underestimating metadata quality issues — significant cleanup needed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Expecting open science awareness without targeted training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/>
              <a:t>Full content harvesting considered initially — switched to metadata-only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27E732-F0AE-EB96-CFDF-DE29FDCC86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93" y="5782491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1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31FC7-E738-E96C-917B-58527C21D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00743"/>
            <a:ext cx="10515600" cy="859968"/>
          </a:xfrm>
        </p:spPr>
        <p:txBody>
          <a:bodyPr/>
          <a:lstStyle/>
          <a:p>
            <a:r>
              <a:rPr lang="en-US" b="1" dirty="0"/>
              <a:t>Future Roadmap –</a:t>
            </a:r>
            <a:br>
              <a:rPr lang="en-US" b="1" dirty="0"/>
            </a:br>
            <a:r>
              <a:rPr lang="en-US" sz="4000" i="1" dirty="0"/>
              <a:t>Where MAREN is heading next</a:t>
            </a:r>
            <a:br>
              <a:rPr lang="en-US" dirty="0"/>
            </a:br>
            <a:r>
              <a:rPr lang="en-US" b="1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49D5D-29CE-DF28-7325-0465BED6E2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46856" y="1589311"/>
            <a:ext cx="8305800" cy="4887686"/>
          </a:xfrm>
        </p:spPr>
        <p:txBody>
          <a:bodyPr>
            <a:normAutofit fontScale="92500"/>
          </a:bodyPr>
          <a:lstStyle/>
          <a:p>
            <a:r>
              <a:rPr lang="en-US" sz="1600" b="1" dirty="0" err="1"/>
              <a:t>Dockerize</a:t>
            </a:r>
            <a:r>
              <a:rPr lang="en-US" sz="1600" b="1" dirty="0"/>
              <a:t> the Solution: </a:t>
            </a:r>
            <a:r>
              <a:rPr lang="en-US" b="1" dirty="0" err="1"/>
              <a:t>D</a:t>
            </a:r>
            <a:r>
              <a:rPr lang="en-US" dirty="0" err="1"/>
              <a:t>ontainerize</a:t>
            </a:r>
            <a:r>
              <a:rPr lang="en-US" dirty="0"/>
              <a:t> the entire MAREN repository stack using Docker &amp; Kubernetes. Goal: any NREN can deploy a national repository in hours, not months.</a:t>
            </a:r>
          </a:p>
          <a:p>
            <a:r>
              <a:rPr lang="en-US" sz="1600" b="1" dirty="0" err="1"/>
              <a:t>DSpace</a:t>
            </a:r>
            <a:r>
              <a:rPr lang="en-US" sz="1600" b="1" dirty="0"/>
              <a:t> as a Service: </a:t>
            </a:r>
            <a:r>
              <a:rPr lang="en-US" sz="1600" dirty="0"/>
              <a:t>Managed </a:t>
            </a:r>
            <a:r>
              <a:rPr lang="en-US" sz="1600" dirty="0" err="1"/>
              <a:t>DSpace</a:t>
            </a:r>
            <a:r>
              <a:rPr lang="en-US" sz="1600" dirty="0"/>
              <a:t> hosting for institutions that lack server infrastructure. Institutions subscribe to MAREN-hosted repositories — no hardware needed</a:t>
            </a:r>
          </a:p>
          <a:p>
            <a:r>
              <a:rPr lang="en-US" sz="1600" b="1" dirty="0"/>
              <a:t>Open APIs on the National Repository</a:t>
            </a:r>
            <a:r>
              <a:rPr lang="en-US" sz="1600" dirty="0"/>
              <a:t>: Build a REST API layer on top of the national repository to power Data Commons — enabling third-party apps, analytics dashboards, and federated queries.</a:t>
            </a:r>
          </a:p>
          <a:p>
            <a:r>
              <a:rPr lang="en-US" sz="1600" b="1" dirty="0"/>
              <a:t>Plagiarism Detection System</a:t>
            </a:r>
            <a:r>
              <a:rPr lang="en-US" sz="1600" dirty="0"/>
              <a:t>: Leverage the national research corpus to build a Malawian plagiarism checker for higher education institutions — reducing reliance on expensive external tools.</a:t>
            </a:r>
          </a:p>
          <a:p>
            <a:r>
              <a:rPr lang="en-US" sz="1600" b="1" dirty="0"/>
              <a:t>DOI Minting Consortium: </a:t>
            </a:r>
            <a:r>
              <a:rPr lang="en-US" sz="1600" dirty="0"/>
              <a:t>Establish a national </a:t>
            </a:r>
            <a:r>
              <a:rPr lang="en-US" sz="1600" dirty="0" err="1"/>
              <a:t>DataCite</a:t>
            </a:r>
            <a:r>
              <a:rPr lang="en-US" sz="1600" dirty="0"/>
              <a:t> consortium under MAREN for shared DOI minting, reducing per-institution costs and simplifying governance across Malawi.</a:t>
            </a:r>
          </a:p>
          <a:p>
            <a:r>
              <a:rPr lang="en-US" sz="1600" b="1" dirty="0"/>
              <a:t>NREN Replication Across Africa: </a:t>
            </a:r>
            <a:r>
              <a:rPr lang="en-US" sz="1600" dirty="0"/>
              <a:t>Package the MAREN model (Docker + docs + governance templates) for other African NRENs — Zambia, Zimbabwe, Mozambique and beyond.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endParaRPr lang="en-US" sz="1600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5">
            <a:extLst>
              <a:ext uri="{FF2B5EF4-FFF2-40B4-BE49-F238E27FC236}">
                <a16:creationId xmlns:a16="http://schemas.microsoft.com/office/drawing/2014/main" id="{3176ED6D-9AE3-2193-29EF-E925DEE113E4}"/>
              </a:ext>
            </a:extLst>
          </p:cNvPr>
          <p:cNvSpPr/>
          <p:nvPr/>
        </p:nvSpPr>
        <p:spPr>
          <a:xfrm>
            <a:off x="1177835" y="1132111"/>
            <a:ext cx="5486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200" dirty="0">
                <a:solidFill>
                  <a:srgbClr val="000000"/>
                </a:solidFill>
              </a:rPr>
              <a:t>🐳</a:t>
            </a:r>
            <a:endParaRPr lang="en-US" sz="2200" dirty="0"/>
          </a:p>
        </p:txBody>
      </p:sp>
      <p:sp>
        <p:nvSpPr>
          <p:cNvPr id="7" name="Text 11">
            <a:extLst>
              <a:ext uri="{FF2B5EF4-FFF2-40B4-BE49-F238E27FC236}">
                <a16:creationId xmlns:a16="http://schemas.microsoft.com/office/drawing/2014/main" id="{C0035785-287E-0525-491C-8DBA0C2F70B8}"/>
              </a:ext>
            </a:extLst>
          </p:cNvPr>
          <p:cNvSpPr/>
          <p:nvPr/>
        </p:nvSpPr>
        <p:spPr>
          <a:xfrm>
            <a:off x="1177835" y="2035625"/>
            <a:ext cx="5486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200" dirty="0">
                <a:solidFill>
                  <a:srgbClr val="000000"/>
                </a:solidFill>
              </a:rPr>
              <a:t>☁</a:t>
            </a:r>
            <a:endParaRPr lang="en-US" sz="2200" dirty="0"/>
          </a:p>
        </p:txBody>
      </p:sp>
      <p:sp>
        <p:nvSpPr>
          <p:cNvPr id="8" name="Text 17">
            <a:extLst>
              <a:ext uri="{FF2B5EF4-FFF2-40B4-BE49-F238E27FC236}">
                <a16:creationId xmlns:a16="http://schemas.microsoft.com/office/drawing/2014/main" id="{FF2F7B30-B477-2BC6-9DE9-573575AF5B9A}"/>
              </a:ext>
            </a:extLst>
          </p:cNvPr>
          <p:cNvSpPr/>
          <p:nvPr/>
        </p:nvSpPr>
        <p:spPr>
          <a:xfrm>
            <a:off x="1177835" y="2677882"/>
            <a:ext cx="5486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200" dirty="0">
                <a:solidFill>
                  <a:srgbClr val="000000"/>
                </a:solidFill>
              </a:rPr>
              <a:t>🔌</a:t>
            </a:r>
            <a:endParaRPr lang="en-US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B2719D-2FEE-A57D-9810-C59CBD988F05}"/>
              </a:ext>
            </a:extLst>
          </p:cNvPr>
          <p:cNvSpPr txBox="1"/>
          <p:nvPr/>
        </p:nvSpPr>
        <p:spPr>
          <a:xfrm>
            <a:off x="1247504" y="3587623"/>
            <a:ext cx="478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🔍</a:t>
            </a:r>
            <a:endParaRPr lang="en-US" dirty="0"/>
          </a:p>
        </p:txBody>
      </p:sp>
      <p:sp>
        <p:nvSpPr>
          <p:cNvPr id="12" name="Text 29">
            <a:extLst>
              <a:ext uri="{FF2B5EF4-FFF2-40B4-BE49-F238E27FC236}">
                <a16:creationId xmlns:a16="http://schemas.microsoft.com/office/drawing/2014/main" id="{7FF7A121-82AD-46F8-3452-54D54CD93481}"/>
              </a:ext>
            </a:extLst>
          </p:cNvPr>
          <p:cNvSpPr/>
          <p:nvPr/>
        </p:nvSpPr>
        <p:spPr>
          <a:xfrm>
            <a:off x="1212669" y="4324349"/>
            <a:ext cx="5486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200" dirty="0">
                <a:solidFill>
                  <a:srgbClr val="000000"/>
                </a:solidFill>
              </a:rPr>
              <a:t>🤝</a:t>
            </a:r>
            <a:endParaRPr lang="en-US" sz="2200" dirty="0"/>
          </a:p>
        </p:txBody>
      </p:sp>
      <p:sp>
        <p:nvSpPr>
          <p:cNvPr id="13" name="Text 35">
            <a:extLst>
              <a:ext uri="{FF2B5EF4-FFF2-40B4-BE49-F238E27FC236}">
                <a16:creationId xmlns:a16="http://schemas.microsoft.com/office/drawing/2014/main" id="{BD5422E5-51A8-06C3-12D6-9B36F199F8DA}"/>
              </a:ext>
            </a:extLst>
          </p:cNvPr>
          <p:cNvSpPr/>
          <p:nvPr/>
        </p:nvSpPr>
        <p:spPr>
          <a:xfrm>
            <a:off x="1177835" y="4999263"/>
            <a:ext cx="5486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200" dirty="0">
                <a:solidFill>
                  <a:srgbClr val="000000"/>
                </a:solidFill>
              </a:rPr>
              <a:t>🌍</a:t>
            </a:r>
            <a:endParaRPr lang="en-US" sz="2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F5EDFA9-B33F-123F-054D-BAFBBBCAE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10" y="282871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47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F720-D811-C7AC-C6D2-FAD98DD2D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Onboarding Institutions and Researchers</a:t>
            </a:r>
            <a:endParaRPr lang="en-US" dirty="0"/>
          </a:p>
        </p:txBody>
      </p:sp>
      <p:sp>
        <p:nvSpPr>
          <p:cNvPr id="4" name="Shape 4">
            <a:extLst>
              <a:ext uri="{FF2B5EF4-FFF2-40B4-BE49-F238E27FC236}">
                <a16:creationId xmlns:a16="http://schemas.microsoft.com/office/drawing/2014/main" id="{78521FDB-B756-7580-C647-2237ADDE514C}"/>
              </a:ext>
            </a:extLst>
          </p:cNvPr>
          <p:cNvSpPr/>
          <p:nvPr/>
        </p:nvSpPr>
        <p:spPr>
          <a:xfrm>
            <a:off x="1698606" y="2281645"/>
            <a:ext cx="640080" cy="64008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5" name="Text 5">
            <a:extLst>
              <a:ext uri="{FF2B5EF4-FFF2-40B4-BE49-F238E27FC236}">
                <a16:creationId xmlns:a16="http://schemas.microsoft.com/office/drawing/2014/main" id="{90418EFA-34D4-CCE9-3061-ED1E05F1BCCC}"/>
              </a:ext>
            </a:extLst>
          </p:cNvPr>
          <p:cNvSpPr/>
          <p:nvPr/>
        </p:nvSpPr>
        <p:spPr>
          <a:xfrm>
            <a:off x="1698606" y="2281645"/>
            <a:ext cx="64008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FFFFFF"/>
                </a:solidFill>
              </a:rPr>
              <a:t>1</a:t>
            </a:r>
            <a:endParaRPr lang="en-US" sz="1800" dirty="0"/>
          </a:p>
        </p:txBody>
      </p:sp>
      <p:sp>
        <p:nvSpPr>
          <p:cNvPr id="6" name="Text 6">
            <a:extLst>
              <a:ext uri="{FF2B5EF4-FFF2-40B4-BE49-F238E27FC236}">
                <a16:creationId xmlns:a16="http://schemas.microsoft.com/office/drawing/2014/main" id="{29109480-0600-40FF-FE72-B92C27DCE57C}"/>
              </a:ext>
            </a:extLst>
          </p:cNvPr>
          <p:cNvSpPr/>
          <p:nvPr/>
        </p:nvSpPr>
        <p:spPr>
          <a:xfrm>
            <a:off x="1323702" y="3013165"/>
            <a:ext cx="138988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E8A020"/>
                </a:solidFill>
              </a:rPr>
              <a:t>Technical Assessment</a:t>
            </a:r>
            <a:endParaRPr lang="en-US" sz="1000" dirty="0"/>
          </a:p>
        </p:txBody>
      </p:sp>
      <p:sp>
        <p:nvSpPr>
          <p:cNvPr id="7" name="Shape 7">
            <a:extLst>
              <a:ext uri="{FF2B5EF4-FFF2-40B4-BE49-F238E27FC236}">
                <a16:creationId xmlns:a16="http://schemas.microsoft.com/office/drawing/2014/main" id="{C9925843-2F82-EB96-061B-CF04450839DE}"/>
              </a:ext>
            </a:extLst>
          </p:cNvPr>
          <p:cNvSpPr/>
          <p:nvPr/>
        </p:nvSpPr>
        <p:spPr>
          <a:xfrm>
            <a:off x="1323702" y="3470365"/>
            <a:ext cx="1389888" cy="45720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8" name="Text 8">
            <a:extLst>
              <a:ext uri="{FF2B5EF4-FFF2-40B4-BE49-F238E27FC236}">
                <a16:creationId xmlns:a16="http://schemas.microsoft.com/office/drawing/2014/main" id="{F5D6B070-EA02-1D0D-A2C5-046463BC182C}"/>
              </a:ext>
            </a:extLst>
          </p:cNvPr>
          <p:cNvSpPr/>
          <p:nvPr/>
        </p:nvSpPr>
        <p:spPr>
          <a:xfrm>
            <a:off x="1323702" y="3561805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Audit existing DSpace version &amp; configuration</a:t>
            </a:r>
          </a:p>
        </p:txBody>
      </p:sp>
      <p:sp>
        <p:nvSpPr>
          <p:cNvPr id="9" name="Text 9">
            <a:extLst>
              <a:ext uri="{FF2B5EF4-FFF2-40B4-BE49-F238E27FC236}">
                <a16:creationId xmlns:a16="http://schemas.microsoft.com/office/drawing/2014/main" id="{1F887793-6C2E-B677-56DF-6272C87B1F13}"/>
              </a:ext>
            </a:extLst>
          </p:cNvPr>
          <p:cNvSpPr/>
          <p:nvPr/>
        </p:nvSpPr>
        <p:spPr>
          <a:xfrm>
            <a:off x="1323702" y="4137877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Identify metadata quality gaps</a:t>
            </a:r>
          </a:p>
        </p:txBody>
      </p:sp>
      <p:sp>
        <p:nvSpPr>
          <p:cNvPr id="10" name="Text 10">
            <a:extLst>
              <a:ext uri="{FF2B5EF4-FFF2-40B4-BE49-F238E27FC236}">
                <a16:creationId xmlns:a16="http://schemas.microsoft.com/office/drawing/2014/main" id="{2010BAB6-236C-8AE6-5779-9E9ACDD2DDBF}"/>
              </a:ext>
            </a:extLst>
          </p:cNvPr>
          <p:cNvSpPr/>
          <p:nvPr/>
        </p:nvSpPr>
        <p:spPr>
          <a:xfrm>
            <a:off x="1323702" y="4713949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Map collections to be harvested</a:t>
            </a:r>
          </a:p>
        </p:txBody>
      </p:sp>
      <p:sp>
        <p:nvSpPr>
          <p:cNvPr id="11" name="Shape 13">
            <a:extLst>
              <a:ext uri="{FF2B5EF4-FFF2-40B4-BE49-F238E27FC236}">
                <a16:creationId xmlns:a16="http://schemas.microsoft.com/office/drawing/2014/main" id="{28D95CF5-2A01-EE96-B0EA-533CCFAD708A}"/>
              </a:ext>
            </a:extLst>
          </p:cNvPr>
          <p:cNvSpPr/>
          <p:nvPr/>
        </p:nvSpPr>
        <p:spPr>
          <a:xfrm>
            <a:off x="3408534" y="2281645"/>
            <a:ext cx="640080" cy="64008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12" name="Text 14">
            <a:extLst>
              <a:ext uri="{FF2B5EF4-FFF2-40B4-BE49-F238E27FC236}">
                <a16:creationId xmlns:a16="http://schemas.microsoft.com/office/drawing/2014/main" id="{3367A9DD-19EC-5D67-2249-CE46A03B0751}"/>
              </a:ext>
            </a:extLst>
          </p:cNvPr>
          <p:cNvSpPr/>
          <p:nvPr/>
        </p:nvSpPr>
        <p:spPr>
          <a:xfrm>
            <a:off x="3408534" y="2281645"/>
            <a:ext cx="64008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FFFFFF"/>
                </a:solidFill>
              </a:rPr>
              <a:t>2</a:t>
            </a:r>
            <a:endParaRPr lang="en-US" sz="1800" dirty="0"/>
          </a:p>
        </p:txBody>
      </p:sp>
      <p:sp>
        <p:nvSpPr>
          <p:cNvPr id="13" name="Text 15">
            <a:extLst>
              <a:ext uri="{FF2B5EF4-FFF2-40B4-BE49-F238E27FC236}">
                <a16:creationId xmlns:a16="http://schemas.microsoft.com/office/drawing/2014/main" id="{E489BA09-62ED-A00C-516A-E42673E764ED}"/>
              </a:ext>
            </a:extLst>
          </p:cNvPr>
          <p:cNvSpPr/>
          <p:nvPr/>
        </p:nvSpPr>
        <p:spPr>
          <a:xfrm>
            <a:off x="3033630" y="3013165"/>
            <a:ext cx="138988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E8A020"/>
                </a:solidFill>
              </a:rPr>
              <a:t>Upgrade &amp; Migration</a:t>
            </a:r>
            <a:endParaRPr lang="en-US" sz="1000" dirty="0"/>
          </a:p>
        </p:txBody>
      </p:sp>
      <p:sp>
        <p:nvSpPr>
          <p:cNvPr id="14" name="Shape 16">
            <a:extLst>
              <a:ext uri="{FF2B5EF4-FFF2-40B4-BE49-F238E27FC236}">
                <a16:creationId xmlns:a16="http://schemas.microsoft.com/office/drawing/2014/main" id="{9D1177ED-4CFA-F1A9-6394-E090D9298737}"/>
              </a:ext>
            </a:extLst>
          </p:cNvPr>
          <p:cNvSpPr/>
          <p:nvPr/>
        </p:nvSpPr>
        <p:spPr>
          <a:xfrm>
            <a:off x="3033630" y="3470365"/>
            <a:ext cx="1389888" cy="45720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15" name="Text 17">
            <a:extLst>
              <a:ext uri="{FF2B5EF4-FFF2-40B4-BE49-F238E27FC236}">
                <a16:creationId xmlns:a16="http://schemas.microsoft.com/office/drawing/2014/main" id="{48BB7E49-634E-AFB9-4141-DFBEC5A7F299}"/>
              </a:ext>
            </a:extLst>
          </p:cNvPr>
          <p:cNvSpPr/>
          <p:nvPr/>
        </p:nvSpPr>
        <p:spPr>
          <a:xfrm>
            <a:off x="3033630" y="3561805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Guided DSpace upgrade (if required)</a:t>
            </a:r>
          </a:p>
        </p:txBody>
      </p:sp>
      <p:sp>
        <p:nvSpPr>
          <p:cNvPr id="16" name="Text 18">
            <a:extLst>
              <a:ext uri="{FF2B5EF4-FFF2-40B4-BE49-F238E27FC236}">
                <a16:creationId xmlns:a16="http://schemas.microsoft.com/office/drawing/2014/main" id="{6F691E89-230E-577E-C598-FD6E5E2410EE}"/>
              </a:ext>
            </a:extLst>
          </p:cNvPr>
          <p:cNvSpPr/>
          <p:nvPr/>
        </p:nvSpPr>
        <p:spPr>
          <a:xfrm>
            <a:off x="3033630" y="4137877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Metadata cleanup &amp; schema alignment</a:t>
            </a:r>
          </a:p>
        </p:txBody>
      </p:sp>
      <p:sp>
        <p:nvSpPr>
          <p:cNvPr id="17" name="Text 19">
            <a:extLst>
              <a:ext uri="{FF2B5EF4-FFF2-40B4-BE49-F238E27FC236}">
                <a16:creationId xmlns:a16="http://schemas.microsoft.com/office/drawing/2014/main" id="{E002934E-C464-E78F-850E-CC9215E6095A}"/>
              </a:ext>
            </a:extLst>
          </p:cNvPr>
          <p:cNvSpPr/>
          <p:nvPr/>
        </p:nvSpPr>
        <p:spPr>
          <a:xfrm>
            <a:off x="3033630" y="4713949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FAIR compliance validation</a:t>
            </a:r>
          </a:p>
        </p:txBody>
      </p:sp>
      <p:sp>
        <p:nvSpPr>
          <p:cNvPr id="18" name="Shape 22">
            <a:extLst>
              <a:ext uri="{FF2B5EF4-FFF2-40B4-BE49-F238E27FC236}">
                <a16:creationId xmlns:a16="http://schemas.microsoft.com/office/drawing/2014/main" id="{732AEFDC-CC8A-19F1-65F1-B5C244074EE7}"/>
              </a:ext>
            </a:extLst>
          </p:cNvPr>
          <p:cNvSpPr/>
          <p:nvPr/>
        </p:nvSpPr>
        <p:spPr>
          <a:xfrm>
            <a:off x="5118462" y="2281645"/>
            <a:ext cx="640080" cy="64008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19" name="Text 23">
            <a:extLst>
              <a:ext uri="{FF2B5EF4-FFF2-40B4-BE49-F238E27FC236}">
                <a16:creationId xmlns:a16="http://schemas.microsoft.com/office/drawing/2014/main" id="{D63057E8-FAE2-5B47-229A-4B66E0051682}"/>
              </a:ext>
            </a:extLst>
          </p:cNvPr>
          <p:cNvSpPr/>
          <p:nvPr/>
        </p:nvSpPr>
        <p:spPr>
          <a:xfrm>
            <a:off x="5118462" y="2281645"/>
            <a:ext cx="64008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FFFFFF"/>
                </a:solidFill>
              </a:rPr>
              <a:t>3</a:t>
            </a:r>
            <a:endParaRPr lang="en-US" sz="1800" dirty="0"/>
          </a:p>
        </p:txBody>
      </p:sp>
      <p:sp>
        <p:nvSpPr>
          <p:cNvPr id="20" name="Text 24">
            <a:extLst>
              <a:ext uri="{FF2B5EF4-FFF2-40B4-BE49-F238E27FC236}">
                <a16:creationId xmlns:a16="http://schemas.microsoft.com/office/drawing/2014/main" id="{AF96440C-33D5-5F51-7C02-A9E71B1C49FA}"/>
              </a:ext>
            </a:extLst>
          </p:cNvPr>
          <p:cNvSpPr/>
          <p:nvPr/>
        </p:nvSpPr>
        <p:spPr>
          <a:xfrm>
            <a:off x="4743558" y="3013165"/>
            <a:ext cx="138988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E8A020"/>
                </a:solidFill>
              </a:rPr>
              <a:t>Integration &amp; Testing</a:t>
            </a:r>
            <a:endParaRPr lang="en-US" sz="1000" dirty="0"/>
          </a:p>
        </p:txBody>
      </p:sp>
      <p:sp>
        <p:nvSpPr>
          <p:cNvPr id="21" name="Shape 25">
            <a:extLst>
              <a:ext uri="{FF2B5EF4-FFF2-40B4-BE49-F238E27FC236}">
                <a16:creationId xmlns:a16="http://schemas.microsoft.com/office/drawing/2014/main" id="{5DA0914C-70C7-48E1-FB2D-57E804CC348A}"/>
              </a:ext>
            </a:extLst>
          </p:cNvPr>
          <p:cNvSpPr/>
          <p:nvPr/>
        </p:nvSpPr>
        <p:spPr>
          <a:xfrm>
            <a:off x="4743558" y="3470365"/>
            <a:ext cx="1389888" cy="45720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22" name="Text 26">
            <a:extLst>
              <a:ext uri="{FF2B5EF4-FFF2-40B4-BE49-F238E27FC236}">
                <a16:creationId xmlns:a16="http://schemas.microsoft.com/office/drawing/2014/main" id="{99F82D4B-C629-1F5B-E496-A3935DEFF8ED}"/>
              </a:ext>
            </a:extLst>
          </p:cNvPr>
          <p:cNvSpPr/>
          <p:nvPr/>
        </p:nvSpPr>
        <p:spPr>
          <a:xfrm>
            <a:off x="4743558" y="3561805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Configure harvesting into national repo</a:t>
            </a:r>
          </a:p>
        </p:txBody>
      </p:sp>
      <p:sp>
        <p:nvSpPr>
          <p:cNvPr id="23" name="Text 27">
            <a:extLst>
              <a:ext uri="{FF2B5EF4-FFF2-40B4-BE49-F238E27FC236}">
                <a16:creationId xmlns:a16="http://schemas.microsoft.com/office/drawing/2014/main" id="{5B60D052-4221-10D8-F97C-80621B2CB700}"/>
              </a:ext>
            </a:extLst>
          </p:cNvPr>
          <p:cNvSpPr/>
          <p:nvPr/>
        </p:nvSpPr>
        <p:spPr>
          <a:xfrm>
            <a:off x="4743558" y="4137877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Test DataCite API DOI minting workflow</a:t>
            </a:r>
          </a:p>
        </p:txBody>
      </p:sp>
      <p:sp>
        <p:nvSpPr>
          <p:cNvPr id="24" name="Text 28">
            <a:extLst>
              <a:ext uri="{FF2B5EF4-FFF2-40B4-BE49-F238E27FC236}">
                <a16:creationId xmlns:a16="http://schemas.microsoft.com/office/drawing/2014/main" id="{018AAE8C-A2A9-8B99-4259-EDD4A5BBCAEC}"/>
              </a:ext>
            </a:extLst>
          </p:cNvPr>
          <p:cNvSpPr/>
          <p:nvPr/>
        </p:nvSpPr>
        <p:spPr>
          <a:xfrm>
            <a:off x="4743558" y="4713949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Deduplication &amp; metadata normalization</a:t>
            </a:r>
          </a:p>
        </p:txBody>
      </p:sp>
      <p:sp>
        <p:nvSpPr>
          <p:cNvPr id="25" name="Shape 31">
            <a:extLst>
              <a:ext uri="{FF2B5EF4-FFF2-40B4-BE49-F238E27FC236}">
                <a16:creationId xmlns:a16="http://schemas.microsoft.com/office/drawing/2014/main" id="{EC33A97E-9776-4727-5A6C-D1095D736E83}"/>
              </a:ext>
            </a:extLst>
          </p:cNvPr>
          <p:cNvSpPr/>
          <p:nvPr/>
        </p:nvSpPr>
        <p:spPr>
          <a:xfrm>
            <a:off x="6828390" y="2281645"/>
            <a:ext cx="640080" cy="64008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26" name="Text 32">
            <a:extLst>
              <a:ext uri="{FF2B5EF4-FFF2-40B4-BE49-F238E27FC236}">
                <a16:creationId xmlns:a16="http://schemas.microsoft.com/office/drawing/2014/main" id="{D4A61C8A-1034-9AE6-38EC-EDA9737D8F8C}"/>
              </a:ext>
            </a:extLst>
          </p:cNvPr>
          <p:cNvSpPr/>
          <p:nvPr/>
        </p:nvSpPr>
        <p:spPr>
          <a:xfrm>
            <a:off x="6828390" y="2281645"/>
            <a:ext cx="64008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FFFFFF"/>
                </a:solidFill>
              </a:rPr>
              <a:t>4</a:t>
            </a:r>
            <a:endParaRPr lang="en-US" sz="1800" dirty="0"/>
          </a:p>
        </p:txBody>
      </p:sp>
      <p:sp>
        <p:nvSpPr>
          <p:cNvPr id="27" name="Text 33">
            <a:extLst>
              <a:ext uri="{FF2B5EF4-FFF2-40B4-BE49-F238E27FC236}">
                <a16:creationId xmlns:a16="http://schemas.microsoft.com/office/drawing/2014/main" id="{882B3714-BB75-C0DE-8A85-963A516FAA5E}"/>
              </a:ext>
            </a:extLst>
          </p:cNvPr>
          <p:cNvSpPr/>
          <p:nvPr/>
        </p:nvSpPr>
        <p:spPr>
          <a:xfrm>
            <a:off x="6453486" y="3013165"/>
            <a:ext cx="138988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E8A020"/>
                </a:solidFill>
              </a:rPr>
              <a:t>Training &amp; Capacity</a:t>
            </a:r>
            <a:endParaRPr lang="en-US" sz="1000" dirty="0"/>
          </a:p>
        </p:txBody>
      </p:sp>
      <p:sp>
        <p:nvSpPr>
          <p:cNvPr id="28" name="Shape 34">
            <a:extLst>
              <a:ext uri="{FF2B5EF4-FFF2-40B4-BE49-F238E27FC236}">
                <a16:creationId xmlns:a16="http://schemas.microsoft.com/office/drawing/2014/main" id="{C882E5EF-8877-3B03-9523-8B1C7CB02EAF}"/>
              </a:ext>
            </a:extLst>
          </p:cNvPr>
          <p:cNvSpPr/>
          <p:nvPr/>
        </p:nvSpPr>
        <p:spPr>
          <a:xfrm>
            <a:off x="6453486" y="3470365"/>
            <a:ext cx="1389888" cy="45720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29" name="Text 35">
            <a:extLst>
              <a:ext uri="{FF2B5EF4-FFF2-40B4-BE49-F238E27FC236}">
                <a16:creationId xmlns:a16="http://schemas.microsoft.com/office/drawing/2014/main" id="{CAB313CD-4566-0111-213A-5A5D989A72DE}"/>
              </a:ext>
            </a:extLst>
          </p:cNvPr>
          <p:cNvSpPr/>
          <p:nvPr/>
        </p:nvSpPr>
        <p:spPr>
          <a:xfrm>
            <a:off x="6453486" y="3561805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IT staff: DSpace &amp; DOI management</a:t>
            </a:r>
          </a:p>
        </p:txBody>
      </p:sp>
      <p:sp>
        <p:nvSpPr>
          <p:cNvPr id="30" name="Text 36">
            <a:extLst>
              <a:ext uri="{FF2B5EF4-FFF2-40B4-BE49-F238E27FC236}">
                <a16:creationId xmlns:a16="http://schemas.microsoft.com/office/drawing/2014/main" id="{1EA697E4-F5A3-2899-C8D2-C404B40F93DA}"/>
              </a:ext>
            </a:extLst>
          </p:cNvPr>
          <p:cNvSpPr/>
          <p:nvPr/>
        </p:nvSpPr>
        <p:spPr>
          <a:xfrm>
            <a:off x="6453486" y="4137877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Librarians: metadata standards &amp; FAIR</a:t>
            </a:r>
          </a:p>
        </p:txBody>
      </p:sp>
      <p:sp>
        <p:nvSpPr>
          <p:cNvPr id="31" name="Text 37">
            <a:extLst>
              <a:ext uri="{FF2B5EF4-FFF2-40B4-BE49-F238E27FC236}">
                <a16:creationId xmlns:a16="http://schemas.microsoft.com/office/drawing/2014/main" id="{82B6A71A-111F-F868-F1D5-78351A02ED30}"/>
              </a:ext>
            </a:extLst>
          </p:cNvPr>
          <p:cNvSpPr/>
          <p:nvPr/>
        </p:nvSpPr>
        <p:spPr>
          <a:xfrm>
            <a:off x="6453486" y="4713949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Repository managers: governance &amp; SLAs</a:t>
            </a:r>
          </a:p>
        </p:txBody>
      </p:sp>
      <p:sp>
        <p:nvSpPr>
          <p:cNvPr id="32" name="Shape 40">
            <a:extLst>
              <a:ext uri="{FF2B5EF4-FFF2-40B4-BE49-F238E27FC236}">
                <a16:creationId xmlns:a16="http://schemas.microsoft.com/office/drawing/2014/main" id="{A0917D0F-A25C-107C-A265-9017955CA5B1}"/>
              </a:ext>
            </a:extLst>
          </p:cNvPr>
          <p:cNvSpPr/>
          <p:nvPr/>
        </p:nvSpPr>
        <p:spPr>
          <a:xfrm>
            <a:off x="8538318" y="2281645"/>
            <a:ext cx="640080" cy="640080"/>
          </a:xfrm>
          <a:prstGeom prst="ellipse">
            <a:avLst/>
          </a:prstGeom>
          <a:solidFill>
            <a:srgbClr val="0D7A75"/>
          </a:solidFill>
          <a:ln/>
        </p:spPr>
      </p:sp>
      <p:sp>
        <p:nvSpPr>
          <p:cNvPr id="33" name="Text 41">
            <a:extLst>
              <a:ext uri="{FF2B5EF4-FFF2-40B4-BE49-F238E27FC236}">
                <a16:creationId xmlns:a16="http://schemas.microsoft.com/office/drawing/2014/main" id="{766E1948-CF7D-7B71-9414-DDC5E734F2C4}"/>
              </a:ext>
            </a:extLst>
          </p:cNvPr>
          <p:cNvSpPr/>
          <p:nvPr/>
        </p:nvSpPr>
        <p:spPr>
          <a:xfrm>
            <a:off x="8538318" y="2281645"/>
            <a:ext cx="64008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800" b="1" dirty="0">
                <a:solidFill>
                  <a:srgbClr val="FFFFFF"/>
                </a:solidFill>
              </a:rPr>
              <a:t>5</a:t>
            </a:r>
            <a:endParaRPr lang="en-US" sz="1800" dirty="0"/>
          </a:p>
        </p:txBody>
      </p:sp>
      <p:sp>
        <p:nvSpPr>
          <p:cNvPr id="34" name="Text 42">
            <a:extLst>
              <a:ext uri="{FF2B5EF4-FFF2-40B4-BE49-F238E27FC236}">
                <a16:creationId xmlns:a16="http://schemas.microsoft.com/office/drawing/2014/main" id="{D8982266-42A2-6E24-6A11-320B917BD670}"/>
              </a:ext>
            </a:extLst>
          </p:cNvPr>
          <p:cNvSpPr/>
          <p:nvPr/>
        </p:nvSpPr>
        <p:spPr>
          <a:xfrm>
            <a:off x="8163414" y="3013165"/>
            <a:ext cx="138988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E8A020"/>
                </a:solidFill>
              </a:rPr>
              <a:t>Go-Live &amp; Support</a:t>
            </a:r>
            <a:endParaRPr lang="en-US" sz="1000" dirty="0"/>
          </a:p>
        </p:txBody>
      </p:sp>
      <p:sp>
        <p:nvSpPr>
          <p:cNvPr id="35" name="Shape 43">
            <a:extLst>
              <a:ext uri="{FF2B5EF4-FFF2-40B4-BE49-F238E27FC236}">
                <a16:creationId xmlns:a16="http://schemas.microsoft.com/office/drawing/2014/main" id="{F7A9B90E-4C61-A166-DFC6-584FB5A6FEF4}"/>
              </a:ext>
            </a:extLst>
          </p:cNvPr>
          <p:cNvSpPr/>
          <p:nvPr/>
        </p:nvSpPr>
        <p:spPr>
          <a:xfrm>
            <a:off x="8163414" y="3470365"/>
            <a:ext cx="1389888" cy="45720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36" name="Text 44">
            <a:extLst>
              <a:ext uri="{FF2B5EF4-FFF2-40B4-BE49-F238E27FC236}">
                <a16:creationId xmlns:a16="http://schemas.microsoft.com/office/drawing/2014/main" id="{E6BE8DC6-5E82-3AC3-48A9-A265B6660CB7}"/>
              </a:ext>
            </a:extLst>
          </p:cNvPr>
          <p:cNvSpPr/>
          <p:nvPr/>
        </p:nvSpPr>
        <p:spPr>
          <a:xfrm>
            <a:off x="8163414" y="3561805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Sign SLA with MAREN</a:t>
            </a:r>
          </a:p>
        </p:txBody>
      </p:sp>
      <p:sp>
        <p:nvSpPr>
          <p:cNvPr id="37" name="Text 45">
            <a:extLst>
              <a:ext uri="{FF2B5EF4-FFF2-40B4-BE49-F238E27FC236}">
                <a16:creationId xmlns:a16="http://schemas.microsoft.com/office/drawing/2014/main" id="{0371189D-4996-8AB5-82E8-28AA87FA2EED}"/>
              </a:ext>
            </a:extLst>
          </p:cNvPr>
          <p:cNvSpPr/>
          <p:nvPr/>
        </p:nvSpPr>
        <p:spPr>
          <a:xfrm>
            <a:off x="8163414" y="4137877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Deploy to production &amp; monitor</a:t>
            </a:r>
          </a:p>
        </p:txBody>
      </p:sp>
      <p:sp>
        <p:nvSpPr>
          <p:cNvPr id="38" name="Text 46">
            <a:extLst>
              <a:ext uri="{FF2B5EF4-FFF2-40B4-BE49-F238E27FC236}">
                <a16:creationId xmlns:a16="http://schemas.microsoft.com/office/drawing/2014/main" id="{3899BDF5-9BE0-FFDE-C324-C66A38F32BB1}"/>
              </a:ext>
            </a:extLst>
          </p:cNvPr>
          <p:cNvSpPr/>
          <p:nvPr/>
        </p:nvSpPr>
        <p:spPr>
          <a:xfrm>
            <a:off x="8163414" y="4713949"/>
            <a:ext cx="1389888" cy="5303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›  </a:t>
            </a:r>
            <a:r>
              <a:rPr lang="en-US" sz="1200" dirty="0"/>
              <a:t>Ongoing technical support via helpdesk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0970387-F9AA-4F5E-EC90-F7E8CAC43B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398" y="5414808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448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254E84-C501-52AB-9DD9-A5C0F8D59A3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" t="-4222" r="-785" b="4222"/>
          <a:stretch>
            <a:fillRect/>
          </a:stretch>
        </p:blipFill>
        <p:spPr>
          <a:xfrm>
            <a:off x="1035568" y="727983"/>
            <a:ext cx="8321040" cy="46406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CF6A06-C5B9-ED3F-6976-613E0E7989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398" y="5414808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816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B3C0F-1AC9-46C9-4B74-E95143B5A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35886" cy="1325563"/>
          </a:xfrm>
        </p:spPr>
        <p:txBody>
          <a:bodyPr/>
          <a:lstStyle/>
          <a:p>
            <a:r>
              <a:rPr lang="en-US" sz="4200" b="1" kern="0" spc="200" dirty="0"/>
              <a:t>ADVICE FOR OTHER NRENs &amp; COUNTRIES</a:t>
            </a:r>
            <a:endParaRPr lang="en-US" sz="4200" dirty="0"/>
          </a:p>
        </p:txBody>
      </p:sp>
      <p:sp>
        <p:nvSpPr>
          <p:cNvPr id="31" name="Shape 3">
            <a:extLst>
              <a:ext uri="{FF2B5EF4-FFF2-40B4-BE49-F238E27FC236}">
                <a16:creationId xmlns:a16="http://schemas.microsoft.com/office/drawing/2014/main" id="{6B554B4A-FEDB-75DC-A8D2-BBF0C4E7CB16}"/>
              </a:ext>
            </a:extLst>
          </p:cNvPr>
          <p:cNvSpPr/>
          <p:nvPr/>
        </p:nvSpPr>
        <p:spPr>
          <a:xfrm>
            <a:off x="1232263" y="2085703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32" name="Shape 4">
            <a:extLst>
              <a:ext uri="{FF2B5EF4-FFF2-40B4-BE49-F238E27FC236}">
                <a16:creationId xmlns:a16="http://schemas.microsoft.com/office/drawing/2014/main" id="{F11564BA-546E-C3A8-6F0A-01F31DBC07F2}"/>
              </a:ext>
            </a:extLst>
          </p:cNvPr>
          <p:cNvSpPr/>
          <p:nvPr/>
        </p:nvSpPr>
        <p:spPr>
          <a:xfrm>
            <a:off x="1232263" y="2085703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</p:sp>
      <p:sp>
        <p:nvSpPr>
          <p:cNvPr id="33" name="Text 5">
            <a:extLst>
              <a:ext uri="{FF2B5EF4-FFF2-40B4-BE49-F238E27FC236}">
                <a16:creationId xmlns:a16="http://schemas.microsoft.com/office/drawing/2014/main" id="{F4582E75-77E9-201C-7BF6-F5F5FEBD17BF}"/>
              </a:ext>
            </a:extLst>
          </p:cNvPr>
          <p:cNvSpPr/>
          <p:nvPr/>
        </p:nvSpPr>
        <p:spPr>
          <a:xfrm>
            <a:off x="1232263" y="2085703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4" name="Text 6">
            <a:extLst>
              <a:ext uri="{FF2B5EF4-FFF2-40B4-BE49-F238E27FC236}">
                <a16:creationId xmlns:a16="http://schemas.microsoft.com/office/drawing/2014/main" id="{CC69F086-F311-34F8-CBE4-155F95E3D11B}"/>
              </a:ext>
            </a:extLst>
          </p:cNvPr>
          <p:cNvSpPr/>
          <p:nvPr/>
        </p:nvSpPr>
        <p:spPr>
          <a:xfrm>
            <a:off x="1826623" y="2177143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Start with a technical audit of all institutional repositories before writing a single line of code or signing agreements</a:t>
            </a:r>
            <a:endParaRPr lang="en-US" sz="1400" dirty="0"/>
          </a:p>
        </p:txBody>
      </p:sp>
      <p:sp>
        <p:nvSpPr>
          <p:cNvPr id="35" name="Shape 7">
            <a:extLst>
              <a:ext uri="{FF2B5EF4-FFF2-40B4-BE49-F238E27FC236}">
                <a16:creationId xmlns:a16="http://schemas.microsoft.com/office/drawing/2014/main" id="{466DBFE1-FEDF-DF95-495B-6AAB1BF3258D}"/>
              </a:ext>
            </a:extLst>
          </p:cNvPr>
          <p:cNvSpPr/>
          <p:nvPr/>
        </p:nvSpPr>
        <p:spPr>
          <a:xfrm>
            <a:off x="1232263" y="3054967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36" name="Shape 8">
            <a:extLst>
              <a:ext uri="{FF2B5EF4-FFF2-40B4-BE49-F238E27FC236}">
                <a16:creationId xmlns:a16="http://schemas.microsoft.com/office/drawing/2014/main" id="{B7719EBE-0E2D-4E7B-E5B1-1CD0BEB1AAFD}"/>
              </a:ext>
            </a:extLst>
          </p:cNvPr>
          <p:cNvSpPr/>
          <p:nvPr/>
        </p:nvSpPr>
        <p:spPr>
          <a:xfrm>
            <a:off x="1232263" y="3054967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</p:sp>
      <p:sp>
        <p:nvSpPr>
          <p:cNvPr id="37" name="Text 9">
            <a:extLst>
              <a:ext uri="{FF2B5EF4-FFF2-40B4-BE49-F238E27FC236}">
                <a16:creationId xmlns:a16="http://schemas.microsoft.com/office/drawing/2014/main" id="{08B105B0-091A-845D-E191-350B1C9C2337}"/>
              </a:ext>
            </a:extLst>
          </p:cNvPr>
          <p:cNvSpPr/>
          <p:nvPr/>
        </p:nvSpPr>
        <p:spPr>
          <a:xfrm>
            <a:off x="1232263" y="3054967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8" name="Text 10">
            <a:extLst>
              <a:ext uri="{FF2B5EF4-FFF2-40B4-BE49-F238E27FC236}">
                <a16:creationId xmlns:a16="http://schemas.microsoft.com/office/drawing/2014/main" id="{0B68BDCA-C0D8-335E-40A5-B8D89D736BCB}"/>
              </a:ext>
            </a:extLst>
          </p:cNvPr>
          <p:cNvSpPr/>
          <p:nvPr/>
        </p:nvSpPr>
        <p:spPr>
          <a:xfrm>
            <a:off x="1826623" y="3146407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Pick one institution as your pilot — choose the most technically ready. Don't try to integrate all institutions simultaneously</a:t>
            </a:r>
            <a:endParaRPr lang="en-US" sz="1400" dirty="0"/>
          </a:p>
        </p:txBody>
      </p:sp>
      <p:sp>
        <p:nvSpPr>
          <p:cNvPr id="39" name="Shape 11">
            <a:extLst>
              <a:ext uri="{FF2B5EF4-FFF2-40B4-BE49-F238E27FC236}">
                <a16:creationId xmlns:a16="http://schemas.microsoft.com/office/drawing/2014/main" id="{EB99D3A7-7A20-264E-D92C-6B029D2C82AA}"/>
              </a:ext>
            </a:extLst>
          </p:cNvPr>
          <p:cNvSpPr/>
          <p:nvPr/>
        </p:nvSpPr>
        <p:spPr>
          <a:xfrm>
            <a:off x="1232263" y="4024231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40" name="Shape 12">
            <a:extLst>
              <a:ext uri="{FF2B5EF4-FFF2-40B4-BE49-F238E27FC236}">
                <a16:creationId xmlns:a16="http://schemas.microsoft.com/office/drawing/2014/main" id="{376E4FC4-00CA-DCF4-94D1-4C99119D1ACD}"/>
              </a:ext>
            </a:extLst>
          </p:cNvPr>
          <p:cNvSpPr/>
          <p:nvPr/>
        </p:nvSpPr>
        <p:spPr>
          <a:xfrm>
            <a:off x="1232263" y="4024231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</p:sp>
      <p:sp>
        <p:nvSpPr>
          <p:cNvPr id="41" name="Text 13">
            <a:extLst>
              <a:ext uri="{FF2B5EF4-FFF2-40B4-BE49-F238E27FC236}">
                <a16:creationId xmlns:a16="http://schemas.microsoft.com/office/drawing/2014/main" id="{F97BF6A3-619C-5724-0257-BA2987E11F0D}"/>
              </a:ext>
            </a:extLst>
          </p:cNvPr>
          <p:cNvSpPr/>
          <p:nvPr/>
        </p:nvSpPr>
        <p:spPr>
          <a:xfrm>
            <a:off x="1232263" y="4024231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2" name="Text 14">
            <a:extLst>
              <a:ext uri="{FF2B5EF4-FFF2-40B4-BE49-F238E27FC236}">
                <a16:creationId xmlns:a16="http://schemas.microsoft.com/office/drawing/2014/main" id="{F749A5FB-FE24-8A16-9977-55A216364C94}"/>
              </a:ext>
            </a:extLst>
          </p:cNvPr>
          <p:cNvSpPr/>
          <p:nvPr/>
        </p:nvSpPr>
        <p:spPr>
          <a:xfrm>
            <a:off x="1826623" y="4115671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Secure institutional leadership commitment upfront. Without management buy-in, technical progress stalls</a:t>
            </a:r>
            <a:endParaRPr lang="en-US" sz="1400" dirty="0"/>
          </a:p>
        </p:txBody>
      </p:sp>
      <p:sp>
        <p:nvSpPr>
          <p:cNvPr id="43" name="Shape 15">
            <a:extLst>
              <a:ext uri="{FF2B5EF4-FFF2-40B4-BE49-F238E27FC236}">
                <a16:creationId xmlns:a16="http://schemas.microsoft.com/office/drawing/2014/main" id="{93A770CD-DE3A-2363-6582-9E1CF082C94E}"/>
              </a:ext>
            </a:extLst>
          </p:cNvPr>
          <p:cNvSpPr/>
          <p:nvPr/>
        </p:nvSpPr>
        <p:spPr>
          <a:xfrm>
            <a:off x="1232263" y="4993495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44" name="Shape 16">
            <a:extLst>
              <a:ext uri="{FF2B5EF4-FFF2-40B4-BE49-F238E27FC236}">
                <a16:creationId xmlns:a16="http://schemas.microsoft.com/office/drawing/2014/main" id="{7B7AC950-03D4-9A78-2B37-AAB1B2297A82}"/>
              </a:ext>
            </a:extLst>
          </p:cNvPr>
          <p:cNvSpPr/>
          <p:nvPr/>
        </p:nvSpPr>
        <p:spPr>
          <a:xfrm>
            <a:off x="1232263" y="4993495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Text 17">
            <a:extLst>
              <a:ext uri="{FF2B5EF4-FFF2-40B4-BE49-F238E27FC236}">
                <a16:creationId xmlns:a16="http://schemas.microsoft.com/office/drawing/2014/main" id="{6CC3C629-D439-44B4-D218-68906E9BCDBB}"/>
              </a:ext>
            </a:extLst>
          </p:cNvPr>
          <p:cNvSpPr/>
          <p:nvPr/>
        </p:nvSpPr>
        <p:spPr>
          <a:xfrm>
            <a:off x="1232263" y="4993495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Text 18">
            <a:extLst>
              <a:ext uri="{FF2B5EF4-FFF2-40B4-BE49-F238E27FC236}">
                <a16:creationId xmlns:a16="http://schemas.microsoft.com/office/drawing/2014/main" id="{7623503A-0329-7D77-D183-2ED3E4EF3F81}"/>
              </a:ext>
            </a:extLst>
          </p:cNvPr>
          <p:cNvSpPr/>
          <p:nvPr/>
        </p:nvSpPr>
        <p:spPr>
          <a:xfrm>
            <a:off x="1826623" y="5084935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Use open-source where possible: DSpace + PostgreSQL + Solr = a proven, maintainable, cost-effective stack</a:t>
            </a:r>
            <a:endParaRPr lang="en-US" sz="1400" dirty="0"/>
          </a:p>
        </p:txBody>
      </p:sp>
      <p:sp>
        <p:nvSpPr>
          <p:cNvPr id="47" name="Shape 19">
            <a:extLst>
              <a:ext uri="{FF2B5EF4-FFF2-40B4-BE49-F238E27FC236}">
                <a16:creationId xmlns:a16="http://schemas.microsoft.com/office/drawing/2014/main" id="{53B0C409-6AD9-27E7-8731-9BDD591259E4}"/>
              </a:ext>
            </a:extLst>
          </p:cNvPr>
          <p:cNvSpPr/>
          <p:nvPr/>
        </p:nvSpPr>
        <p:spPr>
          <a:xfrm>
            <a:off x="5712823" y="2085703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48" name="Shape 20">
            <a:extLst>
              <a:ext uri="{FF2B5EF4-FFF2-40B4-BE49-F238E27FC236}">
                <a16:creationId xmlns:a16="http://schemas.microsoft.com/office/drawing/2014/main" id="{66E20AD9-2004-01C2-03A5-9148B144DB0F}"/>
              </a:ext>
            </a:extLst>
          </p:cNvPr>
          <p:cNvSpPr/>
          <p:nvPr/>
        </p:nvSpPr>
        <p:spPr>
          <a:xfrm>
            <a:off x="5712823" y="2085703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</p:sp>
      <p:sp>
        <p:nvSpPr>
          <p:cNvPr id="49" name="Text 21">
            <a:extLst>
              <a:ext uri="{FF2B5EF4-FFF2-40B4-BE49-F238E27FC236}">
                <a16:creationId xmlns:a16="http://schemas.microsoft.com/office/drawing/2014/main" id="{6854C5AB-C7B9-804F-3475-2425E3FFFD7D}"/>
              </a:ext>
            </a:extLst>
          </p:cNvPr>
          <p:cNvSpPr/>
          <p:nvPr/>
        </p:nvSpPr>
        <p:spPr>
          <a:xfrm>
            <a:off x="5712823" y="2085703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0" name="Text 22">
            <a:extLst>
              <a:ext uri="{FF2B5EF4-FFF2-40B4-BE49-F238E27FC236}">
                <a16:creationId xmlns:a16="http://schemas.microsoft.com/office/drawing/2014/main" id="{837051EB-3ACB-8EAC-DC66-F271E3881A85}"/>
              </a:ext>
            </a:extLst>
          </p:cNvPr>
          <p:cNvSpPr/>
          <p:nvPr/>
        </p:nvSpPr>
        <p:spPr>
          <a:xfrm>
            <a:off x="6307183" y="2177143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Design for metadata sovereignty: institutions own their content, the national repo is a discovery layer</a:t>
            </a:r>
            <a:endParaRPr lang="en-US" sz="1400" dirty="0"/>
          </a:p>
        </p:txBody>
      </p:sp>
      <p:sp>
        <p:nvSpPr>
          <p:cNvPr id="51" name="Shape 23">
            <a:extLst>
              <a:ext uri="{FF2B5EF4-FFF2-40B4-BE49-F238E27FC236}">
                <a16:creationId xmlns:a16="http://schemas.microsoft.com/office/drawing/2014/main" id="{566952ED-E537-EE33-6598-AE4046FAF301}"/>
              </a:ext>
            </a:extLst>
          </p:cNvPr>
          <p:cNvSpPr/>
          <p:nvPr/>
        </p:nvSpPr>
        <p:spPr>
          <a:xfrm>
            <a:off x="5712823" y="3054967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52" name="Shape 24">
            <a:extLst>
              <a:ext uri="{FF2B5EF4-FFF2-40B4-BE49-F238E27FC236}">
                <a16:creationId xmlns:a16="http://schemas.microsoft.com/office/drawing/2014/main" id="{9F834DC3-8BE5-7757-4D37-0353BF7AA4BD}"/>
              </a:ext>
            </a:extLst>
          </p:cNvPr>
          <p:cNvSpPr/>
          <p:nvPr/>
        </p:nvSpPr>
        <p:spPr>
          <a:xfrm>
            <a:off x="5712823" y="3054967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</p:sp>
      <p:sp>
        <p:nvSpPr>
          <p:cNvPr id="53" name="Text 25">
            <a:extLst>
              <a:ext uri="{FF2B5EF4-FFF2-40B4-BE49-F238E27FC236}">
                <a16:creationId xmlns:a16="http://schemas.microsoft.com/office/drawing/2014/main" id="{62FE2CC6-5744-BE9B-6F20-2689A4F1722D}"/>
              </a:ext>
            </a:extLst>
          </p:cNvPr>
          <p:cNvSpPr/>
          <p:nvPr/>
        </p:nvSpPr>
        <p:spPr>
          <a:xfrm>
            <a:off x="5712823" y="3054967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06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4" name="Text 26">
            <a:extLst>
              <a:ext uri="{FF2B5EF4-FFF2-40B4-BE49-F238E27FC236}">
                <a16:creationId xmlns:a16="http://schemas.microsoft.com/office/drawing/2014/main" id="{792A6710-6C7F-BAC0-B6F5-B7879F4A9F83}"/>
              </a:ext>
            </a:extLst>
          </p:cNvPr>
          <p:cNvSpPr/>
          <p:nvPr/>
        </p:nvSpPr>
        <p:spPr>
          <a:xfrm>
            <a:off x="6307183" y="3146407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Build in training from the start — open science culture change is harder than the technology</a:t>
            </a:r>
            <a:endParaRPr lang="en-US" sz="1400" dirty="0"/>
          </a:p>
        </p:txBody>
      </p:sp>
      <p:sp>
        <p:nvSpPr>
          <p:cNvPr id="55" name="Shape 27">
            <a:extLst>
              <a:ext uri="{FF2B5EF4-FFF2-40B4-BE49-F238E27FC236}">
                <a16:creationId xmlns:a16="http://schemas.microsoft.com/office/drawing/2014/main" id="{53CF478E-E7A0-3C7B-C99D-A1C27C82A2F6}"/>
              </a:ext>
            </a:extLst>
          </p:cNvPr>
          <p:cNvSpPr/>
          <p:nvPr/>
        </p:nvSpPr>
        <p:spPr>
          <a:xfrm>
            <a:off x="5712823" y="4024231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56" name="Shape 28">
            <a:extLst>
              <a:ext uri="{FF2B5EF4-FFF2-40B4-BE49-F238E27FC236}">
                <a16:creationId xmlns:a16="http://schemas.microsoft.com/office/drawing/2014/main" id="{8AAA4475-E6F8-0A6F-868B-8926CEBA6B9F}"/>
              </a:ext>
            </a:extLst>
          </p:cNvPr>
          <p:cNvSpPr/>
          <p:nvPr/>
        </p:nvSpPr>
        <p:spPr>
          <a:xfrm>
            <a:off x="5712823" y="4024231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</p:sp>
      <p:sp>
        <p:nvSpPr>
          <p:cNvPr id="57" name="Text 29">
            <a:extLst>
              <a:ext uri="{FF2B5EF4-FFF2-40B4-BE49-F238E27FC236}">
                <a16:creationId xmlns:a16="http://schemas.microsoft.com/office/drawing/2014/main" id="{032FBEFA-727A-F98A-A50B-C345D7B91FBD}"/>
              </a:ext>
            </a:extLst>
          </p:cNvPr>
          <p:cNvSpPr/>
          <p:nvPr/>
        </p:nvSpPr>
        <p:spPr>
          <a:xfrm>
            <a:off x="5712823" y="4024231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8" name="Text 30">
            <a:extLst>
              <a:ext uri="{FF2B5EF4-FFF2-40B4-BE49-F238E27FC236}">
                <a16:creationId xmlns:a16="http://schemas.microsoft.com/office/drawing/2014/main" id="{8BD88D7B-8594-FF64-AA34-2583ACE8BEB2}"/>
              </a:ext>
            </a:extLst>
          </p:cNvPr>
          <p:cNvSpPr/>
          <p:nvPr/>
        </p:nvSpPr>
        <p:spPr>
          <a:xfrm>
            <a:off x="6307183" y="4115671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Plan for the upgrade problem: many institutions run outdated repository versions incompatible with modern integrations</a:t>
            </a:r>
            <a:endParaRPr lang="en-US" sz="1400" dirty="0"/>
          </a:p>
        </p:txBody>
      </p:sp>
      <p:sp>
        <p:nvSpPr>
          <p:cNvPr id="59" name="Shape 31">
            <a:extLst>
              <a:ext uri="{FF2B5EF4-FFF2-40B4-BE49-F238E27FC236}">
                <a16:creationId xmlns:a16="http://schemas.microsoft.com/office/drawing/2014/main" id="{A6E79FBB-6152-2B50-70F1-BF30DF44B53B}"/>
              </a:ext>
            </a:extLst>
          </p:cNvPr>
          <p:cNvSpPr/>
          <p:nvPr/>
        </p:nvSpPr>
        <p:spPr>
          <a:xfrm>
            <a:off x="5712823" y="4993495"/>
            <a:ext cx="4160520" cy="841248"/>
          </a:xfrm>
          <a:prstGeom prst="rect">
            <a:avLst/>
          </a:prstGeom>
          <a:solidFill>
            <a:srgbClr val="FFFFFF"/>
          </a:solidFill>
          <a:ln/>
          <a:effectLst>
            <a:outerShdw blurRad="101600" dist="38100" dir="8100000" algn="bl" rotWithShape="0">
              <a:srgbClr val="000000">
                <a:alpha val="12000"/>
              </a:srgbClr>
            </a:outerShdw>
          </a:effectLst>
        </p:spPr>
      </p:sp>
      <p:sp>
        <p:nvSpPr>
          <p:cNvPr id="60" name="Shape 32">
            <a:extLst>
              <a:ext uri="{FF2B5EF4-FFF2-40B4-BE49-F238E27FC236}">
                <a16:creationId xmlns:a16="http://schemas.microsoft.com/office/drawing/2014/main" id="{FF17F5B8-0ED4-61B0-8F21-322EACBF537E}"/>
              </a:ext>
            </a:extLst>
          </p:cNvPr>
          <p:cNvSpPr/>
          <p:nvPr/>
        </p:nvSpPr>
        <p:spPr>
          <a:xfrm>
            <a:off x="5712823" y="4993495"/>
            <a:ext cx="502920" cy="841248"/>
          </a:xfrm>
          <a:prstGeom prst="rect">
            <a:avLst/>
          </a:prstGeom>
          <a:solidFill>
            <a:srgbClr val="0A2540"/>
          </a:solidFill>
          <a:ln/>
        </p:spPr>
        <p:txBody>
          <a:bodyPr/>
          <a:lstStyle/>
          <a:p>
            <a:endParaRPr lang="en-US" dirty="0"/>
          </a:p>
        </p:txBody>
      </p:sp>
      <p:sp>
        <p:nvSpPr>
          <p:cNvPr id="61" name="Text 33">
            <a:extLst>
              <a:ext uri="{FF2B5EF4-FFF2-40B4-BE49-F238E27FC236}">
                <a16:creationId xmlns:a16="http://schemas.microsoft.com/office/drawing/2014/main" id="{44E02E3E-67BC-663E-30BD-85F84C3DB182}"/>
              </a:ext>
            </a:extLst>
          </p:cNvPr>
          <p:cNvSpPr/>
          <p:nvPr/>
        </p:nvSpPr>
        <p:spPr>
          <a:xfrm>
            <a:off x="5712823" y="4993495"/>
            <a:ext cx="502920" cy="8412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bg1"/>
                </a:solidFill>
              </a:rPr>
              <a:t>08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2" name="Text 34">
            <a:extLst>
              <a:ext uri="{FF2B5EF4-FFF2-40B4-BE49-F238E27FC236}">
                <a16:creationId xmlns:a16="http://schemas.microsoft.com/office/drawing/2014/main" id="{B75E5C37-DACD-2321-26BA-9EEDA64A83D8}"/>
              </a:ext>
            </a:extLst>
          </p:cNvPr>
          <p:cNvSpPr/>
          <p:nvPr/>
        </p:nvSpPr>
        <p:spPr>
          <a:xfrm>
            <a:off x="6307183" y="5084935"/>
            <a:ext cx="3474720" cy="6583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1E293B"/>
                </a:solidFill>
              </a:rPr>
              <a:t>Join DataCite as a consortium — shared membership reduces costs and simplifies DOI governance nationally</a:t>
            </a:r>
            <a:endParaRPr lang="en-US" sz="1400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9BDEE569-D760-EA27-41EB-76382D51E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691" y="462548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433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D82943-27D0-B055-51BA-6999D1822FD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20" y="466724"/>
            <a:ext cx="9509567" cy="53035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5CCD57-73B9-27D2-A5DA-7ED1DE0BB6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991" y="5542036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51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48A4610-5769-8953-B981-89B5C7D40893}"/>
              </a:ext>
            </a:extLst>
          </p:cNvPr>
          <p:cNvSpPr/>
          <p:nvPr/>
        </p:nvSpPr>
        <p:spPr>
          <a:xfrm>
            <a:off x="2815929" y="195943"/>
            <a:ext cx="6560142" cy="6531428"/>
          </a:xfrm>
          <a:prstGeom prst="ellipse">
            <a:avLst/>
          </a:prstGeom>
          <a:solidFill>
            <a:srgbClr val="074A2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65BD99-1260-BC71-05C7-347489012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929" y="365851"/>
            <a:ext cx="6560142" cy="3063149"/>
          </a:xfrm>
        </p:spPr>
        <p:txBody>
          <a:bodyPr/>
          <a:lstStyle/>
          <a:p>
            <a:r>
              <a:rPr lang="en-US" dirty="0"/>
              <a:t>Q&amp;A Session</a:t>
            </a:r>
          </a:p>
        </p:txBody>
      </p:sp>
      <p:sp>
        <p:nvSpPr>
          <p:cNvPr id="9" name="Shape 3">
            <a:extLst>
              <a:ext uri="{FF2B5EF4-FFF2-40B4-BE49-F238E27FC236}">
                <a16:creationId xmlns:a16="http://schemas.microsoft.com/office/drawing/2014/main" id="{8EED0A77-A2F1-D883-B6E9-6F1185086B98}"/>
              </a:ext>
            </a:extLst>
          </p:cNvPr>
          <p:cNvSpPr/>
          <p:nvPr/>
        </p:nvSpPr>
        <p:spPr>
          <a:xfrm>
            <a:off x="3211286" y="3337560"/>
            <a:ext cx="109728" cy="1371600"/>
          </a:xfrm>
          <a:prstGeom prst="rect">
            <a:avLst/>
          </a:prstGeom>
          <a:solidFill>
            <a:srgbClr val="E8A020"/>
          </a:solidFill>
          <a:ln/>
        </p:spPr>
      </p:sp>
      <p:sp>
        <p:nvSpPr>
          <p:cNvPr id="10" name="Text 4">
            <a:extLst>
              <a:ext uri="{FF2B5EF4-FFF2-40B4-BE49-F238E27FC236}">
                <a16:creationId xmlns:a16="http://schemas.microsoft.com/office/drawing/2014/main" id="{89AD6FEB-086D-6D8E-C647-E1F7C5F0CC4F}"/>
              </a:ext>
            </a:extLst>
          </p:cNvPr>
          <p:cNvSpPr/>
          <p:nvPr/>
        </p:nvSpPr>
        <p:spPr>
          <a:xfrm>
            <a:off x="3485606" y="3429000"/>
            <a:ext cx="5647508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i="1" dirty="0">
                <a:solidFill>
                  <a:srgbClr val="FFFFFF"/>
                </a:solidFill>
              </a:rPr>
              <a:t>"Malawi's research has always mattered — 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FFFFFF"/>
                </a:solidFill>
              </a:rPr>
              <a:t>now the world can find it."</a:t>
            </a:r>
            <a:endParaRPr lang="en-US" sz="180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BC45DAE2-0BBB-0248-74A7-6C4CE915AE01}"/>
              </a:ext>
            </a:extLst>
          </p:cNvPr>
          <p:cNvSpPr/>
          <p:nvPr/>
        </p:nvSpPr>
        <p:spPr>
          <a:xfrm>
            <a:off x="3485606" y="4206240"/>
            <a:ext cx="77724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E8A020"/>
                </a:solidFill>
              </a:rPr>
              <a:t>— MAREN National Repository Project, 2025</a:t>
            </a:r>
            <a:endParaRPr lang="en-US" sz="11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4E5827-755C-2DDE-97B5-6E3C38B33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398" y="5414808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480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99A28179-94EB-F325-E12F-31B00B007B41}"/>
              </a:ext>
            </a:extLst>
          </p:cNvPr>
          <p:cNvSpPr/>
          <p:nvPr/>
        </p:nvSpPr>
        <p:spPr>
          <a:xfrm>
            <a:off x="383876" y="764502"/>
            <a:ext cx="5315035" cy="5305704"/>
          </a:xfrm>
          <a:prstGeom prst="ellipse">
            <a:avLst/>
          </a:prstGeom>
          <a:solidFill>
            <a:srgbClr val="074A2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BAC361-0D7A-DC05-86B5-6DD77D32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95" y="1251473"/>
            <a:ext cx="5026324" cy="2353823"/>
          </a:xfrm>
          <a:noFill/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5" name="Text 6">
            <a:extLst>
              <a:ext uri="{FF2B5EF4-FFF2-40B4-BE49-F238E27FC236}">
                <a16:creationId xmlns:a16="http://schemas.microsoft.com/office/drawing/2014/main" id="{B29A1E86-749D-AB83-EE05-C10D7C70FF5A}"/>
              </a:ext>
            </a:extLst>
          </p:cNvPr>
          <p:cNvSpPr/>
          <p:nvPr/>
        </p:nvSpPr>
        <p:spPr>
          <a:xfrm>
            <a:off x="6646595" y="3429000"/>
            <a:ext cx="3962878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kern="0" spc="200" dirty="0">
                <a:solidFill>
                  <a:srgbClr val="E8A020"/>
                </a:solidFill>
              </a:rPr>
              <a:t>RESOURCES &amp; LINKS</a:t>
            </a:r>
            <a:endParaRPr lang="en-US" sz="1000" dirty="0"/>
          </a:p>
        </p:txBody>
      </p:sp>
      <p:sp>
        <p:nvSpPr>
          <p:cNvPr id="6" name="Shape 7">
            <a:extLst>
              <a:ext uri="{FF2B5EF4-FFF2-40B4-BE49-F238E27FC236}">
                <a16:creationId xmlns:a16="http://schemas.microsoft.com/office/drawing/2014/main" id="{1D3D8A26-9C3B-41F5-31F5-8CC434B0DA0C}"/>
              </a:ext>
            </a:extLst>
          </p:cNvPr>
          <p:cNvSpPr/>
          <p:nvPr/>
        </p:nvSpPr>
        <p:spPr>
          <a:xfrm>
            <a:off x="6646594" y="4794269"/>
            <a:ext cx="226775" cy="16459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7" name="Text 8">
            <a:extLst>
              <a:ext uri="{FF2B5EF4-FFF2-40B4-BE49-F238E27FC236}">
                <a16:creationId xmlns:a16="http://schemas.microsoft.com/office/drawing/2014/main" id="{1448C712-9580-E1EE-369C-32BB5F0F2D98}"/>
              </a:ext>
            </a:extLst>
          </p:cNvPr>
          <p:cNvSpPr/>
          <p:nvPr/>
        </p:nvSpPr>
        <p:spPr>
          <a:xfrm>
            <a:off x="6893482" y="4702829"/>
            <a:ext cx="1889791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National Repository: </a:t>
            </a:r>
            <a:endParaRPr lang="en-US" sz="1200" dirty="0"/>
          </a:p>
        </p:txBody>
      </p:sp>
      <p:sp>
        <p:nvSpPr>
          <p:cNvPr id="8" name="Text 9">
            <a:extLst>
              <a:ext uri="{FF2B5EF4-FFF2-40B4-BE49-F238E27FC236}">
                <a16:creationId xmlns:a16="http://schemas.microsoft.com/office/drawing/2014/main" id="{6F8CF4B3-5ABB-110A-E3AE-B47031D0C63C}"/>
              </a:ext>
            </a:extLst>
          </p:cNvPr>
          <p:cNvSpPr/>
          <p:nvPr/>
        </p:nvSpPr>
        <p:spPr>
          <a:xfrm>
            <a:off x="8783273" y="4680857"/>
            <a:ext cx="2521121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14A99A"/>
                </a:solidFill>
              </a:rPr>
              <a:t>edurepo.maren.ac.mw</a:t>
            </a:r>
            <a:endParaRPr lang="en-US" sz="1200" dirty="0"/>
          </a:p>
        </p:txBody>
      </p:sp>
      <p:sp>
        <p:nvSpPr>
          <p:cNvPr id="9" name="Shape 10">
            <a:extLst>
              <a:ext uri="{FF2B5EF4-FFF2-40B4-BE49-F238E27FC236}">
                <a16:creationId xmlns:a16="http://schemas.microsoft.com/office/drawing/2014/main" id="{206A287D-4845-8079-0D41-C6A6898E51B2}"/>
              </a:ext>
            </a:extLst>
          </p:cNvPr>
          <p:cNvSpPr/>
          <p:nvPr/>
        </p:nvSpPr>
        <p:spPr>
          <a:xfrm>
            <a:off x="6646594" y="5251469"/>
            <a:ext cx="226775" cy="16459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10" name="Text 11">
            <a:extLst>
              <a:ext uri="{FF2B5EF4-FFF2-40B4-BE49-F238E27FC236}">
                <a16:creationId xmlns:a16="http://schemas.microsoft.com/office/drawing/2014/main" id="{CB03E87F-356D-FADA-AA35-5BA241B0A553}"/>
              </a:ext>
            </a:extLst>
          </p:cNvPr>
          <p:cNvSpPr/>
          <p:nvPr/>
        </p:nvSpPr>
        <p:spPr>
          <a:xfrm>
            <a:off x="6893482" y="5160029"/>
            <a:ext cx="1889791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MAREN Website: </a:t>
            </a:r>
            <a:endParaRPr lang="en-US" sz="1200" dirty="0"/>
          </a:p>
        </p:txBody>
      </p:sp>
      <p:sp>
        <p:nvSpPr>
          <p:cNvPr id="11" name="Text 12">
            <a:extLst>
              <a:ext uri="{FF2B5EF4-FFF2-40B4-BE49-F238E27FC236}">
                <a16:creationId xmlns:a16="http://schemas.microsoft.com/office/drawing/2014/main" id="{B631AEA9-A514-94D7-B1BD-344ADD527F0A}"/>
              </a:ext>
            </a:extLst>
          </p:cNvPr>
          <p:cNvSpPr/>
          <p:nvPr/>
        </p:nvSpPr>
        <p:spPr>
          <a:xfrm>
            <a:off x="8783274" y="5147335"/>
            <a:ext cx="252112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14A99A"/>
                </a:solidFill>
              </a:rPr>
              <a:t>maren.ac.mw</a:t>
            </a:r>
            <a:endParaRPr lang="en-US" sz="1200" dirty="0"/>
          </a:p>
        </p:txBody>
      </p:sp>
      <p:sp>
        <p:nvSpPr>
          <p:cNvPr id="12" name="Shape 13">
            <a:extLst>
              <a:ext uri="{FF2B5EF4-FFF2-40B4-BE49-F238E27FC236}">
                <a16:creationId xmlns:a16="http://schemas.microsoft.com/office/drawing/2014/main" id="{941B40B7-56B7-83B5-44B3-BA093218A449}"/>
              </a:ext>
            </a:extLst>
          </p:cNvPr>
          <p:cNvSpPr/>
          <p:nvPr/>
        </p:nvSpPr>
        <p:spPr>
          <a:xfrm>
            <a:off x="6646594" y="3937781"/>
            <a:ext cx="226775" cy="16459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13" name="Text 14">
            <a:extLst>
              <a:ext uri="{FF2B5EF4-FFF2-40B4-BE49-F238E27FC236}">
                <a16:creationId xmlns:a16="http://schemas.microsoft.com/office/drawing/2014/main" id="{92FCFDA5-E155-7DED-C848-F04B4BC96F06}"/>
              </a:ext>
            </a:extLst>
          </p:cNvPr>
          <p:cNvSpPr/>
          <p:nvPr/>
        </p:nvSpPr>
        <p:spPr>
          <a:xfrm>
            <a:off x="6893482" y="3846341"/>
            <a:ext cx="1889791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AfricArXiv Webinar Series: </a:t>
            </a:r>
            <a:endParaRPr lang="en-US" sz="1200" dirty="0"/>
          </a:p>
        </p:txBody>
      </p:sp>
      <p:sp>
        <p:nvSpPr>
          <p:cNvPr id="14" name="Text 15">
            <a:extLst>
              <a:ext uri="{FF2B5EF4-FFF2-40B4-BE49-F238E27FC236}">
                <a16:creationId xmlns:a16="http://schemas.microsoft.com/office/drawing/2014/main" id="{DB827984-EEDD-E202-537C-CEDC4324195A}"/>
              </a:ext>
            </a:extLst>
          </p:cNvPr>
          <p:cNvSpPr/>
          <p:nvPr/>
        </p:nvSpPr>
        <p:spPr>
          <a:xfrm>
            <a:off x="8783274" y="3846341"/>
            <a:ext cx="2793738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14A99A"/>
                </a:solidFill>
              </a:rPr>
              <a:t>info-africarxiv.ubuntunet.net/open-science-webinar-series</a:t>
            </a:r>
            <a:endParaRPr lang="en-US" sz="1200" dirty="0"/>
          </a:p>
        </p:txBody>
      </p:sp>
      <p:sp>
        <p:nvSpPr>
          <p:cNvPr id="15" name="Shape 16">
            <a:extLst>
              <a:ext uri="{FF2B5EF4-FFF2-40B4-BE49-F238E27FC236}">
                <a16:creationId xmlns:a16="http://schemas.microsoft.com/office/drawing/2014/main" id="{6B9692B8-FD11-E44A-D2F5-9F92EFEFD878}"/>
              </a:ext>
            </a:extLst>
          </p:cNvPr>
          <p:cNvSpPr/>
          <p:nvPr/>
        </p:nvSpPr>
        <p:spPr>
          <a:xfrm>
            <a:off x="6646594" y="4394981"/>
            <a:ext cx="226775" cy="164592"/>
          </a:xfrm>
          <a:prstGeom prst="rect">
            <a:avLst/>
          </a:prstGeom>
          <a:solidFill>
            <a:srgbClr val="0D7A75"/>
          </a:solidFill>
          <a:ln/>
        </p:spPr>
      </p:sp>
      <p:sp>
        <p:nvSpPr>
          <p:cNvPr id="16" name="Text 17">
            <a:extLst>
              <a:ext uri="{FF2B5EF4-FFF2-40B4-BE49-F238E27FC236}">
                <a16:creationId xmlns:a16="http://schemas.microsoft.com/office/drawing/2014/main" id="{F53C2C55-2D3D-248C-7DBB-FFE6C3830522}"/>
              </a:ext>
            </a:extLst>
          </p:cNvPr>
          <p:cNvSpPr/>
          <p:nvPr/>
        </p:nvSpPr>
        <p:spPr>
          <a:xfrm>
            <a:off x="6893482" y="4303541"/>
            <a:ext cx="1889791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/>
              <a:t>DataCite Global Access Fund: </a:t>
            </a:r>
            <a:endParaRPr lang="en-US" sz="1200" dirty="0"/>
          </a:p>
        </p:txBody>
      </p:sp>
      <p:sp>
        <p:nvSpPr>
          <p:cNvPr id="17" name="Text 18">
            <a:extLst>
              <a:ext uri="{FF2B5EF4-FFF2-40B4-BE49-F238E27FC236}">
                <a16:creationId xmlns:a16="http://schemas.microsoft.com/office/drawing/2014/main" id="{A6270672-42CD-84BF-A6BE-479B59EDD013}"/>
              </a:ext>
            </a:extLst>
          </p:cNvPr>
          <p:cNvSpPr/>
          <p:nvPr/>
        </p:nvSpPr>
        <p:spPr>
          <a:xfrm>
            <a:off x="8783274" y="4236988"/>
            <a:ext cx="2521122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14A99A"/>
                </a:solidFill>
              </a:rPr>
              <a:t>datacite.org/blog</a:t>
            </a:r>
            <a:endParaRPr lang="en-US" sz="12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6E61FEC-538E-316D-A37F-04CE943725F6}"/>
              </a:ext>
            </a:extLst>
          </p:cNvPr>
          <p:cNvSpPr txBox="1">
            <a:spLocks/>
          </p:cNvSpPr>
          <p:nvPr/>
        </p:nvSpPr>
        <p:spPr>
          <a:xfrm>
            <a:off x="1873154" y="3059321"/>
            <a:ext cx="3515275" cy="2133600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Jones Kumwenda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Systems Engineer, MAREN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+265 999 952 315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j.kumwenda@maren.ac.mw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www.maren.ac.mw</a:t>
            </a:r>
          </a:p>
        </p:txBody>
      </p:sp>
    </p:spTree>
    <p:extLst>
      <p:ext uri="{BB962C8B-B14F-4D97-AF65-F5344CB8AC3E}">
        <p14:creationId xmlns:p14="http://schemas.microsoft.com/office/powerpoint/2010/main" val="1562484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948"/>
            <a:ext cx="10515600" cy="1472974"/>
          </a:xfrm>
          <a:noFill/>
        </p:spPr>
        <p:txBody>
          <a:bodyPr anchor="ctr"/>
          <a:lstStyle/>
          <a:p>
            <a:r>
              <a:rPr lang="en-US" b="1" dirty="0"/>
              <a:t>The Problem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554481"/>
            <a:ext cx="8012113" cy="4568508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C3A515-FFD7-2DAD-98B2-D6CCAFADB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696" y="1930175"/>
            <a:ext cx="1097280" cy="10972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70CFC5-458D-F573-2425-A114D3645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627" y="3357059"/>
            <a:ext cx="1097280" cy="10972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F2983B-2928-2117-F9E0-A8FC4DDC32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976" y="3344112"/>
            <a:ext cx="1097280" cy="1097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20FB2E-400E-A3C7-0B81-0F82BC203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752" y="2222067"/>
            <a:ext cx="2057400" cy="22193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18A001-3AEF-016C-7E42-7555EE9DADF6}"/>
              </a:ext>
            </a:extLst>
          </p:cNvPr>
          <p:cNvSpPr txBox="1"/>
          <p:nvPr/>
        </p:nvSpPr>
        <p:spPr>
          <a:xfrm>
            <a:off x="1462627" y="4885682"/>
            <a:ext cx="7250525" cy="1707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Limited Infrastructure hinders research dissemination in Malawi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Valuable academic outputs remain trapped in isolated institution silos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integration with global persistent identifiers (DOIs).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756A42-91BF-A291-72E6-FAE66A649F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740" y="5698369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7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A15DE-D135-0710-9984-A0A55E960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967"/>
            <a:ext cx="10031361" cy="1065642"/>
          </a:xfrm>
          <a:noFill/>
        </p:spPr>
        <p:txBody>
          <a:bodyPr anchor="b"/>
          <a:lstStyle/>
          <a:p>
            <a:r>
              <a:rPr lang="en-US" b="1" dirty="0"/>
              <a:t>The Problem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7770B88-64EA-A246-D869-82472B6F09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439" y="1234073"/>
            <a:ext cx="5081614" cy="53949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4B70B7-A1D3-B503-AE23-E2BDDB5BA2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258" y="5530613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41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91AE8-F0FF-96C4-F330-022A12269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1C083-DB5C-5F82-0E23-E43538C8E2D0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endParaRPr lang="en-US" b="1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5313EB-8E46-D9C0-05F7-C8BBE010C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954" y="1786167"/>
            <a:ext cx="914400" cy="914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E12C55-CCF6-976C-A0C8-6E85FA229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033" y="3429000"/>
            <a:ext cx="914400" cy="91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FF4585-4615-9A67-8FD7-F1F0A73B1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217" y="3060065"/>
            <a:ext cx="914400" cy="9144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EA92533-A1AA-C878-24C3-4B6CA2D688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266" y="2939735"/>
            <a:ext cx="3017520" cy="30175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9D27D06-A693-85E5-D0B5-776F8708C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1"/>
          <a:stretch>
            <a:fillRect/>
          </a:stretch>
        </p:blipFill>
        <p:spPr>
          <a:xfrm>
            <a:off x="3889210" y="3471333"/>
            <a:ext cx="1831887" cy="1789554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13F6D42-D44A-FA9C-80E8-208D47876C62}"/>
              </a:ext>
            </a:extLst>
          </p:cNvPr>
          <p:cNvCxnSpPr>
            <a:stCxn id="5" idx="2"/>
            <a:endCxn id="26" idx="0"/>
          </p:cNvCxnSpPr>
          <p:nvPr/>
        </p:nvCxnSpPr>
        <p:spPr>
          <a:xfrm>
            <a:off x="4805154" y="2700567"/>
            <a:ext cx="0" cy="77076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5990DDC-4A8A-963D-9A4B-3538A8326E33}"/>
              </a:ext>
            </a:extLst>
          </p:cNvPr>
          <p:cNvCxnSpPr>
            <a:cxnSpLocks/>
          </p:cNvCxnSpPr>
          <p:nvPr/>
        </p:nvCxnSpPr>
        <p:spPr>
          <a:xfrm>
            <a:off x="2282890" y="3974465"/>
            <a:ext cx="1667069" cy="16832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D7400C7-223C-C061-0D65-0E151120B97E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5640213" y="3974465"/>
            <a:ext cx="1586204" cy="30570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72FBAAC8-773A-4C6C-400E-5610852C24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233" y="2646675"/>
            <a:ext cx="2096856" cy="2096856"/>
          </a:xfrm>
          <a:prstGeom prst="rect">
            <a:avLst/>
          </a:prstGeom>
        </p:spPr>
      </p:pic>
      <p:sp>
        <p:nvSpPr>
          <p:cNvPr id="54" name="Arrow: Bent-Up 53">
            <a:extLst>
              <a:ext uri="{FF2B5EF4-FFF2-40B4-BE49-F238E27FC236}">
                <a16:creationId xmlns:a16="http://schemas.microsoft.com/office/drawing/2014/main" id="{DB9D462B-C974-6E2F-54CF-71612BFF6B70}"/>
              </a:ext>
            </a:extLst>
          </p:cNvPr>
          <p:cNvSpPr/>
          <p:nvPr/>
        </p:nvSpPr>
        <p:spPr>
          <a:xfrm>
            <a:off x="6096000" y="4319626"/>
            <a:ext cx="3605561" cy="575759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F0A164-8D9B-6D3B-69C1-79A4C506CC71}"/>
              </a:ext>
            </a:extLst>
          </p:cNvPr>
          <p:cNvSpPr/>
          <p:nvPr/>
        </p:nvSpPr>
        <p:spPr>
          <a:xfrm>
            <a:off x="8664498" y="3256156"/>
            <a:ext cx="1941591" cy="3902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DataCite</a:t>
            </a:r>
            <a:endParaRPr lang="en-US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676BFE-C63A-3A94-D74E-964F868C4C61}"/>
              </a:ext>
            </a:extLst>
          </p:cNvPr>
          <p:cNvSpPr txBox="1"/>
          <p:nvPr/>
        </p:nvSpPr>
        <p:spPr>
          <a:xfrm>
            <a:off x="3563887" y="5394687"/>
            <a:ext cx="234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National Repository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CA213F52-3F90-45D8-756A-C0C8CEE3C1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561" y="158867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765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57F83-BC58-36A7-05DD-43A998566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Motivation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7CF1E-2FF0-B7B7-876B-D4B7C51737D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42900" indent="-342900"/>
            <a:r>
              <a:rPr lang="en-US" b="1" dirty="0"/>
              <a:t>Increase global visibility: </a:t>
            </a:r>
            <a:r>
              <a:rPr lang="en-US" dirty="0"/>
              <a:t>Expose research to global indexing platforms. Work appears in search engines and academic databases. Which leads to more reads and citations.</a:t>
            </a:r>
          </a:p>
          <a:p>
            <a:pPr marL="342900" indent="-342900"/>
            <a:r>
              <a:rPr lang="en-US" b="1" dirty="0"/>
              <a:t>DOI-based citation: A</a:t>
            </a:r>
            <a:r>
              <a:rPr lang="en-US" dirty="0"/>
              <a:t>ssign persistent identifiers to research outputs. Researchers cite work accurately and track impact.</a:t>
            </a:r>
          </a:p>
          <a:p>
            <a:pPr marL="342900" indent="-342900"/>
            <a:r>
              <a:rPr lang="en-US" b="1" dirty="0"/>
              <a:t>Support Open Science: M</a:t>
            </a:r>
            <a:r>
              <a:rPr lang="en-US" dirty="0"/>
              <a:t>ake research openly accessible. Anyone reads and reuses outputs without barriers. Improves transparency and accelerates knowledge sharing</a:t>
            </a:r>
            <a:endParaRPr lang="en-US" b="1" dirty="0"/>
          </a:p>
          <a:p>
            <a:pPr marL="342900" indent="-342900"/>
            <a:r>
              <a:rPr lang="en-US" b="1" dirty="0"/>
              <a:t>Build shared infrastructure: O</a:t>
            </a:r>
            <a:r>
              <a:rPr lang="en-US" dirty="0"/>
              <a:t>ne national platform used by many institutions. Reduce duplication of systems and cost. It also standardizes how research is managed.</a:t>
            </a:r>
          </a:p>
          <a:p>
            <a:pPr marL="342900" indent="-342900"/>
            <a:r>
              <a:rPr lang="en-US" b="1" dirty="0"/>
              <a:t>Strengthen collaboration : C</a:t>
            </a:r>
            <a:r>
              <a:rPr lang="en-US" dirty="0"/>
              <a:t>onnect universities, researchers, and policymakers on one platform. Having a shared access to data and outputs improves joint research and partnerships.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E8B482-3065-5794-DCD1-37F8BD297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781" y="5411092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9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A1815BD-4650-BD62-CBFA-E422DF7572D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914" y="45720"/>
            <a:ext cx="3836902" cy="6766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0B6113-648F-BFF1-143D-E2B7F1B8B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493" y="5567208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90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EB8E0-AC0B-42EE-8FB8-81382F440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98437"/>
            <a:ext cx="8991601" cy="894383"/>
          </a:xfrm>
        </p:spPr>
        <p:txBody>
          <a:bodyPr/>
          <a:lstStyle/>
          <a:p>
            <a:r>
              <a:rPr lang="en-US" b="1" dirty="0"/>
              <a:t>Technical Architecture </a:t>
            </a:r>
            <a:r>
              <a:rPr lang="en-US" dirty="0"/>
              <a:t>-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0DFDF-B7AE-C41B-E8F2-B4B8835EB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771" y="1572322"/>
            <a:ext cx="8787161" cy="4822842"/>
          </a:xfrm>
        </p:spPr>
        <p:txBody>
          <a:bodyPr>
            <a:normAutofit fontScale="77500" lnSpcReduction="20000"/>
          </a:bodyPr>
          <a:lstStyle/>
          <a:p>
            <a:pPr marL="57150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Use existing institutional repositories</a:t>
            </a:r>
          </a:p>
          <a:p>
            <a:pPr marL="1028700" lvl="1">
              <a:lnSpc>
                <a:spcPct val="120000"/>
              </a:lnSpc>
            </a:pPr>
            <a:r>
              <a:rPr lang="en-US" dirty="0"/>
              <a:t>Build on systems already in place. This reduced cost and avoided disruption at institutions.</a:t>
            </a:r>
          </a:p>
          <a:p>
            <a:pPr marL="57150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Institutions define harvest collections and DOI-eligible outputs</a:t>
            </a:r>
          </a:p>
          <a:p>
            <a:pPr marL="1023938" lvl="1">
              <a:lnSpc>
                <a:spcPct val="120000"/>
              </a:lnSpc>
            </a:pPr>
            <a:r>
              <a:rPr lang="en-US" dirty="0"/>
              <a:t>Institutions control what enters the national repository system.</a:t>
            </a:r>
            <a:endParaRPr lang="en-US" b="1" dirty="0"/>
          </a:p>
          <a:p>
            <a:pPr marL="57150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Aggregate metadata centrally</a:t>
            </a:r>
          </a:p>
          <a:p>
            <a:pPr marL="1025525" lvl="1">
              <a:lnSpc>
                <a:spcPct val="120000"/>
              </a:lnSpc>
            </a:pPr>
            <a:r>
              <a:rPr lang="en-US" dirty="0"/>
              <a:t>Collect metadata into one national platform. Users search once and find research from all institutions.</a:t>
            </a:r>
          </a:p>
          <a:p>
            <a:pPr marL="568325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Avoid duplicating content</a:t>
            </a:r>
          </a:p>
          <a:p>
            <a:pPr marL="1025525" lvl="1">
              <a:lnSpc>
                <a:spcPct val="120000"/>
              </a:lnSpc>
            </a:pPr>
            <a:r>
              <a:rPr lang="en-US" dirty="0"/>
              <a:t>Keep full content at the source institution. The national system links back, which reduces storage and sync issues.</a:t>
            </a:r>
          </a:p>
          <a:p>
            <a:pPr marL="568325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Align with global standards</a:t>
            </a:r>
          </a:p>
          <a:p>
            <a:pPr marL="1025525" lvl="1">
              <a:lnSpc>
                <a:spcPct val="120000"/>
              </a:lnSpc>
            </a:pPr>
            <a:r>
              <a:rPr lang="en-US" dirty="0"/>
              <a:t>We Followed standards like OAI-PMH, Dublin Core, and </a:t>
            </a:r>
            <a:r>
              <a:rPr lang="en-US" dirty="0" err="1"/>
              <a:t>DataCite</a:t>
            </a:r>
            <a:r>
              <a:rPr lang="en-US" dirty="0"/>
              <a:t>. This ensures interoperability and global discoverability.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C99166-8D34-184C-2BDA-0737F94E7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743" y="5545924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02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888F9-D1A9-5E31-1EAC-2CD78C4C9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Technical Stack and Design Decisions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F8055-5A99-E7FC-1830-2F64EB047C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38099"/>
            <a:ext cx="8116229" cy="4284889"/>
          </a:xfrm>
        </p:spPr>
        <p:txBody>
          <a:bodyPr/>
          <a:lstStyle/>
          <a:p>
            <a:r>
              <a:rPr lang="en-US" b="1" dirty="0"/>
              <a:t>Infrastructure:</a:t>
            </a:r>
            <a:r>
              <a:rPr lang="en-US" dirty="0"/>
              <a:t> Hybrid cloud-on-premise model hosted on MAREN’s OpenStack.</a:t>
            </a:r>
          </a:p>
          <a:p>
            <a:r>
              <a:rPr lang="en-US" b="1" dirty="0"/>
              <a:t>Core Software:</a:t>
            </a:r>
            <a:r>
              <a:rPr lang="en-US" dirty="0"/>
              <a:t> </a:t>
            </a:r>
            <a:r>
              <a:rPr lang="en-US" dirty="0" err="1"/>
              <a:t>DSpace</a:t>
            </a:r>
            <a:r>
              <a:rPr lang="en-US" dirty="0"/>
              <a:t> version 8.2 (Angular frontend, PostgreSQL database, Apache </a:t>
            </a:r>
            <a:r>
              <a:rPr lang="en-US" dirty="0" err="1"/>
              <a:t>Solr</a:t>
            </a:r>
            <a:r>
              <a:rPr lang="en-US" dirty="0"/>
              <a:t> indexing).</a:t>
            </a:r>
          </a:p>
          <a:p>
            <a:r>
              <a:rPr lang="en-US" b="1" dirty="0"/>
              <a:t>Integration:</a:t>
            </a:r>
            <a:r>
              <a:rPr lang="en-US" dirty="0"/>
              <a:t> OAI-PMH for metadata harvesting, </a:t>
            </a:r>
            <a:r>
              <a:rPr lang="en-US" dirty="0" err="1"/>
              <a:t>DataCite</a:t>
            </a:r>
            <a:r>
              <a:rPr lang="en-US" dirty="0"/>
              <a:t> API for DOI minting.</a:t>
            </a:r>
          </a:p>
          <a:p>
            <a:r>
              <a:rPr lang="en-US" b="1" dirty="0"/>
              <a:t>Design Decision:</a:t>
            </a:r>
            <a:r>
              <a:rPr lang="en-US" dirty="0"/>
              <a:t> Metadata-only harvesting to preserve institutional ownership.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D577DD-9522-9955-3276-BC418EDBA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011" y="5382150"/>
            <a:ext cx="1818789" cy="8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8926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TM78504181">
      <a:dk1>
        <a:srgbClr val="000000"/>
      </a:dk1>
      <a:lt1>
        <a:srgbClr val="FFFFFF"/>
      </a:lt1>
      <a:dk2>
        <a:srgbClr val="FFF8F4"/>
      </a:dk2>
      <a:lt2>
        <a:srgbClr val="E8E8E8"/>
      </a:lt2>
      <a:accent1>
        <a:srgbClr val="EE7660"/>
      </a:accent1>
      <a:accent2>
        <a:srgbClr val="4D90EF"/>
      </a:accent2>
      <a:accent3>
        <a:srgbClr val="5B5160"/>
      </a:accent3>
      <a:accent4>
        <a:srgbClr val="2BC2B4"/>
      </a:accent4>
      <a:accent5>
        <a:srgbClr val="C097F8"/>
      </a:accent5>
      <a:accent6>
        <a:srgbClr val="FF9413"/>
      </a:accent6>
      <a:hlink>
        <a:srgbClr val="467886"/>
      </a:hlink>
      <a:folHlink>
        <a:srgbClr val="96607D"/>
      </a:folHlink>
    </a:clrScheme>
    <a:fontScheme name="Custom 49">
      <a:majorFont>
        <a:latin typeface="Tw Cen MT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78504181_Win32_SL_V11" id="{D9600F65-346D-4C25-A611-673E5C44A142}" vid="{299F2556-E258-444F-A1E6-FA759CE228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30005B-6102-4F3C-A26F-485DF1BF971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2BC90B52-91C7-4BE9-8AE0-180FFFE11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60708A-6461-4D7F-883F-7E25D731D32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Shapes presentation</Template>
  <TotalTime>3866</TotalTime>
  <Words>1737</Words>
  <Application>Microsoft Office PowerPoint</Application>
  <PresentationFormat>Widescreen</PresentationFormat>
  <Paragraphs>306</Paragraphs>
  <Slides>28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Aptos</vt:lpstr>
      <vt:lpstr>Aptos Narrow</vt:lpstr>
      <vt:lpstr>Arial</vt:lpstr>
      <vt:lpstr>Arial Black</vt:lpstr>
      <vt:lpstr>Avenir Next LT Pro</vt:lpstr>
      <vt:lpstr>Avenir Next LT Pro Light</vt:lpstr>
      <vt:lpstr>Calibri</vt:lpstr>
      <vt:lpstr>Tw Cen MT</vt:lpstr>
      <vt:lpstr>Tw Cen MT (Headings)</vt:lpstr>
      <vt:lpstr>Custom</vt:lpstr>
      <vt:lpstr>PowerPoint Presentation</vt:lpstr>
      <vt:lpstr>Session  Overview</vt:lpstr>
      <vt:lpstr>The Problem</vt:lpstr>
      <vt:lpstr>The Problem</vt:lpstr>
      <vt:lpstr>Vision</vt:lpstr>
      <vt:lpstr>Motivation</vt:lpstr>
      <vt:lpstr>PowerPoint Presentation</vt:lpstr>
      <vt:lpstr>Technical Architecture - Approach</vt:lpstr>
      <vt:lpstr>Technical Stack and Design Decisions</vt:lpstr>
      <vt:lpstr>Hybrid Cloud-On-Premise Architecture</vt:lpstr>
      <vt:lpstr>The Technical Stack – MAREN Cloud Architecture</vt:lpstr>
      <vt:lpstr>Visibility and Access Model - Metadata Only Harvesting</vt:lpstr>
      <vt:lpstr>Metadata &amp; DOI Integration – How a research item gets a global DOI</vt:lpstr>
      <vt:lpstr>DOI Resolution and Persistence Governance</vt:lpstr>
      <vt:lpstr>Key Design Decisions</vt:lpstr>
      <vt:lpstr>GOVERNANCE &amp; POLICY FRAMEWORK</vt:lpstr>
      <vt:lpstr>Results &amp; Achievements</vt:lpstr>
      <vt:lpstr>PowerPoint Presentation</vt:lpstr>
      <vt:lpstr>Challenges</vt:lpstr>
      <vt:lpstr>Reasons Learned</vt:lpstr>
      <vt:lpstr>What Worked vs. What Didn’t</vt:lpstr>
      <vt:lpstr>Future Roadmap – Where MAREN is heading next  </vt:lpstr>
      <vt:lpstr>Onboarding Institutions and Researchers</vt:lpstr>
      <vt:lpstr>PowerPoint Presentation</vt:lpstr>
      <vt:lpstr>ADVICE FOR OTHER NRENs &amp; COUNTRIES</vt:lpstr>
      <vt:lpstr>PowerPoint Presentation</vt:lpstr>
      <vt:lpstr>Q&amp;A Session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Jones</dc:creator>
  <cp:lastModifiedBy>Jones</cp:lastModifiedBy>
  <cp:revision>26</cp:revision>
  <dcterms:created xsi:type="dcterms:W3CDTF">2025-02-12T22:57:47Z</dcterms:created>
  <dcterms:modified xsi:type="dcterms:W3CDTF">2026-04-02T11:36:03Z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