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media/image19.jpg" ContentType="image/png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media/image22.jpg" ContentType="image/pn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73" r:id="rId6"/>
    <p:sldId id="280" r:id="rId7"/>
    <p:sldId id="276" r:id="rId8"/>
    <p:sldId id="269" r:id="rId9"/>
    <p:sldId id="270" r:id="rId10"/>
    <p:sldId id="278" r:id="rId11"/>
    <p:sldId id="281" r:id="rId12"/>
    <p:sldId id="260" r:id="rId13"/>
    <p:sldId id="266" r:id="rId14"/>
    <p:sldId id="268" r:id="rId15"/>
    <p:sldId id="279" r:id="rId16"/>
    <p:sldId id="272" r:id="rId17"/>
    <p:sldId id="275" r:id="rId18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CCFFFF"/>
    <a:srgbClr val="FF99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465" autoAdjust="0"/>
  </p:normalViewPr>
  <p:slideViewPr>
    <p:cSldViewPr snapToGrid="0">
      <p:cViewPr varScale="1">
        <p:scale>
          <a:sx n="85" d="100"/>
          <a:sy n="85" d="100"/>
        </p:scale>
        <p:origin x="40" y="9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7f5041bab9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7f5041bab9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MNO – Mobile Network Operator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9727876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7f5041bab9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7f5041bab9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MNO – Mobile Network Operator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665877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7f5041bab9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7f5041bab9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7f5041bab9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7f5041bab9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4184409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7f5041bab9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7f5041bab9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2785859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7f5041bab9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7f5041bab9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6478962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7f5041bab9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7f5041bab9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2780647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7f5041bab9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7f5041bab9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273600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7f56628e86_0_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7f56628e86_0_6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7f5041bab9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Google Shape;120;g7f5041bab9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7f5041bab9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7f5041bab9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7f5041bab9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7f5041bab9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634822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7f5041bab9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7f5041bab9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MNO – Mobile Network Operator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876409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7f5041bab9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7f5041bab9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165455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7f5041bab9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7f5041bab9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MNO – Mobile Network Operator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1696330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7f5041bab9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7f5041bab9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MNO – Mobile Network Operator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2277488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4386200" y="4824875"/>
            <a:ext cx="3660000" cy="0"/>
          </a:xfrm>
          <a:prstGeom prst="straightConnector1">
            <a:avLst/>
          </a:prstGeom>
          <a:noFill/>
          <a:ln w="28575" cap="flat" cmpd="sng">
            <a:solidFill>
              <a:srgbClr val="EB2227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311708" y="12017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 dirty="0"/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1"/>
          </p:nvPr>
        </p:nvSpPr>
        <p:spPr>
          <a:xfrm>
            <a:off x="311700" y="32913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 dirty="0"/>
          </a:p>
        </p:txBody>
      </p:sp>
      <p:sp>
        <p:nvSpPr>
          <p:cNvPr id="13" name="Google Shape;13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4" name="Google Shape;14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733675" y="140975"/>
            <a:ext cx="1676625" cy="14251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5" name="Google Shape;15;p2"/>
          <p:cNvCxnSpPr/>
          <p:nvPr/>
        </p:nvCxnSpPr>
        <p:spPr>
          <a:xfrm>
            <a:off x="2786000" y="4824875"/>
            <a:ext cx="3660000" cy="0"/>
          </a:xfrm>
          <a:prstGeom prst="straightConnector1">
            <a:avLst/>
          </a:prstGeom>
          <a:noFill/>
          <a:ln w="28575" cap="flat" cmpd="sng">
            <a:solidFill>
              <a:srgbClr val="26ABE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6" name="Google Shape;16;p2"/>
          <p:cNvSpPr txBox="1"/>
          <p:nvPr/>
        </p:nvSpPr>
        <p:spPr>
          <a:xfrm>
            <a:off x="3014125" y="4826075"/>
            <a:ext cx="2992800" cy="23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rgbClr val="26ABE2"/>
                </a:solidFill>
              </a:rPr>
              <a:t>Knowledge | Community | Solutions</a:t>
            </a:r>
            <a:endParaRPr sz="1000">
              <a:solidFill>
                <a:srgbClr val="26ABE2"/>
              </a:solidFill>
            </a:endParaRPr>
          </a:p>
        </p:txBody>
      </p:sp>
      <p:cxnSp>
        <p:nvCxnSpPr>
          <p:cNvPr id="17" name="Google Shape;17;p2"/>
          <p:cNvCxnSpPr/>
          <p:nvPr/>
        </p:nvCxnSpPr>
        <p:spPr>
          <a:xfrm>
            <a:off x="1109600" y="4824875"/>
            <a:ext cx="3660000" cy="0"/>
          </a:xfrm>
          <a:prstGeom prst="straightConnector1">
            <a:avLst/>
          </a:prstGeom>
          <a:noFill/>
          <a:ln w="28575" cap="flat" cmpd="sng">
            <a:solidFill>
              <a:srgbClr val="2E319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20" name="Picture 2">
            <a:extLst>
              <a:ext uri="{FF2B5EF4-FFF2-40B4-BE49-F238E27FC236}">
                <a16:creationId xmlns:a16="http://schemas.microsoft.com/office/drawing/2014/main" id="{40148594-C829-4A13-A080-59E2624572F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700" y="3995325"/>
            <a:ext cx="1936936" cy="556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44E6E891-5D3F-4AB1-B03D-46D20F88113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592032" y="3820581"/>
            <a:ext cx="1880426" cy="73127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/>
            </a:lvl1pPr>
            <a:lvl2pPr marL="914400" lvl="1" indent="-342900">
              <a:spcBef>
                <a:spcPts val="1600"/>
              </a:spcBef>
              <a:spcAft>
                <a:spcPts val="0"/>
              </a:spcAft>
              <a:buSzPts val="1800"/>
              <a:buChar char="○"/>
              <a:defRPr sz="1800"/>
            </a:lvl2pPr>
            <a:lvl3pPr marL="1371600" lvl="2" indent="-342900">
              <a:spcBef>
                <a:spcPts val="1600"/>
              </a:spcBef>
              <a:spcAft>
                <a:spcPts val="0"/>
              </a:spcAft>
              <a:buSzPts val="1800"/>
              <a:buChar char="■"/>
              <a:defRPr sz="1800"/>
            </a:lvl3pPr>
            <a:lvl4pPr marL="1828800" lvl="3" indent="-342900">
              <a:spcBef>
                <a:spcPts val="1600"/>
              </a:spcBef>
              <a:spcAft>
                <a:spcPts val="0"/>
              </a:spcAft>
              <a:buSzPts val="1800"/>
              <a:buChar char="●"/>
              <a:defRPr sz="1800"/>
            </a:lvl4pPr>
            <a:lvl5pPr marL="2286000" lvl="4" indent="-342900">
              <a:spcBef>
                <a:spcPts val="160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>
              <a:spcBef>
                <a:spcPts val="160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30" name="Google Shape;30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328125" y="69700"/>
            <a:ext cx="748700" cy="6364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1" name="Google Shape;31;p4"/>
          <p:cNvCxnSpPr/>
          <p:nvPr/>
        </p:nvCxnSpPr>
        <p:spPr>
          <a:xfrm>
            <a:off x="4386200" y="4824875"/>
            <a:ext cx="3660000" cy="0"/>
          </a:xfrm>
          <a:prstGeom prst="straightConnector1">
            <a:avLst/>
          </a:prstGeom>
          <a:noFill/>
          <a:ln w="28575" cap="flat" cmpd="sng">
            <a:solidFill>
              <a:srgbClr val="EB2227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2" name="Google Shape;32;p4"/>
          <p:cNvCxnSpPr/>
          <p:nvPr/>
        </p:nvCxnSpPr>
        <p:spPr>
          <a:xfrm>
            <a:off x="2786000" y="4824875"/>
            <a:ext cx="3660000" cy="0"/>
          </a:xfrm>
          <a:prstGeom prst="straightConnector1">
            <a:avLst/>
          </a:prstGeom>
          <a:noFill/>
          <a:ln w="28575" cap="flat" cmpd="sng">
            <a:solidFill>
              <a:srgbClr val="26ABE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3" name="Google Shape;33;p4"/>
          <p:cNvSpPr txBox="1"/>
          <p:nvPr/>
        </p:nvSpPr>
        <p:spPr>
          <a:xfrm>
            <a:off x="3014125" y="4826075"/>
            <a:ext cx="2992800" cy="23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000">
                <a:solidFill>
                  <a:srgbClr val="26ABE2"/>
                </a:solidFill>
              </a:rPr>
              <a:t>Knowledge | Community | Solutions</a:t>
            </a:r>
            <a:endParaRPr sz="1000">
              <a:solidFill>
                <a:srgbClr val="26ABE2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rgbClr val="26ABE2"/>
              </a:solidFill>
            </a:endParaRPr>
          </a:p>
        </p:txBody>
      </p:sp>
      <p:cxnSp>
        <p:nvCxnSpPr>
          <p:cNvPr id="34" name="Google Shape;34;p4"/>
          <p:cNvCxnSpPr/>
          <p:nvPr/>
        </p:nvCxnSpPr>
        <p:spPr>
          <a:xfrm>
            <a:off x="1109600" y="4824875"/>
            <a:ext cx="3660000" cy="0"/>
          </a:xfrm>
          <a:prstGeom prst="straightConnector1">
            <a:avLst/>
          </a:prstGeom>
          <a:noFill/>
          <a:ln w="28575" cap="flat" cmpd="sng">
            <a:solidFill>
              <a:srgbClr val="2E3192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/>
            </a:lvl1pPr>
            <a:lvl2pPr marL="914400" lvl="1" indent="-342900">
              <a:spcBef>
                <a:spcPts val="1600"/>
              </a:spcBef>
              <a:spcAft>
                <a:spcPts val="0"/>
              </a:spcAft>
              <a:buSzPts val="1800"/>
              <a:buChar char="○"/>
              <a:defRPr sz="1800"/>
            </a:lvl2pPr>
            <a:lvl3pPr marL="1371600" lvl="2" indent="-342900">
              <a:spcBef>
                <a:spcPts val="1600"/>
              </a:spcBef>
              <a:spcAft>
                <a:spcPts val="0"/>
              </a:spcAft>
              <a:buSzPts val="1800"/>
              <a:buChar char="■"/>
              <a:defRPr sz="1800"/>
            </a:lvl3pPr>
            <a:lvl4pPr marL="1828800" lvl="3" indent="-342900">
              <a:spcBef>
                <a:spcPts val="1600"/>
              </a:spcBef>
              <a:spcAft>
                <a:spcPts val="0"/>
              </a:spcAft>
              <a:buSzPts val="1800"/>
              <a:buChar char="●"/>
              <a:defRPr sz="1800"/>
            </a:lvl4pPr>
            <a:lvl5pPr marL="2286000" lvl="4" indent="-342900">
              <a:spcBef>
                <a:spcPts val="160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>
              <a:spcBef>
                <a:spcPts val="160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/>
            </a:lvl1pPr>
            <a:lvl2pPr marL="914400" lvl="1" indent="-342900">
              <a:spcBef>
                <a:spcPts val="1600"/>
              </a:spcBef>
              <a:spcAft>
                <a:spcPts val="0"/>
              </a:spcAft>
              <a:buSzPts val="1800"/>
              <a:buChar char="○"/>
              <a:defRPr sz="1800"/>
            </a:lvl2pPr>
            <a:lvl3pPr marL="1371600" lvl="2" indent="-342900">
              <a:spcBef>
                <a:spcPts val="1600"/>
              </a:spcBef>
              <a:spcAft>
                <a:spcPts val="0"/>
              </a:spcAft>
              <a:buSzPts val="1800"/>
              <a:buChar char="■"/>
              <a:defRPr sz="1800"/>
            </a:lvl3pPr>
            <a:lvl4pPr marL="1828800" lvl="3" indent="-342900">
              <a:spcBef>
                <a:spcPts val="1600"/>
              </a:spcBef>
              <a:spcAft>
                <a:spcPts val="0"/>
              </a:spcAft>
              <a:buSzPts val="1800"/>
              <a:buChar char="●"/>
              <a:defRPr sz="1800"/>
            </a:lvl4pPr>
            <a:lvl5pPr marL="2286000" lvl="4" indent="-342900">
              <a:spcBef>
                <a:spcPts val="160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>
              <a:spcBef>
                <a:spcPts val="160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39" name="Google Shape;39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40" name="Google Shape;40;p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328125" y="69700"/>
            <a:ext cx="748700" cy="6364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1" name="Google Shape;41;p5"/>
          <p:cNvCxnSpPr/>
          <p:nvPr/>
        </p:nvCxnSpPr>
        <p:spPr>
          <a:xfrm>
            <a:off x="4386200" y="4824875"/>
            <a:ext cx="3660000" cy="0"/>
          </a:xfrm>
          <a:prstGeom prst="straightConnector1">
            <a:avLst/>
          </a:prstGeom>
          <a:noFill/>
          <a:ln w="28575" cap="flat" cmpd="sng">
            <a:solidFill>
              <a:srgbClr val="EB2227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2" name="Google Shape;42;p5"/>
          <p:cNvCxnSpPr/>
          <p:nvPr/>
        </p:nvCxnSpPr>
        <p:spPr>
          <a:xfrm>
            <a:off x="2786000" y="4824875"/>
            <a:ext cx="3660000" cy="0"/>
          </a:xfrm>
          <a:prstGeom prst="straightConnector1">
            <a:avLst/>
          </a:prstGeom>
          <a:noFill/>
          <a:ln w="28575" cap="flat" cmpd="sng">
            <a:solidFill>
              <a:srgbClr val="26ABE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3" name="Google Shape;43;p5"/>
          <p:cNvSpPr txBox="1"/>
          <p:nvPr/>
        </p:nvSpPr>
        <p:spPr>
          <a:xfrm>
            <a:off x="3014125" y="4826075"/>
            <a:ext cx="2992800" cy="23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000">
                <a:solidFill>
                  <a:srgbClr val="26ABE2"/>
                </a:solidFill>
              </a:rPr>
              <a:t>Knowledge | Community | Solutions</a:t>
            </a:r>
            <a:endParaRPr sz="1000">
              <a:solidFill>
                <a:srgbClr val="26ABE2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rgbClr val="26ABE2"/>
              </a:solidFill>
            </a:endParaRPr>
          </a:p>
        </p:txBody>
      </p:sp>
      <p:cxnSp>
        <p:nvCxnSpPr>
          <p:cNvPr id="44" name="Google Shape;44;p5"/>
          <p:cNvCxnSpPr/>
          <p:nvPr/>
        </p:nvCxnSpPr>
        <p:spPr>
          <a:xfrm>
            <a:off x="1109600" y="4824875"/>
            <a:ext cx="3660000" cy="0"/>
          </a:xfrm>
          <a:prstGeom prst="straightConnector1">
            <a:avLst/>
          </a:prstGeom>
          <a:noFill/>
          <a:ln w="28575" cap="flat" cmpd="sng">
            <a:solidFill>
              <a:srgbClr val="2E3192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48" name="Google Shape;48;p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328125" y="69700"/>
            <a:ext cx="748700" cy="6364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9" name="Google Shape;49;p6"/>
          <p:cNvCxnSpPr/>
          <p:nvPr/>
        </p:nvCxnSpPr>
        <p:spPr>
          <a:xfrm>
            <a:off x="4386200" y="4824875"/>
            <a:ext cx="3660000" cy="0"/>
          </a:xfrm>
          <a:prstGeom prst="straightConnector1">
            <a:avLst/>
          </a:prstGeom>
          <a:noFill/>
          <a:ln w="28575" cap="flat" cmpd="sng">
            <a:solidFill>
              <a:srgbClr val="EB2227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0" name="Google Shape;50;p6"/>
          <p:cNvCxnSpPr/>
          <p:nvPr/>
        </p:nvCxnSpPr>
        <p:spPr>
          <a:xfrm>
            <a:off x="2786000" y="4824875"/>
            <a:ext cx="3660000" cy="0"/>
          </a:xfrm>
          <a:prstGeom prst="straightConnector1">
            <a:avLst/>
          </a:prstGeom>
          <a:noFill/>
          <a:ln w="28575" cap="flat" cmpd="sng">
            <a:solidFill>
              <a:srgbClr val="26ABE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1" name="Google Shape;51;p6"/>
          <p:cNvSpPr txBox="1"/>
          <p:nvPr/>
        </p:nvSpPr>
        <p:spPr>
          <a:xfrm>
            <a:off x="3014125" y="4826075"/>
            <a:ext cx="2992800" cy="23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000">
                <a:solidFill>
                  <a:srgbClr val="26ABE2"/>
                </a:solidFill>
              </a:rPr>
              <a:t>Knowledge | Community | Solutions</a:t>
            </a:r>
            <a:endParaRPr sz="1000">
              <a:solidFill>
                <a:srgbClr val="26ABE2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rgbClr val="26ABE2"/>
              </a:solidFill>
            </a:endParaRPr>
          </a:p>
        </p:txBody>
      </p:sp>
      <p:cxnSp>
        <p:nvCxnSpPr>
          <p:cNvPr id="52" name="Google Shape;52;p6"/>
          <p:cNvCxnSpPr/>
          <p:nvPr/>
        </p:nvCxnSpPr>
        <p:spPr>
          <a:xfrm>
            <a:off x="1109600" y="4824875"/>
            <a:ext cx="3660000" cy="0"/>
          </a:xfrm>
          <a:prstGeom prst="straightConnector1">
            <a:avLst/>
          </a:prstGeom>
          <a:noFill/>
          <a:ln w="28575" cap="flat" cmpd="sng">
            <a:solidFill>
              <a:srgbClr val="2E3192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55" name="Google Shape;55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415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/>
            </a:lvl1pPr>
            <a:lvl2pPr marL="914400" lvl="1" indent="-342900">
              <a:spcBef>
                <a:spcPts val="1600"/>
              </a:spcBef>
              <a:spcAft>
                <a:spcPts val="0"/>
              </a:spcAft>
              <a:buSzPts val="1800"/>
              <a:buChar char="○"/>
              <a:defRPr sz="1800"/>
            </a:lvl2pPr>
            <a:lvl3pPr marL="1371600" lvl="2" indent="-342900">
              <a:spcBef>
                <a:spcPts val="1600"/>
              </a:spcBef>
              <a:spcAft>
                <a:spcPts val="0"/>
              </a:spcAft>
              <a:buSzPts val="1800"/>
              <a:buChar char="■"/>
              <a:defRPr sz="1800"/>
            </a:lvl3pPr>
            <a:lvl4pPr marL="1828800" lvl="3" indent="-342900">
              <a:spcBef>
                <a:spcPts val="1600"/>
              </a:spcBef>
              <a:spcAft>
                <a:spcPts val="0"/>
              </a:spcAft>
              <a:buSzPts val="1800"/>
              <a:buChar char="●"/>
              <a:defRPr sz="1800"/>
            </a:lvl4pPr>
            <a:lvl5pPr marL="2286000" lvl="4" indent="-342900">
              <a:spcBef>
                <a:spcPts val="160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>
              <a:spcBef>
                <a:spcPts val="160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6" name="Google Shape;56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58" name="Google Shape;58;p7"/>
          <p:cNvCxnSpPr/>
          <p:nvPr/>
        </p:nvCxnSpPr>
        <p:spPr>
          <a:xfrm>
            <a:off x="4386200" y="4824875"/>
            <a:ext cx="3660000" cy="0"/>
          </a:xfrm>
          <a:prstGeom prst="straightConnector1">
            <a:avLst/>
          </a:prstGeom>
          <a:noFill/>
          <a:ln w="28575" cap="flat" cmpd="sng">
            <a:solidFill>
              <a:srgbClr val="EB2227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9" name="Google Shape;59;p7"/>
          <p:cNvCxnSpPr/>
          <p:nvPr/>
        </p:nvCxnSpPr>
        <p:spPr>
          <a:xfrm>
            <a:off x="2786000" y="4824875"/>
            <a:ext cx="3660000" cy="0"/>
          </a:xfrm>
          <a:prstGeom prst="straightConnector1">
            <a:avLst/>
          </a:prstGeom>
          <a:noFill/>
          <a:ln w="28575" cap="flat" cmpd="sng">
            <a:solidFill>
              <a:srgbClr val="26ABE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0" name="Google Shape;60;p7"/>
          <p:cNvSpPr txBox="1"/>
          <p:nvPr/>
        </p:nvSpPr>
        <p:spPr>
          <a:xfrm>
            <a:off x="3014125" y="4826075"/>
            <a:ext cx="2992800" cy="23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000">
                <a:solidFill>
                  <a:srgbClr val="26ABE2"/>
                </a:solidFill>
              </a:rPr>
              <a:t>Knowledge | Community | Solutions</a:t>
            </a:r>
            <a:endParaRPr sz="1000">
              <a:solidFill>
                <a:srgbClr val="26ABE2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rgbClr val="26ABE2"/>
              </a:solidFill>
            </a:endParaRPr>
          </a:p>
        </p:txBody>
      </p:sp>
      <p:cxnSp>
        <p:nvCxnSpPr>
          <p:cNvPr id="61" name="Google Shape;61;p7"/>
          <p:cNvCxnSpPr/>
          <p:nvPr/>
        </p:nvCxnSpPr>
        <p:spPr>
          <a:xfrm>
            <a:off x="1109600" y="4824875"/>
            <a:ext cx="3660000" cy="0"/>
          </a:xfrm>
          <a:prstGeom prst="straightConnector1">
            <a:avLst/>
          </a:prstGeom>
          <a:noFill/>
          <a:ln w="28575" cap="flat" cmpd="sng">
            <a:solidFill>
              <a:srgbClr val="2E3192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64" name="Google Shape;6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65" name="Google Shape;65;p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328125" y="69700"/>
            <a:ext cx="748700" cy="6364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6" name="Google Shape;66;p8"/>
          <p:cNvCxnSpPr/>
          <p:nvPr/>
        </p:nvCxnSpPr>
        <p:spPr>
          <a:xfrm>
            <a:off x="4386200" y="4824875"/>
            <a:ext cx="3660000" cy="0"/>
          </a:xfrm>
          <a:prstGeom prst="straightConnector1">
            <a:avLst/>
          </a:prstGeom>
          <a:noFill/>
          <a:ln w="28575" cap="flat" cmpd="sng">
            <a:solidFill>
              <a:srgbClr val="EB2227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7" name="Google Shape;67;p8"/>
          <p:cNvCxnSpPr/>
          <p:nvPr/>
        </p:nvCxnSpPr>
        <p:spPr>
          <a:xfrm>
            <a:off x="2786000" y="4824875"/>
            <a:ext cx="3660000" cy="0"/>
          </a:xfrm>
          <a:prstGeom prst="straightConnector1">
            <a:avLst/>
          </a:prstGeom>
          <a:noFill/>
          <a:ln w="28575" cap="flat" cmpd="sng">
            <a:solidFill>
              <a:srgbClr val="26ABE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8" name="Google Shape;68;p8"/>
          <p:cNvSpPr txBox="1"/>
          <p:nvPr/>
        </p:nvSpPr>
        <p:spPr>
          <a:xfrm>
            <a:off x="3014125" y="4826075"/>
            <a:ext cx="2992800" cy="23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000">
                <a:solidFill>
                  <a:srgbClr val="26ABE2"/>
                </a:solidFill>
              </a:rPr>
              <a:t>Knowledge | Community | Solutions</a:t>
            </a:r>
            <a:endParaRPr sz="1000">
              <a:solidFill>
                <a:srgbClr val="26ABE2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rgbClr val="26ABE2"/>
              </a:solidFill>
            </a:endParaRPr>
          </a:p>
        </p:txBody>
      </p:sp>
      <p:cxnSp>
        <p:nvCxnSpPr>
          <p:cNvPr id="69" name="Google Shape;69;p8"/>
          <p:cNvCxnSpPr/>
          <p:nvPr/>
        </p:nvCxnSpPr>
        <p:spPr>
          <a:xfrm>
            <a:off x="1109600" y="4824875"/>
            <a:ext cx="3660000" cy="0"/>
          </a:xfrm>
          <a:prstGeom prst="straightConnector1">
            <a:avLst/>
          </a:prstGeom>
          <a:noFill/>
          <a:ln w="28575" cap="flat" cmpd="sng">
            <a:solidFill>
              <a:srgbClr val="2E3192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rgbClr val="D5E3F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" name="Google Shape;72;p9"/>
          <p:cNvSpPr txBox="1">
            <a:spLocks noGrp="1"/>
          </p:cNvSpPr>
          <p:nvPr>
            <p:ph type="title"/>
          </p:nvPr>
        </p:nvSpPr>
        <p:spPr>
          <a:xfrm>
            <a:off x="265500" y="15379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73" name="Google Shape;73;p9"/>
          <p:cNvSpPr txBox="1">
            <a:spLocks noGrp="1"/>
          </p:cNvSpPr>
          <p:nvPr>
            <p:ph type="subTitle" idx="1"/>
          </p:nvPr>
        </p:nvSpPr>
        <p:spPr>
          <a:xfrm>
            <a:off x="265500" y="31078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74" name="Google Shape;74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81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/>
            </a:lvl1pPr>
            <a:lvl2pPr marL="914400" lvl="1" indent="-3429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Char char="○"/>
              <a:defRPr sz="1800"/>
            </a:lvl2pPr>
            <a:lvl3pPr marL="1371600" lvl="2" indent="-3429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Char char="■"/>
              <a:defRPr sz="1800"/>
            </a:lvl3pPr>
            <a:lvl4pPr marL="1828800" lvl="3" indent="-3429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Char char="●"/>
              <a:defRPr sz="1800"/>
            </a:lvl4pPr>
            <a:lvl5pPr marL="2286000" lvl="4" indent="-3429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75" name="Google Shape;75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76" name="Google Shape;76;p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615338" y="257550"/>
            <a:ext cx="1345525" cy="114370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7" name="Google Shape;77;p9"/>
          <p:cNvCxnSpPr/>
          <p:nvPr/>
        </p:nvCxnSpPr>
        <p:spPr>
          <a:xfrm>
            <a:off x="652400" y="4824875"/>
            <a:ext cx="3660000" cy="0"/>
          </a:xfrm>
          <a:prstGeom prst="straightConnector1">
            <a:avLst/>
          </a:prstGeom>
          <a:noFill/>
          <a:ln w="28575" cap="flat" cmpd="sng">
            <a:solidFill>
              <a:srgbClr val="EB2227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8" name="Google Shape;78;p9"/>
          <p:cNvCxnSpPr/>
          <p:nvPr/>
        </p:nvCxnSpPr>
        <p:spPr>
          <a:xfrm rot="10800000" flipH="1">
            <a:off x="423800" y="4823675"/>
            <a:ext cx="3081600" cy="1200"/>
          </a:xfrm>
          <a:prstGeom prst="straightConnector1">
            <a:avLst/>
          </a:prstGeom>
          <a:noFill/>
          <a:ln w="28575" cap="flat" cmpd="sng">
            <a:solidFill>
              <a:srgbClr val="26ABE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79" name="Google Shape;79;p9"/>
          <p:cNvSpPr txBox="1"/>
          <p:nvPr/>
        </p:nvSpPr>
        <p:spPr>
          <a:xfrm>
            <a:off x="804325" y="4826075"/>
            <a:ext cx="2992800" cy="23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000">
                <a:solidFill>
                  <a:srgbClr val="26ABE2"/>
                </a:solidFill>
              </a:rPr>
              <a:t>Knowledge | Community | Solutions</a:t>
            </a:r>
            <a:endParaRPr sz="1000">
              <a:solidFill>
                <a:srgbClr val="26ABE2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rgbClr val="26ABE2"/>
              </a:solidFill>
            </a:endParaRPr>
          </a:p>
        </p:txBody>
      </p:sp>
      <p:cxnSp>
        <p:nvCxnSpPr>
          <p:cNvPr id="80" name="Google Shape;80;p9"/>
          <p:cNvCxnSpPr/>
          <p:nvPr/>
        </p:nvCxnSpPr>
        <p:spPr>
          <a:xfrm rot="10800000" flipH="1">
            <a:off x="271400" y="4823675"/>
            <a:ext cx="2479500" cy="1200"/>
          </a:xfrm>
          <a:prstGeom prst="straightConnector1">
            <a:avLst/>
          </a:prstGeom>
          <a:noFill/>
          <a:ln w="28575" cap="flat" cmpd="sng">
            <a:solidFill>
              <a:srgbClr val="2E3192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01" name="Google Shape;101;p12"/>
          <p:cNvCxnSpPr/>
          <p:nvPr/>
        </p:nvCxnSpPr>
        <p:spPr>
          <a:xfrm>
            <a:off x="4386200" y="4824875"/>
            <a:ext cx="3660000" cy="0"/>
          </a:xfrm>
          <a:prstGeom prst="straightConnector1">
            <a:avLst/>
          </a:prstGeom>
          <a:noFill/>
          <a:ln w="28575" cap="flat" cmpd="sng">
            <a:solidFill>
              <a:srgbClr val="EB2227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2" name="Google Shape;102;p12"/>
          <p:cNvCxnSpPr/>
          <p:nvPr/>
        </p:nvCxnSpPr>
        <p:spPr>
          <a:xfrm>
            <a:off x="2786000" y="4824875"/>
            <a:ext cx="3660000" cy="0"/>
          </a:xfrm>
          <a:prstGeom prst="straightConnector1">
            <a:avLst/>
          </a:prstGeom>
          <a:noFill/>
          <a:ln w="28575" cap="flat" cmpd="sng">
            <a:solidFill>
              <a:srgbClr val="26ABE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03" name="Google Shape;103;p12"/>
          <p:cNvSpPr txBox="1"/>
          <p:nvPr/>
        </p:nvSpPr>
        <p:spPr>
          <a:xfrm>
            <a:off x="3014125" y="4826075"/>
            <a:ext cx="2992800" cy="23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000">
                <a:solidFill>
                  <a:srgbClr val="26ABE2"/>
                </a:solidFill>
              </a:rPr>
              <a:t>Knowledge | Community | Solutions</a:t>
            </a:r>
            <a:endParaRPr sz="1000">
              <a:solidFill>
                <a:srgbClr val="26ABE2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rgbClr val="26ABE2"/>
              </a:solidFill>
            </a:endParaRPr>
          </a:p>
        </p:txBody>
      </p:sp>
      <p:cxnSp>
        <p:nvCxnSpPr>
          <p:cNvPr id="104" name="Google Shape;104;p12"/>
          <p:cNvCxnSpPr/>
          <p:nvPr/>
        </p:nvCxnSpPr>
        <p:spPr>
          <a:xfrm>
            <a:off x="1109600" y="4824875"/>
            <a:ext cx="3660000" cy="0"/>
          </a:xfrm>
          <a:prstGeom prst="straightConnector1">
            <a:avLst/>
          </a:prstGeom>
          <a:noFill/>
          <a:ln w="28575" cap="flat" cmpd="sng">
            <a:solidFill>
              <a:srgbClr val="2E319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8" name="Google Shape;14;p2">
            <a:extLst>
              <a:ext uri="{FF2B5EF4-FFF2-40B4-BE49-F238E27FC236}">
                <a16:creationId xmlns:a16="http://schemas.microsoft.com/office/drawing/2014/main" id="{4AC725A6-A111-43D4-9D80-C94C2DC5B5D9}"/>
              </a:ext>
            </a:extLst>
          </p:cNvPr>
          <p:cNvPicPr preferRelativeResize="0"/>
          <p:nvPr userDrawn="1"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733675" y="140975"/>
            <a:ext cx="1676625" cy="1425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2E3192"/>
              </a:buClr>
              <a:buSzPts val="2800"/>
              <a:buNone/>
              <a:defRPr sz="2800">
                <a:solidFill>
                  <a:srgbClr val="2E319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E3192"/>
              </a:buClr>
              <a:buSzPts val="1800"/>
              <a:buChar char="●"/>
              <a:defRPr sz="1800">
                <a:solidFill>
                  <a:srgbClr val="2E3192"/>
                </a:solidFill>
              </a:defRPr>
            </a:lvl1pPr>
            <a:lvl2pPr marL="914400" lvl="1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2E3192"/>
              </a:buClr>
              <a:buSzPts val="1400"/>
              <a:buChar char="○"/>
              <a:defRPr>
                <a:solidFill>
                  <a:srgbClr val="2E3192"/>
                </a:solidFill>
              </a:defRPr>
            </a:lvl2pPr>
            <a:lvl3pPr marL="1371600" lvl="2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2E3192"/>
              </a:buClr>
              <a:buSzPts val="1400"/>
              <a:buChar char="■"/>
              <a:defRPr>
                <a:solidFill>
                  <a:srgbClr val="2E3192"/>
                </a:solidFill>
              </a:defRPr>
            </a:lvl3pPr>
            <a:lvl4pPr marL="1828800" lvl="3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2E3192"/>
              </a:buClr>
              <a:buSzPts val="1400"/>
              <a:buChar char="●"/>
              <a:defRPr>
                <a:solidFill>
                  <a:srgbClr val="2E3192"/>
                </a:solidFill>
              </a:defRPr>
            </a:lvl4pPr>
            <a:lvl5pPr marL="2286000" lvl="4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2E3192"/>
              </a:buClr>
              <a:buSzPts val="1400"/>
              <a:buChar char="○"/>
              <a:defRPr>
                <a:solidFill>
                  <a:srgbClr val="2E3192"/>
                </a:solidFill>
              </a:defRPr>
            </a:lvl5pPr>
            <a:lvl6pPr marL="2743200" lvl="5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2E3192"/>
              </a:buClr>
              <a:buSzPts val="1400"/>
              <a:buChar char="■"/>
              <a:defRPr>
                <a:solidFill>
                  <a:srgbClr val="2E3192"/>
                </a:solidFill>
              </a:defRPr>
            </a:lvl6pPr>
            <a:lvl7pPr marL="3200400" lvl="6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2E3192"/>
              </a:buClr>
              <a:buSzPts val="1400"/>
              <a:buChar char="●"/>
              <a:defRPr>
                <a:solidFill>
                  <a:srgbClr val="2E3192"/>
                </a:solidFill>
              </a:defRPr>
            </a:lvl7pPr>
            <a:lvl8pPr marL="3657600" lvl="7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2E3192"/>
              </a:buClr>
              <a:buSzPts val="1400"/>
              <a:buChar char="○"/>
              <a:defRPr>
                <a:solidFill>
                  <a:srgbClr val="2E3192"/>
                </a:solidFill>
              </a:defRPr>
            </a:lvl8pPr>
            <a:lvl9pPr marL="4114800" lvl="8" indent="-31750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rgbClr val="2E3192"/>
              </a:buClr>
              <a:buSzPts val="1400"/>
              <a:buChar char="■"/>
              <a:defRPr>
                <a:solidFill>
                  <a:srgbClr val="2E319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mnasasira@renu.ac.u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.png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2.png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0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2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jpg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3"/>
          <p:cNvSpPr txBox="1">
            <a:spLocks noGrp="1"/>
          </p:cNvSpPr>
          <p:nvPr>
            <p:ph type="ctrTitle"/>
          </p:nvPr>
        </p:nvSpPr>
        <p:spPr>
          <a:xfrm>
            <a:off x="311700" y="1779150"/>
            <a:ext cx="8520600" cy="959518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-US" sz="3000" b="1" dirty="0">
                <a:latin typeface="Garamond" panose="02020404030301010803" pitchFamily="18" charset="0"/>
              </a:rPr>
              <a:t>The Future of eduroam with a Cross-Border eSIM Solution for Seamless Scholarly Connectivity</a:t>
            </a:r>
            <a:endParaRPr sz="3000" dirty="0">
              <a:latin typeface="Garamond" panose="02020404030301010803" pitchFamily="18" charset="0"/>
            </a:endParaRPr>
          </a:p>
        </p:txBody>
      </p:sp>
      <p:sp>
        <p:nvSpPr>
          <p:cNvPr id="110" name="Google Shape;110;p13"/>
          <p:cNvSpPr txBox="1">
            <a:spLocks noGrp="1"/>
          </p:cNvSpPr>
          <p:nvPr>
            <p:ph type="subTitle" idx="1"/>
          </p:nvPr>
        </p:nvSpPr>
        <p:spPr>
          <a:xfrm>
            <a:off x="1780806" y="2829557"/>
            <a:ext cx="5582388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200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By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200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140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/>
              <a:t>Micheal Nasasira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hlinkClick r:id="rId3"/>
              </a:rPr>
              <a:t>mnasasira@renu.ac.ug</a:t>
            </a:r>
            <a:endParaRPr lang="en-US" sz="140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/>
              <a:t>1</a:t>
            </a:r>
            <a:r>
              <a:rPr lang="en-US" sz="1400" baseline="30000" dirty="0"/>
              <a:t>st</a:t>
            </a:r>
            <a:r>
              <a:rPr lang="en-US" sz="1400" dirty="0"/>
              <a:t> November, 2024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	     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200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000" b="1" dirty="0">
              <a:solidFill>
                <a:srgbClr val="FF99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6"/>
          <p:cNvSpPr txBox="1">
            <a:spLocks noGrp="1"/>
          </p:cNvSpPr>
          <p:nvPr>
            <p:ph type="title"/>
          </p:nvPr>
        </p:nvSpPr>
        <p:spPr>
          <a:xfrm>
            <a:off x="311700" y="-4218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dirty="0">
                <a:latin typeface="Garamond" panose="02020404030301010803" pitchFamily="18" charset="0"/>
              </a:rPr>
              <a:t>eduroam on the Go</a:t>
            </a:r>
            <a:endParaRPr sz="3600" b="1" dirty="0">
              <a:latin typeface="Garamond" panose="02020404030301010803" pitchFamily="18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6711055-A48B-49C7-9A84-727390A677D4}"/>
              </a:ext>
            </a:extLst>
          </p:cNvPr>
          <p:cNvSpPr/>
          <p:nvPr/>
        </p:nvSpPr>
        <p:spPr>
          <a:xfrm>
            <a:off x="0" y="631199"/>
            <a:ext cx="6086007" cy="572700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 algn="ctr">
              <a:buClr>
                <a:srgbClr val="000099"/>
              </a:buClr>
              <a:buSzPct val="100000"/>
              <a:buFont typeface="Garamond" panose="02020404030301010803" pitchFamily="18" charset="0"/>
              <a:buChar char="●"/>
            </a:pPr>
            <a:r>
              <a:rPr lang="en-US" sz="2400" dirty="0">
                <a:solidFill>
                  <a:srgbClr val="000099"/>
                </a:solidFill>
                <a:latin typeface="Garamond" panose="02020404030301010803" pitchFamily="18" charset="0"/>
                <a:ea typeface="Calibri Light" panose="020F0302020204030204" pitchFamily="34" charset="0"/>
                <a:cs typeface="Calibri Light" panose="020F0302020204030204" pitchFamily="34" charset="0"/>
              </a:rPr>
              <a:t>Unique Users</a:t>
            </a:r>
            <a:r>
              <a:rPr lang="en-US" sz="2400" b="1" dirty="0">
                <a:solidFill>
                  <a:srgbClr val="000099"/>
                </a:solidFill>
                <a:latin typeface="Garamond" panose="02020404030301010803" pitchFamily="18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400" dirty="0">
                <a:solidFill>
                  <a:srgbClr val="000099"/>
                </a:solidFill>
                <a:latin typeface="Garamond" panose="02020404030301010803" pitchFamily="18" charset="0"/>
                <a:ea typeface="Calibri Light" panose="020F0302020204030204" pitchFamily="34" charset="0"/>
                <a:cs typeface="Calibri Light" panose="020F0302020204030204" pitchFamily="34" charset="0"/>
              </a:rPr>
              <a:t>– From Q3 2022 to Q3 2024</a:t>
            </a:r>
            <a:endParaRPr lang="en-US" sz="2400" dirty="0">
              <a:solidFill>
                <a:srgbClr val="000099"/>
              </a:solidFill>
              <a:latin typeface="Garamond" panose="02020404030301010803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C989B1A-8CF4-4580-9082-45155F9563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6256" y="1266616"/>
            <a:ext cx="5351488" cy="3309004"/>
          </a:xfrm>
          <a:prstGeom prst="rect">
            <a:avLst/>
          </a:prstGeom>
          <a:ln>
            <a:solidFill>
              <a:srgbClr val="000099"/>
            </a:solidFill>
          </a:ln>
        </p:spPr>
      </p:pic>
    </p:spTree>
    <p:extLst>
      <p:ext uri="{BB962C8B-B14F-4D97-AF65-F5344CB8AC3E}">
        <p14:creationId xmlns:p14="http://schemas.microsoft.com/office/powerpoint/2010/main" val="15536023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6"/>
          <p:cNvSpPr txBox="1">
            <a:spLocks noGrp="1"/>
          </p:cNvSpPr>
          <p:nvPr>
            <p:ph type="title"/>
          </p:nvPr>
        </p:nvSpPr>
        <p:spPr>
          <a:xfrm>
            <a:off x="311700" y="-4218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dirty="0">
                <a:latin typeface="Garamond" panose="02020404030301010803" pitchFamily="18" charset="0"/>
              </a:rPr>
              <a:t>eduroam- Outside Uganda</a:t>
            </a:r>
            <a:endParaRPr sz="3600" b="1" dirty="0">
              <a:latin typeface="Garamond" panose="02020404030301010803" pitchFamily="18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6711055-A48B-49C7-9A84-727390A677D4}"/>
              </a:ext>
            </a:extLst>
          </p:cNvPr>
          <p:cNvSpPr/>
          <p:nvPr/>
        </p:nvSpPr>
        <p:spPr>
          <a:xfrm>
            <a:off x="0" y="568482"/>
            <a:ext cx="5943600" cy="712295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 algn="ctr">
              <a:buClr>
                <a:srgbClr val="000099"/>
              </a:buClr>
              <a:buSzPct val="100000"/>
              <a:buFont typeface="Garamond" panose="02020404030301010803" pitchFamily="18" charset="0"/>
              <a:buChar char="●"/>
            </a:pPr>
            <a:r>
              <a:rPr lang="en-US" sz="2400" dirty="0">
                <a:solidFill>
                  <a:srgbClr val="000099"/>
                </a:solidFill>
                <a:latin typeface="Garamond" panose="02020404030301010803" pitchFamily="18" charset="0"/>
                <a:ea typeface="Calibri Light" panose="020F0302020204030204" pitchFamily="34" charset="0"/>
                <a:cs typeface="Calibri Light" panose="020F0302020204030204" pitchFamily="34" charset="0"/>
              </a:rPr>
              <a:t>Unique Users</a:t>
            </a:r>
            <a:r>
              <a:rPr lang="en-US" sz="2400" b="1" dirty="0">
                <a:solidFill>
                  <a:srgbClr val="000099"/>
                </a:solidFill>
                <a:latin typeface="Garamond" panose="02020404030301010803" pitchFamily="18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400" dirty="0">
                <a:solidFill>
                  <a:srgbClr val="000099"/>
                </a:solidFill>
                <a:latin typeface="Garamond" panose="02020404030301010803" pitchFamily="18" charset="0"/>
                <a:ea typeface="Calibri Light" panose="020F0302020204030204" pitchFamily="34" charset="0"/>
                <a:cs typeface="Calibri Light" panose="020F0302020204030204" pitchFamily="34" charset="0"/>
              </a:rPr>
              <a:t>– From Q2 2023 to Q3 2024</a:t>
            </a:r>
            <a:endParaRPr lang="en-US" sz="2400" dirty="0">
              <a:solidFill>
                <a:srgbClr val="000099"/>
              </a:solidFill>
              <a:latin typeface="Garamond" panose="02020404030301010803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8DF00F7-3086-4F4E-BCAB-1E2D279A1D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3810" y="1164056"/>
            <a:ext cx="5516380" cy="3410962"/>
          </a:xfrm>
          <a:prstGeom prst="rect">
            <a:avLst/>
          </a:prstGeom>
          <a:ln>
            <a:solidFill>
              <a:srgbClr val="000099"/>
            </a:solidFill>
          </a:ln>
        </p:spPr>
      </p:pic>
    </p:spTree>
    <p:extLst>
      <p:ext uri="{BB962C8B-B14F-4D97-AF65-F5344CB8AC3E}">
        <p14:creationId xmlns:p14="http://schemas.microsoft.com/office/powerpoint/2010/main" val="15707462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17"/>
          <p:cNvSpPr txBox="1">
            <a:spLocks noGrp="1"/>
          </p:cNvSpPr>
          <p:nvPr>
            <p:ph type="title"/>
          </p:nvPr>
        </p:nvSpPr>
        <p:spPr>
          <a:xfrm>
            <a:off x="-1" y="-8171"/>
            <a:ext cx="8951123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 algn="r"/>
            <a:r>
              <a:rPr lang="en-GB" dirty="0"/>
              <a:t>			   </a:t>
            </a:r>
            <a:r>
              <a:rPr lang="en-GB" sz="4000" dirty="0">
                <a:latin typeface="Garamond" panose="02020404030301010803" pitchFamily="18" charset="0"/>
              </a:rPr>
              <a:t> </a:t>
            </a:r>
            <a:r>
              <a:rPr lang="en-GB" dirty="0"/>
              <a:t>						</a:t>
            </a:r>
            <a:r>
              <a:rPr lang="en-GB" dirty="0">
                <a:latin typeface="Garamond" panose="02020404030301010803" pitchFamily="18" charset="0"/>
              </a:rPr>
              <a:t> </a:t>
            </a:r>
            <a:br>
              <a:rPr lang="en-GB" dirty="0">
                <a:latin typeface="Garamond" panose="02020404030301010803" pitchFamily="18" charset="0"/>
              </a:rPr>
            </a:br>
            <a:r>
              <a:rPr lang="en-GB" dirty="0">
                <a:latin typeface="Garamond" panose="02020404030301010803" pitchFamily="18" charset="0"/>
              </a:rPr>
              <a:t>			</a:t>
            </a:r>
            <a:br>
              <a:rPr lang="en-GB" dirty="0">
                <a:latin typeface="Garamond" panose="02020404030301010803" pitchFamily="18" charset="0"/>
              </a:rPr>
            </a:br>
            <a:r>
              <a:rPr lang="en-GB" dirty="0">
                <a:latin typeface="Garamond" panose="02020404030301010803" pitchFamily="18" charset="0"/>
              </a:rPr>
              <a:t>              </a:t>
            </a:r>
            <a:br>
              <a:rPr lang="en-GB" dirty="0">
                <a:latin typeface="Garamond" panose="02020404030301010803" pitchFamily="18" charset="0"/>
              </a:rPr>
            </a:br>
            <a:r>
              <a:rPr lang="en-GB" sz="4000" b="1" dirty="0">
                <a:latin typeface="Garamond" panose="02020404030301010803" pitchFamily="18" charset="0"/>
              </a:rPr>
              <a:t>Challenges </a:t>
            </a:r>
            <a:r>
              <a:rPr lang="en-GB" sz="4000" b="1" dirty="0"/>
              <a:t>	</a:t>
            </a:r>
            <a:r>
              <a:rPr lang="en-GB" dirty="0"/>
              <a:t>			</a:t>
            </a:r>
            <a:endParaRPr dirty="0"/>
          </a:p>
        </p:txBody>
      </p:sp>
      <p:sp>
        <p:nvSpPr>
          <p:cNvPr id="136" name="Google Shape;136;p17"/>
          <p:cNvSpPr txBox="1">
            <a:spLocks noGrp="1"/>
          </p:cNvSpPr>
          <p:nvPr>
            <p:ph type="body" idx="1"/>
          </p:nvPr>
        </p:nvSpPr>
        <p:spPr>
          <a:xfrm>
            <a:off x="4284918" y="3315175"/>
            <a:ext cx="3760767" cy="71191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-US" dirty="0">
                <a:latin typeface="Garamond" panose="02020404030301010803" pitchFamily="18" charset="0"/>
              </a:rPr>
              <a:t>Cross-border roaming</a:t>
            </a:r>
            <a:endParaRPr dirty="0">
              <a:latin typeface="Garamond" panose="02020404030301010803" pitchFamily="18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3992094-62DB-42C6-BEFE-7985700DA6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964" y="1089922"/>
            <a:ext cx="2796670" cy="332827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C410418-EF42-4E86-B6EB-3B10D00E5C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26283" y="1298947"/>
            <a:ext cx="5324840" cy="1788418"/>
          </a:xfrm>
          <a:prstGeom prst="rect">
            <a:avLst/>
          </a:prstGeom>
        </p:spPr>
      </p:pic>
      <p:pic>
        <p:nvPicPr>
          <p:cNvPr id="12" name="Google Shape;30;p4">
            <a:extLst>
              <a:ext uri="{FF2B5EF4-FFF2-40B4-BE49-F238E27FC236}">
                <a16:creationId xmlns:a16="http://schemas.microsoft.com/office/drawing/2014/main" id="{7FF333C5-A5AA-4382-AEDE-41415554FE71}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328125" y="69700"/>
            <a:ext cx="748700" cy="63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17"/>
          <p:cNvSpPr txBox="1">
            <a:spLocks noGrp="1"/>
          </p:cNvSpPr>
          <p:nvPr>
            <p:ph type="title"/>
          </p:nvPr>
        </p:nvSpPr>
        <p:spPr>
          <a:xfrm>
            <a:off x="196481" y="10050"/>
            <a:ext cx="14495652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			</a:t>
            </a:r>
            <a:r>
              <a:rPr lang="en-US" sz="4000" b="1" dirty="0">
                <a:latin typeface="Garamond" panose="02020404030301010803" pitchFamily="18" charset="0"/>
              </a:rPr>
              <a:t>Proposed Solution</a:t>
            </a:r>
            <a:r>
              <a:rPr lang="en-US" sz="4000" dirty="0">
                <a:latin typeface="Garamond" panose="02020404030301010803" pitchFamily="18" charset="0"/>
              </a:rPr>
              <a:t>	</a:t>
            </a:r>
            <a:r>
              <a:rPr lang="en-US" dirty="0"/>
              <a:t>		</a:t>
            </a:r>
            <a:endParaRPr dirty="0"/>
          </a:p>
        </p:txBody>
      </p:sp>
      <p:sp>
        <p:nvSpPr>
          <p:cNvPr id="136" name="Google Shape;136;p17"/>
          <p:cNvSpPr txBox="1">
            <a:spLocks noGrp="1"/>
          </p:cNvSpPr>
          <p:nvPr>
            <p:ph type="body" idx="1"/>
          </p:nvPr>
        </p:nvSpPr>
        <p:spPr>
          <a:xfrm>
            <a:off x="2520152" y="3969124"/>
            <a:ext cx="4103695" cy="55047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-US" dirty="0">
                <a:latin typeface="Garamond" panose="02020404030301010803" pitchFamily="18" charset="0"/>
              </a:rPr>
              <a:t>eduroam on the Go – eSIM</a:t>
            </a:r>
          </a:p>
          <a:p>
            <a:pPr marL="76200" lvl="0" indent="0" algn="l" rtl="0">
              <a:spcBef>
                <a:spcPts val="0"/>
              </a:spcBef>
              <a:spcAft>
                <a:spcPts val="0"/>
              </a:spcAft>
              <a:buSzPts val="2400"/>
              <a:buNone/>
            </a:pPr>
            <a:endParaRPr lang="en-US" sz="2400" dirty="0">
              <a:latin typeface="Garamond" panose="02020404030301010803" pitchFamily="18" charset="0"/>
            </a:endParaRPr>
          </a:p>
          <a:p>
            <a:pPr lvl="1" indent="-381000">
              <a:spcBef>
                <a:spcPts val="0"/>
              </a:spcBef>
              <a:buSzPts val="2400"/>
              <a:buChar char="●"/>
            </a:pPr>
            <a:endParaRPr lang="en-US" dirty="0"/>
          </a:p>
        </p:txBody>
      </p:sp>
      <p:pic>
        <p:nvPicPr>
          <p:cNvPr id="5" name="Google Shape;149;p14">
            <a:extLst>
              <a:ext uri="{FF2B5EF4-FFF2-40B4-BE49-F238E27FC236}">
                <a16:creationId xmlns:a16="http://schemas.microsoft.com/office/drawing/2014/main" id="{88A46B3B-354E-4A93-AA88-0E1344BE518A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357945" y="1152275"/>
            <a:ext cx="3344530" cy="2225338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30;p4">
            <a:extLst>
              <a:ext uri="{FF2B5EF4-FFF2-40B4-BE49-F238E27FC236}">
                <a16:creationId xmlns:a16="http://schemas.microsoft.com/office/drawing/2014/main" id="{491A235E-3F57-4C62-9EAF-D1B6EAC75F42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328125" y="69700"/>
            <a:ext cx="748700" cy="636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AC3816F-76D2-4754-B472-EC0E9AA298B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45437" y="963380"/>
            <a:ext cx="4160236" cy="2788088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62439ADD-40D6-49B6-89DF-F169D6670390}"/>
              </a:ext>
            </a:extLst>
          </p:cNvPr>
          <p:cNvSpPr/>
          <p:nvPr/>
        </p:nvSpPr>
        <p:spPr>
          <a:xfrm>
            <a:off x="4114799" y="1807744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dirty="0">
                <a:solidFill>
                  <a:srgbClr val="000099"/>
                </a:solidFill>
                <a:latin typeface="Garamond" panose="02020404030301010803" pitchFamily="18" charset="0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38141461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17"/>
          <p:cNvSpPr txBox="1">
            <a:spLocks noGrp="1"/>
          </p:cNvSpPr>
          <p:nvPr>
            <p:ph type="title"/>
          </p:nvPr>
        </p:nvSpPr>
        <p:spPr>
          <a:xfrm>
            <a:off x="202035" y="0"/>
            <a:ext cx="14495652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			</a:t>
            </a:r>
            <a:r>
              <a:rPr lang="en-US" sz="4000" b="1" dirty="0">
                <a:latin typeface="Garamond" panose="02020404030301010803" pitchFamily="18" charset="0"/>
              </a:rPr>
              <a:t>Proposed Solution</a:t>
            </a:r>
            <a:endParaRPr sz="4000" b="1" dirty="0">
              <a:latin typeface="Garamond" panose="02020404030301010803" pitchFamily="18" charset="0"/>
            </a:endParaRPr>
          </a:p>
        </p:txBody>
      </p:sp>
      <p:sp>
        <p:nvSpPr>
          <p:cNvPr id="136" name="Google Shape;136;p17"/>
          <p:cNvSpPr txBox="1">
            <a:spLocks noGrp="1"/>
          </p:cNvSpPr>
          <p:nvPr>
            <p:ph type="body" idx="1"/>
          </p:nvPr>
        </p:nvSpPr>
        <p:spPr>
          <a:xfrm>
            <a:off x="4186554" y="1432866"/>
            <a:ext cx="4580467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-US" dirty="0">
                <a:latin typeface="Garamond" panose="02020404030301010803" pitchFamily="18" charset="0"/>
              </a:rPr>
              <a:t>eSIM profiles - NRENs</a:t>
            </a:r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-US" dirty="0">
                <a:latin typeface="Garamond" panose="02020404030301010803" pitchFamily="18" charset="0"/>
              </a:rPr>
              <a:t>Common repository for eSIM profiles</a:t>
            </a:r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-US" dirty="0">
                <a:latin typeface="Garamond" panose="02020404030301010803" pitchFamily="18" charset="0"/>
              </a:rPr>
              <a:t>Download &amp; upload the profile on eduroam on the Go device</a:t>
            </a:r>
          </a:p>
          <a:p>
            <a:pPr lvl="1" indent="-381000">
              <a:spcBef>
                <a:spcPts val="0"/>
              </a:spcBef>
              <a:buSzPts val="2400"/>
              <a:buChar char="●"/>
            </a:pP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914D1EC-A6A4-4BB0-8BAD-CCA1DCAAFC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0373" y="975156"/>
            <a:ext cx="3662074" cy="3546958"/>
          </a:xfrm>
          <a:prstGeom prst="rect">
            <a:avLst/>
          </a:prstGeom>
        </p:spPr>
      </p:pic>
      <p:pic>
        <p:nvPicPr>
          <p:cNvPr id="9" name="Google Shape;30;p4">
            <a:extLst>
              <a:ext uri="{FF2B5EF4-FFF2-40B4-BE49-F238E27FC236}">
                <a16:creationId xmlns:a16="http://schemas.microsoft.com/office/drawing/2014/main" id="{8EECBEBB-EE27-4C29-BA5A-3FB52F035BB9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328125" y="69700"/>
            <a:ext cx="748700" cy="636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933411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17"/>
          <p:cNvSpPr txBox="1">
            <a:spLocks noGrp="1"/>
          </p:cNvSpPr>
          <p:nvPr>
            <p:ph type="title"/>
          </p:nvPr>
        </p:nvSpPr>
        <p:spPr>
          <a:xfrm>
            <a:off x="202035" y="0"/>
            <a:ext cx="8941965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			</a:t>
            </a:r>
            <a:br>
              <a:rPr lang="en-US" dirty="0"/>
            </a:br>
            <a:r>
              <a:rPr lang="en-US" sz="3600" b="1" dirty="0">
                <a:latin typeface="Garamond" panose="02020404030301010803" pitchFamily="18" charset="0"/>
              </a:rPr>
              <a:t>Proposed Deployment Framework</a:t>
            </a:r>
            <a:endParaRPr sz="3600" b="1" dirty="0">
              <a:latin typeface="Garamond" panose="02020404030301010803" pitchFamily="18" charset="0"/>
            </a:endParaRPr>
          </a:p>
        </p:txBody>
      </p:sp>
      <p:pic>
        <p:nvPicPr>
          <p:cNvPr id="9" name="Google Shape;30;p4">
            <a:extLst>
              <a:ext uri="{FF2B5EF4-FFF2-40B4-BE49-F238E27FC236}">
                <a16:creationId xmlns:a16="http://schemas.microsoft.com/office/drawing/2014/main" id="{8EECBEBB-EE27-4C29-BA5A-3FB52F035BB9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328125" y="69700"/>
            <a:ext cx="748700" cy="636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B05D9E4-1DCA-456A-BBD1-ABD7842EAB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695" y="942582"/>
            <a:ext cx="8214610" cy="3258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63799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17"/>
          <p:cNvSpPr txBox="1">
            <a:spLocks noGrp="1"/>
          </p:cNvSpPr>
          <p:nvPr>
            <p:ph type="title"/>
          </p:nvPr>
        </p:nvSpPr>
        <p:spPr>
          <a:xfrm>
            <a:off x="168168" y="0"/>
            <a:ext cx="14495652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			</a:t>
            </a:r>
            <a:r>
              <a:rPr lang="en-US" sz="4000" b="1" dirty="0">
                <a:latin typeface="Garamond" panose="02020404030301010803" pitchFamily="18" charset="0"/>
              </a:rPr>
              <a:t>Possible benefits</a:t>
            </a:r>
            <a:endParaRPr sz="4000" b="1" dirty="0">
              <a:latin typeface="Garamond" panose="02020404030301010803" pitchFamily="18" charset="0"/>
            </a:endParaRPr>
          </a:p>
        </p:txBody>
      </p:sp>
      <p:sp>
        <p:nvSpPr>
          <p:cNvPr id="136" name="Google Shape;136;p17"/>
          <p:cNvSpPr txBox="1">
            <a:spLocks noGrp="1"/>
          </p:cNvSpPr>
          <p:nvPr>
            <p:ph type="body" idx="1"/>
          </p:nvPr>
        </p:nvSpPr>
        <p:spPr>
          <a:xfrm>
            <a:off x="4451900" y="982050"/>
            <a:ext cx="415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dirty="0">
                <a:solidFill>
                  <a:srgbClr val="000099"/>
                </a:solidFill>
                <a:latin typeface="Garamond" panose="02020404030301010803" pitchFamily="18" charset="0"/>
              </a:rPr>
              <a:t>Enhanced R&amp;E globally</a:t>
            </a:r>
          </a:p>
          <a:p>
            <a:pPr lvl="0"/>
            <a:r>
              <a:rPr lang="en-US" dirty="0">
                <a:solidFill>
                  <a:srgbClr val="000099"/>
                </a:solidFill>
                <a:latin typeface="Garamond" panose="02020404030301010803" pitchFamily="18" charset="0"/>
              </a:rPr>
              <a:t>More collaboration between NRENs and MNOs</a:t>
            </a:r>
          </a:p>
          <a:p>
            <a:pPr lvl="0"/>
            <a:r>
              <a:rPr lang="en-US" dirty="0">
                <a:solidFill>
                  <a:srgbClr val="000099"/>
                </a:solidFill>
                <a:latin typeface="Garamond" panose="02020404030301010803" pitchFamily="18" charset="0"/>
              </a:rPr>
              <a:t>Seamless international roaming</a:t>
            </a:r>
          </a:p>
          <a:p>
            <a:r>
              <a:rPr lang="en-US" dirty="0">
                <a:solidFill>
                  <a:srgbClr val="000099"/>
                </a:solidFill>
                <a:latin typeface="Garamond" panose="02020404030301010803" pitchFamily="18" charset="0"/>
              </a:rPr>
              <a:t>More collaboration between different NRENs and RRENs</a:t>
            </a:r>
          </a:p>
          <a:p>
            <a:pPr lvl="0"/>
            <a:endParaRPr lang="en-US" dirty="0"/>
          </a:p>
          <a:p>
            <a:pPr lvl="1" indent="-381000">
              <a:spcBef>
                <a:spcPts val="0"/>
              </a:spcBef>
              <a:buSzPts val="2400"/>
              <a:buChar char="●"/>
            </a:pP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9267A67-05B4-4B78-A09C-A1A79FF55E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342" y="1349421"/>
            <a:ext cx="4325558" cy="2047882"/>
          </a:xfrm>
          <a:prstGeom prst="rect">
            <a:avLst/>
          </a:prstGeom>
        </p:spPr>
      </p:pic>
      <p:pic>
        <p:nvPicPr>
          <p:cNvPr id="10" name="Google Shape;30;p4">
            <a:extLst>
              <a:ext uri="{FF2B5EF4-FFF2-40B4-BE49-F238E27FC236}">
                <a16:creationId xmlns:a16="http://schemas.microsoft.com/office/drawing/2014/main" id="{D65CF492-ECE2-4CE1-A66B-224121EE70C9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328125" y="69700"/>
            <a:ext cx="748700" cy="636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819365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oogle Shape;14;p2">
            <a:extLst>
              <a:ext uri="{FF2B5EF4-FFF2-40B4-BE49-F238E27FC236}">
                <a16:creationId xmlns:a16="http://schemas.microsoft.com/office/drawing/2014/main" id="{F6AF292F-E8DB-4566-AC3F-31152843FAB4}"/>
              </a:ext>
            </a:extLst>
          </p:cNvPr>
          <p:cNvPicPr/>
          <p:nvPr/>
        </p:nvPicPr>
        <p:blipFill>
          <a:blip r:embed="rId3">
            <a:alphaModFix/>
          </a:blip>
          <a:stretch/>
        </p:blipFill>
        <p:spPr bwMode="auto">
          <a:xfrm>
            <a:off x="3851920" y="33767"/>
            <a:ext cx="1440160" cy="12241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E3CA0B6-6F0D-48B4-B683-02D9ECBE3B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01784" y="1568362"/>
            <a:ext cx="5340432" cy="3002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57686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4"/>
          <p:cNvSpPr txBox="1">
            <a:spLocks noGrp="1"/>
          </p:cNvSpPr>
          <p:nvPr>
            <p:ph type="title"/>
          </p:nvPr>
        </p:nvSpPr>
        <p:spPr>
          <a:xfrm>
            <a:off x="69053" y="2443791"/>
            <a:ext cx="4045200" cy="631234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br>
              <a:rPr lang="en-US" sz="4000" b="1" dirty="0">
                <a:latin typeface="Garamond" panose="02020404030301010803" pitchFamily="18" charset="0"/>
              </a:rPr>
            </a:br>
            <a:r>
              <a:rPr lang="en-US" sz="4000" b="1" dirty="0">
                <a:latin typeface="Garamond" panose="02020404030301010803" pitchFamily="18" charset="0"/>
              </a:rPr>
              <a:t>Overview</a:t>
            </a:r>
            <a:endParaRPr sz="4000" b="1" dirty="0">
              <a:latin typeface="Garamond" panose="02020404030301010803" pitchFamily="18" charset="0"/>
            </a:endParaRPr>
          </a:p>
        </p:txBody>
      </p:sp>
      <p:sp>
        <p:nvSpPr>
          <p:cNvPr id="117" name="Google Shape;117;p14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dirty="0">
                <a:latin typeface="Garamond" panose="02020404030301010803" pitchFamily="18" charset="0"/>
              </a:rPr>
              <a:t>Outline</a:t>
            </a:r>
            <a:endParaRPr sz="4000" dirty="0">
              <a:latin typeface="Garamond" panose="02020404030301010803" pitchFamily="18" charset="0"/>
            </a:endParaRPr>
          </a:p>
          <a:p>
            <a:pPr marL="457200" lvl="0" indent="-381000" algn="l" rtl="0">
              <a:spcBef>
                <a:spcPts val="1600"/>
              </a:spcBef>
              <a:spcAft>
                <a:spcPts val="0"/>
              </a:spcAft>
              <a:buSzPts val="2400"/>
              <a:buChar char="●"/>
            </a:pPr>
            <a:r>
              <a:rPr lang="en-US" dirty="0">
                <a:latin typeface="Garamond" panose="02020404030301010803" pitchFamily="18" charset="0"/>
              </a:rPr>
              <a:t>What is eduroam?</a:t>
            </a:r>
          </a:p>
          <a:p>
            <a:pPr marL="457200" lvl="0" indent="-381000" algn="l" rtl="0">
              <a:spcBef>
                <a:spcPts val="1600"/>
              </a:spcBef>
              <a:spcAft>
                <a:spcPts val="0"/>
              </a:spcAft>
              <a:buSzPts val="2400"/>
              <a:buChar char="●"/>
            </a:pPr>
            <a:r>
              <a:rPr lang="en-US" dirty="0">
                <a:latin typeface="Garamond" panose="02020404030301010803" pitchFamily="18" charset="0"/>
              </a:rPr>
              <a:t>eduroam Flavors</a:t>
            </a:r>
          </a:p>
          <a:p>
            <a:pPr marL="457200" lvl="0" indent="-381000" algn="l" rtl="0">
              <a:spcBef>
                <a:spcPts val="1600"/>
              </a:spcBef>
              <a:spcAft>
                <a:spcPts val="0"/>
              </a:spcAft>
              <a:buSzPts val="2400"/>
              <a:buChar char="●"/>
            </a:pPr>
            <a:r>
              <a:rPr lang="en-US" dirty="0">
                <a:latin typeface="Garamond" panose="02020404030301010803" pitchFamily="18" charset="0"/>
              </a:rPr>
              <a:t>Challenges</a:t>
            </a:r>
          </a:p>
          <a:p>
            <a:pPr marL="457200" lvl="0" indent="-381000" algn="l" rtl="0">
              <a:spcBef>
                <a:spcPts val="1600"/>
              </a:spcBef>
              <a:spcAft>
                <a:spcPts val="0"/>
              </a:spcAft>
              <a:buSzPts val="2400"/>
              <a:buChar char="●"/>
            </a:pPr>
            <a:r>
              <a:rPr lang="en-US" dirty="0">
                <a:latin typeface="Garamond" panose="02020404030301010803" pitchFamily="18" charset="0"/>
              </a:rPr>
              <a:t>Proposed Solution</a:t>
            </a:r>
          </a:p>
          <a:p>
            <a:pPr lvl="0">
              <a:spcBef>
                <a:spcPts val="1600"/>
              </a:spcBef>
            </a:pPr>
            <a:r>
              <a:rPr lang="en-US" dirty="0">
                <a:latin typeface="Garamond" panose="02020404030301010803" pitchFamily="18" charset="0"/>
              </a:rPr>
              <a:t>Deployment Framework</a:t>
            </a:r>
          </a:p>
          <a:p>
            <a:pPr marL="457200" lvl="0" indent="-381000" algn="l" rtl="0">
              <a:spcBef>
                <a:spcPts val="1600"/>
              </a:spcBef>
              <a:spcAft>
                <a:spcPts val="0"/>
              </a:spcAft>
              <a:buSzPts val="2400"/>
              <a:buChar char="●"/>
            </a:pPr>
            <a:r>
              <a:rPr lang="en-US" dirty="0">
                <a:latin typeface="Garamond" panose="02020404030301010803" pitchFamily="18" charset="0"/>
              </a:rPr>
              <a:t>Possible Benefits</a:t>
            </a:r>
            <a:endParaRPr dirty="0">
              <a:latin typeface="Garamond" panose="02020404030301010803" pitchFamily="18" charset="0"/>
            </a:endParaRPr>
          </a:p>
          <a:p>
            <a:pPr marL="76200" lvl="0" indent="0" algn="l" rtl="0">
              <a:spcBef>
                <a:spcPts val="0"/>
              </a:spcBef>
              <a:spcAft>
                <a:spcPts val="0"/>
              </a:spcAft>
              <a:buSzPts val="2400"/>
              <a:buNone/>
            </a:pPr>
            <a:endParaRPr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5"/>
          <p:cNvSpPr txBox="1">
            <a:spLocks noGrp="1"/>
          </p:cNvSpPr>
          <p:nvPr>
            <p:ph type="title"/>
          </p:nvPr>
        </p:nvSpPr>
        <p:spPr>
          <a:xfrm>
            <a:off x="360561" y="45698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latin typeface="Garamond" panose="02020404030301010803" pitchFamily="18" charset="0"/>
              </a:rPr>
              <a:t>What is eduroam?</a:t>
            </a:r>
            <a:endParaRPr sz="4000" b="1" dirty="0">
              <a:latin typeface="Garamond" panose="02020404030301010803" pitchFamily="18" charset="0"/>
            </a:endParaRPr>
          </a:p>
        </p:txBody>
      </p:sp>
      <p:sp>
        <p:nvSpPr>
          <p:cNvPr id="123" name="Google Shape;123;p15"/>
          <p:cNvSpPr txBox="1">
            <a:spLocks noGrp="1"/>
          </p:cNvSpPr>
          <p:nvPr>
            <p:ph type="body" idx="1"/>
          </p:nvPr>
        </p:nvSpPr>
        <p:spPr>
          <a:xfrm>
            <a:off x="311700" y="941092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dirty="0">
                <a:latin typeface="Garamond" panose="02020404030301010803" pitchFamily="18" charset="0"/>
              </a:rPr>
              <a:t>eduroam (</a:t>
            </a:r>
            <a:r>
              <a:rPr lang="en-US" b="1" dirty="0">
                <a:latin typeface="Garamond" panose="02020404030301010803" pitchFamily="18" charset="0"/>
              </a:rPr>
              <a:t>edu</a:t>
            </a:r>
            <a:r>
              <a:rPr lang="en-US" dirty="0">
                <a:latin typeface="Garamond" panose="02020404030301010803" pitchFamily="18" charset="0"/>
              </a:rPr>
              <a:t>cation </a:t>
            </a:r>
            <a:r>
              <a:rPr lang="en-US" b="1" dirty="0">
                <a:latin typeface="Garamond" panose="02020404030301010803" pitchFamily="18" charset="0"/>
              </a:rPr>
              <a:t>roam</a:t>
            </a:r>
            <a:r>
              <a:rPr lang="en-US" dirty="0">
                <a:latin typeface="Garamond" panose="02020404030301010803" pitchFamily="18" charset="0"/>
              </a:rPr>
              <a:t>ing) is a secure global Wi-Fi service for the research and education community</a:t>
            </a:r>
          </a:p>
          <a:p>
            <a:r>
              <a:rPr lang="en-US" dirty="0">
                <a:latin typeface="Garamond" panose="02020404030301010803" pitchFamily="18" charset="0"/>
              </a:rPr>
              <a:t>Over 100 member NRENS</a:t>
            </a:r>
          </a:p>
          <a:p>
            <a:r>
              <a:rPr lang="en-US" dirty="0">
                <a:latin typeface="Garamond" panose="02020404030301010803" pitchFamily="18" charset="0"/>
              </a:rPr>
              <a:t>7.5 billion successful logins recorded in 2023 across the world</a:t>
            </a:r>
            <a:endParaRPr dirty="0">
              <a:latin typeface="Garamond" panose="02020404030301010803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D13F9B9-DC29-4692-B4D6-027F073AB9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0298" y="2978739"/>
            <a:ext cx="2439084" cy="1658578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409636B1-27D1-4D7A-BF98-379C842BF3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3465" y="2978739"/>
            <a:ext cx="3120402" cy="157341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6"/>
          <p:cNvSpPr txBox="1">
            <a:spLocks noGrp="1"/>
          </p:cNvSpPr>
          <p:nvPr>
            <p:ph type="title"/>
          </p:nvPr>
        </p:nvSpPr>
        <p:spPr>
          <a:xfrm>
            <a:off x="311700" y="44511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000" b="1" dirty="0">
                <a:latin typeface="Garamond" panose="02020404030301010803" pitchFamily="18" charset="0"/>
              </a:rPr>
              <a:t>eduroam Flavors</a:t>
            </a:r>
            <a:endParaRPr sz="4000" b="1" dirty="0">
              <a:latin typeface="Garamond" panose="02020404030301010803" pitchFamily="18" charset="0"/>
            </a:endParaRPr>
          </a:p>
        </p:txBody>
      </p:sp>
      <p:sp>
        <p:nvSpPr>
          <p:cNvPr id="129" name="Google Shape;129;p16"/>
          <p:cNvSpPr txBox="1">
            <a:spLocks noGrp="1"/>
          </p:cNvSpPr>
          <p:nvPr>
            <p:ph type="body" idx="1"/>
          </p:nvPr>
        </p:nvSpPr>
        <p:spPr>
          <a:xfrm>
            <a:off x="5606940" y="1176248"/>
            <a:ext cx="3225360" cy="233050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76200" lvl="0" indent="0" rtl="0"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b="1" dirty="0">
                <a:latin typeface="Garamond" panose="02020404030301010803" pitchFamily="18" charset="0"/>
              </a:rPr>
              <a:t>Fixed</a:t>
            </a:r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-US" dirty="0">
                <a:latin typeface="Garamond" panose="02020404030301010803" pitchFamily="18" charset="0"/>
              </a:rPr>
              <a:t>On Campus</a:t>
            </a:r>
          </a:p>
          <a:p>
            <a:pPr lvl="0"/>
            <a:r>
              <a:rPr lang="en-US" dirty="0">
                <a:latin typeface="Garamond" panose="02020404030301010803" pitchFamily="18" charset="0"/>
              </a:rPr>
              <a:t>Homelinks</a:t>
            </a:r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-US" dirty="0">
                <a:latin typeface="Garamond" panose="02020404030301010803" pitchFamily="18" charset="0"/>
              </a:rPr>
              <a:t>Metro eduroam</a:t>
            </a:r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endParaRPr lang="en-US" dirty="0">
              <a:latin typeface="Garamond" panose="02020404030301010803" pitchFamily="18" charset="0"/>
            </a:endParaRPr>
          </a:p>
          <a:p>
            <a:pPr marL="76200" lvl="0" indent="0" algn="l" rtl="0">
              <a:spcBef>
                <a:spcPts val="0"/>
              </a:spcBef>
              <a:spcAft>
                <a:spcPts val="0"/>
              </a:spcAft>
              <a:buSzPts val="2400"/>
              <a:buNone/>
            </a:pPr>
            <a:endParaRPr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B7A272D-3516-4C69-A55D-35474E7D34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991" y="1170056"/>
            <a:ext cx="3526354" cy="155159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51D5D5F-6A4D-41D0-9C56-C440E14E6C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1847" y="2740457"/>
            <a:ext cx="6410428" cy="143283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6"/>
          <p:cNvSpPr txBox="1">
            <a:spLocks noGrp="1"/>
          </p:cNvSpPr>
          <p:nvPr>
            <p:ph type="title"/>
          </p:nvPr>
        </p:nvSpPr>
        <p:spPr>
          <a:xfrm>
            <a:off x="311700" y="44511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000" b="1" dirty="0">
                <a:latin typeface="Garamond" panose="02020404030301010803" pitchFamily="18" charset="0"/>
              </a:rPr>
              <a:t>eduroam Flavors</a:t>
            </a:r>
            <a:endParaRPr sz="4000" b="1" dirty="0">
              <a:latin typeface="Garamond" panose="02020404030301010803" pitchFamily="18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35132676-B503-4779-9BB1-48D0CEB59C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41429" y="1216580"/>
            <a:ext cx="3072984" cy="2305606"/>
          </a:xfrm>
          <a:prstGeom prst="rect">
            <a:avLst/>
          </a:prstGeom>
        </p:spPr>
      </p:pic>
      <p:pic>
        <p:nvPicPr>
          <p:cNvPr id="20" name="Google Shape;30;p4">
            <a:extLst>
              <a:ext uri="{FF2B5EF4-FFF2-40B4-BE49-F238E27FC236}">
                <a16:creationId xmlns:a16="http://schemas.microsoft.com/office/drawing/2014/main" id="{C5FF418C-4EDA-4D00-836F-F3F6C5395194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328125" y="69700"/>
            <a:ext cx="748700" cy="636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7C1FF9F-F341-422F-A538-D4BA85F12FF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5281" y="1128196"/>
            <a:ext cx="4485542" cy="299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15868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6"/>
          <p:cNvSpPr txBox="1">
            <a:spLocks noGrp="1"/>
          </p:cNvSpPr>
          <p:nvPr>
            <p:ph type="title"/>
          </p:nvPr>
        </p:nvSpPr>
        <p:spPr>
          <a:xfrm>
            <a:off x="311700" y="-4218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dirty="0">
                <a:latin typeface="Garamond" panose="02020404030301010803" pitchFamily="18" charset="0"/>
              </a:rPr>
              <a:t>Metro-eduroam</a:t>
            </a:r>
            <a:endParaRPr sz="3600" b="1" dirty="0">
              <a:latin typeface="Garamond" panose="02020404030301010803" pitchFamily="18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6711055-A48B-49C7-9A84-727390A677D4}"/>
              </a:ext>
            </a:extLst>
          </p:cNvPr>
          <p:cNvSpPr/>
          <p:nvPr/>
        </p:nvSpPr>
        <p:spPr>
          <a:xfrm>
            <a:off x="0" y="568482"/>
            <a:ext cx="5943600" cy="712295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 algn="ctr">
              <a:buClr>
                <a:srgbClr val="000099"/>
              </a:buClr>
              <a:buSzPct val="100000"/>
              <a:buFont typeface="Garamond" panose="02020404030301010803" pitchFamily="18" charset="0"/>
              <a:buChar char="●"/>
            </a:pPr>
            <a:r>
              <a:rPr lang="en-US" sz="2400" dirty="0">
                <a:solidFill>
                  <a:srgbClr val="000099"/>
                </a:solidFill>
                <a:latin typeface="Garamond" panose="02020404030301010803" pitchFamily="18" charset="0"/>
                <a:ea typeface="Calibri Light" panose="020F0302020204030204" pitchFamily="34" charset="0"/>
                <a:cs typeface="Calibri Light" panose="020F0302020204030204" pitchFamily="34" charset="0"/>
              </a:rPr>
              <a:t>Unique Users</a:t>
            </a:r>
            <a:r>
              <a:rPr lang="en-US" sz="2400" b="1" dirty="0">
                <a:solidFill>
                  <a:srgbClr val="000099"/>
                </a:solidFill>
                <a:latin typeface="Garamond" panose="02020404030301010803" pitchFamily="18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400" dirty="0">
                <a:solidFill>
                  <a:srgbClr val="000099"/>
                </a:solidFill>
                <a:latin typeface="Garamond" panose="02020404030301010803" pitchFamily="18" charset="0"/>
                <a:ea typeface="Calibri Light" panose="020F0302020204030204" pitchFamily="34" charset="0"/>
                <a:cs typeface="Calibri Light" panose="020F0302020204030204" pitchFamily="34" charset="0"/>
              </a:rPr>
              <a:t>– From Q3 2022 to Q3 2024</a:t>
            </a:r>
            <a:endParaRPr lang="en-US" sz="2400" dirty="0">
              <a:solidFill>
                <a:srgbClr val="000099"/>
              </a:solidFill>
              <a:latin typeface="Garamond" panose="02020404030301010803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2D9E991-673B-44A6-9EDC-DFB718B8E4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6193" y="1201085"/>
            <a:ext cx="5451614" cy="3370916"/>
          </a:xfrm>
          <a:prstGeom prst="rect">
            <a:avLst/>
          </a:prstGeom>
          <a:ln>
            <a:solidFill>
              <a:srgbClr val="000099"/>
            </a:solidFill>
          </a:ln>
        </p:spPr>
      </p:pic>
    </p:spTree>
    <p:extLst>
      <p:ext uri="{BB962C8B-B14F-4D97-AF65-F5344CB8AC3E}">
        <p14:creationId xmlns:p14="http://schemas.microsoft.com/office/powerpoint/2010/main" val="5068975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6"/>
          <p:cNvSpPr txBox="1">
            <a:spLocks noGrp="1"/>
          </p:cNvSpPr>
          <p:nvPr>
            <p:ph type="title"/>
          </p:nvPr>
        </p:nvSpPr>
        <p:spPr>
          <a:xfrm>
            <a:off x="311700" y="59502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000" b="1" dirty="0">
                <a:latin typeface="Garamond" panose="02020404030301010803" pitchFamily="18" charset="0"/>
              </a:rPr>
              <a:t>eduroam Flavors</a:t>
            </a:r>
            <a:endParaRPr sz="4000" b="1" dirty="0">
              <a:latin typeface="Garamond" panose="02020404030301010803" pitchFamily="18" charset="0"/>
            </a:endParaRPr>
          </a:p>
        </p:txBody>
      </p:sp>
      <p:sp>
        <p:nvSpPr>
          <p:cNvPr id="130" name="Google Shape;130;p16"/>
          <p:cNvSpPr txBox="1">
            <a:spLocks noGrp="1"/>
          </p:cNvSpPr>
          <p:nvPr>
            <p:ph type="body" idx="2"/>
          </p:nvPr>
        </p:nvSpPr>
        <p:spPr>
          <a:xfrm>
            <a:off x="4114800" y="1684627"/>
            <a:ext cx="4384623" cy="194299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76200" lvl="0" indent="0" algn="ctr" rtl="0"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GB" b="1" dirty="0">
                <a:latin typeface="Garamond" panose="02020404030301010803" pitchFamily="18" charset="0"/>
              </a:rPr>
              <a:t>On the move</a:t>
            </a:r>
            <a:endParaRPr b="1" dirty="0">
              <a:latin typeface="Garamond" panose="02020404030301010803" pitchFamily="18" charset="0"/>
            </a:endParaRPr>
          </a:p>
          <a:p>
            <a:pPr lvl="1">
              <a:spcBef>
                <a:spcPts val="0"/>
              </a:spcBef>
              <a:buSzPct val="100000"/>
              <a:buFont typeface="Garamond" panose="02020404030301010803" pitchFamily="18" charset="0"/>
              <a:buChar char="●"/>
            </a:pPr>
            <a:r>
              <a:rPr lang="en-GB" sz="2400" dirty="0">
                <a:latin typeface="Garamond" panose="02020404030301010803" pitchFamily="18" charset="0"/>
              </a:rPr>
              <a:t>RENU – eduroam on the Go device</a:t>
            </a:r>
          </a:p>
          <a:p>
            <a:pPr lvl="1">
              <a:spcBef>
                <a:spcPts val="0"/>
              </a:spcBef>
              <a:buSzPct val="100000"/>
              <a:buFont typeface="Garamond" panose="02020404030301010803" pitchFamily="18" charset="0"/>
              <a:buChar char="●"/>
            </a:pPr>
            <a:r>
              <a:rPr lang="en-GB" sz="2400" dirty="0" err="1">
                <a:latin typeface="Garamond" panose="02020404030301010803" pitchFamily="18" charset="0"/>
              </a:rPr>
              <a:t>Jisc</a:t>
            </a:r>
            <a:r>
              <a:rPr lang="en-GB" sz="2400" dirty="0">
                <a:latin typeface="Garamond" panose="02020404030301010803" pitchFamily="18" charset="0"/>
              </a:rPr>
              <a:t> -  </a:t>
            </a:r>
            <a:r>
              <a:rPr lang="en-GB" sz="2400" dirty="0" err="1">
                <a:latin typeface="Garamond" panose="02020404030301010803" pitchFamily="18" charset="0"/>
              </a:rPr>
              <a:t>edubox</a:t>
            </a:r>
            <a:endParaRPr lang="en-GB" sz="2400" dirty="0">
              <a:latin typeface="Garamond" panose="02020404030301010803" pitchFamily="18" charset="0"/>
            </a:endParaRPr>
          </a:p>
          <a:p>
            <a:pPr marL="571500" lvl="1" indent="0" algn="l" rtl="0"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26E882D-2554-46BB-AD9C-A5459AFBF9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046" y="930121"/>
            <a:ext cx="3638754" cy="3638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4773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6"/>
          <p:cNvSpPr txBox="1">
            <a:spLocks noGrp="1"/>
          </p:cNvSpPr>
          <p:nvPr>
            <p:ph type="title"/>
          </p:nvPr>
        </p:nvSpPr>
        <p:spPr>
          <a:xfrm>
            <a:off x="311700" y="9383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000" b="1" dirty="0">
                <a:latin typeface="Garamond" panose="02020404030301010803" pitchFamily="18" charset="0"/>
              </a:rPr>
              <a:t>eduroam on the Go</a:t>
            </a:r>
            <a:endParaRPr sz="4000" b="1" dirty="0">
              <a:latin typeface="Garamond" panose="02020404030301010803" pitchFamily="18" charset="0"/>
            </a:endParaRPr>
          </a:p>
        </p:txBody>
      </p:sp>
      <p:sp>
        <p:nvSpPr>
          <p:cNvPr id="130" name="Google Shape;130;p16"/>
          <p:cNvSpPr txBox="1">
            <a:spLocks noGrp="1"/>
          </p:cNvSpPr>
          <p:nvPr>
            <p:ph type="body" idx="2"/>
          </p:nvPr>
        </p:nvSpPr>
        <p:spPr>
          <a:xfrm>
            <a:off x="4160874" y="1145017"/>
            <a:ext cx="5046921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GB" sz="2000" dirty="0">
                <a:solidFill>
                  <a:srgbClr val="000099"/>
                </a:solidFill>
                <a:latin typeface="Garamond" panose="02020404030301010803" pitchFamily="18" charset="0"/>
              </a:rPr>
              <a:t>Pocket-sized routing device</a:t>
            </a:r>
          </a:p>
          <a:p>
            <a:r>
              <a:rPr lang="en-GB" sz="2000" dirty="0">
                <a:solidFill>
                  <a:srgbClr val="000099"/>
                </a:solidFill>
                <a:latin typeface="Garamond" panose="02020404030301010803" pitchFamily="18" charset="0"/>
              </a:rPr>
              <a:t>Implemented over MNO infrastructure</a:t>
            </a:r>
          </a:p>
          <a:p>
            <a:r>
              <a:rPr lang="en-GB" sz="2000" dirty="0">
                <a:solidFill>
                  <a:srgbClr val="000099"/>
                </a:solidFill>
                <a:latin typeface="Garamond" panose="02020404030301010803" pitchFamily="18" charset="0"/>
              </a:rPr>
              <a:t>Rechargeable battery</a:t>
            </a:r>
          </a:p>
          <a:p>
            <a:r>
              <a:rPr lang="en-GB" sz="2000" dirty="0">
                <a:solidFill>
                  <a:srgbClr val="000099"/>
                </a:solidFill>
                <a:latin typeface="Garamond" panose="02020404030301010803" pitchFamily="18" charset="0"/>
              </a:rPr>
              <a:t>Access to the Internet anytime, anywhere –Uganda boundaries</a:t>
            </a:r>
          </a:p>
          <a:p>
            <a:r>
              <a:rPr lang="en-GB" sz="2000" dirty="0">
                <a:solidFill>
                  <a:srgbClr val="000099"/>
                </a:solidFill>
                <a:latin typeface="Garamond" panose="02020404030301010803" pitchFamily="18" charset="0"/>
              </a:rPr>
              <a:t>Capable of WPA2 enterprise authentication</a:t>
            </a:r>
          </a:p>
          <a:p>
            <a:r>
              <a:rPr lang="en-GB" sz="2000" dirty="0">
                <a:solidFill>
                  <a:srgbClr val="000099"/>
                </a:solidFill>
                <a:latin typeface="Garamond" panose="02020404030301010803" pitchFamily="18" charset="0"/>
              </a:rPr>
              <a:t>Broadcasts eduroam</a:t>
            </a:r>
          </a:p>
          <a:p>
            <a:pPr marL="571500" lvl="1" indent="0" algn="l" rtl="0"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78E6FA5-C444-40FC-8C79-A495623FEC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12775" y="1177706"/>
            <a:ext cx="4160236" cy="2788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887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6"/>
          <p:cNvSpPr txBox="1">
            <a:spLocks noGrp="1"/>
          </p:cNvSpPr>
          <p:nvPr>
            <p:ph type="title"/>
          </p:nvPr>
        </p:nvSpPr>
        <p:spPr>
          <a:xfrm>
            <a:off x="311700" y="566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dirty="0"/>
              <a:t>How it works – set up</a:t>
            </a:r>
            <a:endParaRPr sz="3200" b="1" dirty="0"/>
          </a:p>
        </p:txBody>
      </p:sp>
      <p:sp>
        <p:nvSpPr>
          <p:cNvPr id="130" name="Google Shape;130;p16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76200" indent="0">
              <a:buNone/>
            </a:pPr>
            <a:endParaRPr lang="en-GB" sz="1800" dirty="0">
              <a:solidFill>
                <a:schemeClr val="tx1"/>
              </a:solidFill>
            </a:endParaRPr>
          </a:p>
          <a:p>
            <a:pPr marL="571500" lvl="1" indent="0" algn="l" rtl="0"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A4F8106-3EBD-4ED3-9014-1F4FE571D7E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8089" b="9228"/>
          <a:stretch/>
        </p:blipFill>
        <p:spPr>
          <a:xfrm>
            <a:off x="1397000" y="586657"/>
            <a:ext cx="6640917" cy="3882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9769874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21531</TotalTime>
  <Words>299</Words>
  <Application>Microsoft Office PowerPoint</Application>
  <PresentationFormat>On-screen Show (16:9)</PresentationFormat>
  <Paragraphs>65</Paragraphs>
  <Slides>17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 Light</vt:lpstr>
      <vt:lpstr>Garamond</vt:lpstr>
      <vt:lpstr>Simple Light</vt:lpstr>
      <vt:lpstr>The Future of eduroam with a Cross-Border eSIM Solution for Seamless Scholarly Connectivity</vt:lpstr>
      <vt:lpstr> Overview</vt:lpstr>
      <vt:lpstr>What is eduroam?</vt:lpstr>
      <vt:lpstr>eduroam Flavors</vt:lpstr>
      <vt:lpstr>eduroam Flavors</vt:lpstr>
      <vt:lpstr>Metro-eduroam</vt:lpstr>
      <vt:lpstr>eduroam Flavors</vt:lpstr>
      <vt:lpstr>eduroam on the Go</vt:lpstr>
      <vt:lpstr>How it works – set up</vt:lpstr>
      <vt:lpstr>eduroam on the Go</vt:lpstr>
      <vt:lpstr>eduroam- Outside Uganda</vt:lpstr>
      <vt:lpstr>                                  Challenges     </vt:lpstr>
      <vt:lpstr>   Proposed Solution   </vt:lpstr>
      <vt:lpstr>   Proposed Solution</vt:lpstr>
      <vt:lpstr>    Proposed Deployment Framework</vt:lpstr>
      <vt:lpstr>   Possible benefits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Future of eduroam with a Cross-Border eSIM Solution for Seamless Scholarly Connectivity</dc:title>
  <cp:lastModifiedBy>Micheal Nasasira</cp:lastModifiedBy>
  <cp:revision>130</cp:revision>
  <dcterms:modified xsi:type="dcterms:W3CDTF">2024-10-30T04:03:29Z</dcterms:modified>
</cp:coreProperties>
</file>