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19.jpg" ContentType="image/pn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2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73" r:id="rId6"/>
    <p:sldId id="280" r:id="rId7"/>
    <p:sldId id="276" r:id="rId8"/>
    <p:sldId id="269" r:id="rId9"/>
    <p:sldId id="270" r:id="rId10"/>
    <p:sldId id="278" r:id="rId11"/>
    <p:sldId id="281" r:id="rId12"/>
    <p:sldId id="260" r:id="rId13"/>
    <p:sldId id="266" r:id="rId14"/>
    <p:sldId id="268" r:id="rId15"/>
    <p:sldId id="279" r:id="rId16"/>
    <p:sldId id="272" r:id="rId17"/>
    <p:sldId id="275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FFFF"/>
    <a:srgbClr val="FF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65" autoAdjust="0"/>
  </p:normalViewPr>
  <p:slideViewPr>
    <p:cSldViewPr snapToGrid="0">
      <p:cViewPr varScale="1">
        <p:scale>
          <a:sx n="85" d="100"/>
          <a:sy n="85" d="100"/>
        </p:scale>
        <p:origin x="40" y="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MNO – Mobile Network Operator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2787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MNO – Mobile Network Operator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58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844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858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789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7806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f5041bab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f5041bab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736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f56628e8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f56628e8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f5041bab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f5041bab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482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MNO – Mobile Network Operator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7640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545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MNO – Mobile Network Operator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9633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5041bab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f5041bab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MNO – Mobile Network Operator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7748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12017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291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33675" y="140975"/>
            <a:ext cx="1676625" cy="1425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2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</p:txBody>
      </p:sp>
      <p:cxnSp>
        <p:nvCxnSpPr>
          <p:cNvPr id="17" name="Google Shape;17;p2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">
            <a:extLst>
              <a:ext uri="{FF2B5EF4-FFF2-40B4-BE49-F238E27FC236}">
                <a16:creationId xmlns:a16="http://schemas.microsoft.com/office/drawing/2014/main" id="{40148594-C829-4A13-A080-59E2624572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3995325"/>
            <a:ext cx="1936936" cy="55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E6E891-5D3F-4AB1-B03D-46D20F8811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2032" y="3820581"/>
            <a:ext cx="1880426" cy="73127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0" name="Google Shape;3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4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4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Google Shape;33;p4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34" name="Google Shape;34;p4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0" name="Google Shape;4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41;p5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5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44" name="Google Shape;44;p5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8" name="Google Shape;4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" name="Google Shape;49;p6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50;p6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Google Shape;51;p6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52" name="Google Shape;52;p6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415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58" name="Google Shape;58;p7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7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61" name="Google Shape;61;p7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8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8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8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69" name="Google Shape;69;p8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D5E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1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6" name="Google Shape;7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5338" y="257550"/>
            <a:ext cx="1345525" cy="11437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p9"/>
          <p:cNvCxnSpPr/>
          <p:nvPr/>
        </p:nvCxnSpPr>
        <p:spPr>
          <a:xfrm>
            <a:off x="6524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Google Shape;78;p9"/>
          <p:cNvCxnSpPr/>
          <p:nvPr/>
        </p:nvCxnSpPr>
        <p:spPr>
          <a:xfrm rot="10800000" flipH="1">
            <a:off x="423800" y="4823675"/>
            <a:ext cx="3081600" cy="120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79;p9"/>
          <p:cNvSpPr txBox="1"/>
          <p:nvPr/>
        </p:nvSpPr>
        <p:spPr>
          <a:xfrm>
            <a:off x="8043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80" name="Google Shape;80;p9"/>
          <p:cNvCxnSpPr/>
          <p:nvPr/>
        </p:nvCxnSpPr>
        <p:spPr>
          <a:xfrm rot="10800000" flipH="1">
            <a:off x="271400" y="4823675"/>
            <a:ext cx="2479500" cy="120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01" name="Google Shape;101;p12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12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12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26ABE2"/>
                </a:solidFill>
              </a:rPr>
              <a:t>Knowledge | Community | Solutions</a:t>
            </a:r>
            <a:endParaRPr sz="100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26ABE2"/>
              </a:solidFill>
            </a:endParaRPr>
          </a:p>
        </p:txBody>
      </p:sp>
      <p:cxnSp>
        <p:nvCxnSpPr>
          <p:cNvPr id="104" name="Google Shape;104;p12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Google Shape;14;p2">
            <a:extLst>
              <a:ext uri="{FF2B5EF4-FFF2-40B4-BE49-F238E27FC236}">
                <a16:creationId xmlns:a16="http://schemas.microsoft.com/office/drawing/2014/main" id="{4AC725A6-A111-43D4-9D80-C94C2DC5B5D9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33675" y="140975"/>
            <a:ext cx="1676625" cy="142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None/>
              <a:defRPr sz="2800">
                <a:solidFill>
                  <a:srgbClr val="2E31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1800"/>
              <a:buChar char="●"/>
              <a:defRPr sz="1800">
                <a:solidFill>
                  <a:srgbClr val="2E319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●"/>
              <a:defRPr>
                <a:solidFill>
                  <a:srgbClr val="2E319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●"/>
              <a:defRPr>
                <a:solidFill>
                  <a:srgbClr val="2E319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nasasira@renu.ac.u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ctrTitle"/>
          </p:nvPr>
        </p:nvSpPr>
        <p:spPr>
          <a:xfrm>
            <a:off x="311700" y="1779150"/>
            <a:ext cx="8520600" cy="95951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000" b="1" dirty="0">
                <a:latin typeface="Garamond" panose="02020404030301010803" pitchFamily="18" charset="0"/>
              </a:rPr>
              <a:t>The Future of eduroam with a Cross-Border eSIM Solution for Seamless Scholarly Connectivity</a:t>
            </a:r>
            <a:endParaRPr sz="3000" dirty="0">
              <a:latin typeface="Garamond" panose="02020404030301010803" pitchFamily="18" charset="0"/>
            </a:endParaRP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1780806" y="2829557"/>
            <a:ext cx="558238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By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Micheal Nasasira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hlinkClick r:id="rId3"/>
              </a:rPr>
              <a:t>mnasasira@renu.ac.ug</a:t>
            </a:r>
            <a:endParaRPr lang="en-US" sz="14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November, 2024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	   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-421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Garamond" panose="02020404030301010803" pitchFamily="18" charset="0"/>
              </a:rPr>
              <a:t>eduroam on the Go</a:t>
            </a:r>
            <a:endParaRPr sz="3600" b="1" dirty="0">
              <a:latin typeface="Garamond" panose="020204040303010108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711055-A48B-49C7-9A84-727390A677D4}"/>
              </a:ext>
            </a:extLst>
          </p:cNvPr>
          <p:cNvSpPr/>
          <p:nvPr/>
        </p:nvSpPr>
        <p:spPr>
          <a:xfrm>
            <a:off x="0" y="631199"/>
            <a:ext cx="6086007" cy="5727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Clr>
                <a:srgbClr val="000099"/>
              </a:buClr>
              <a:buSzPct val="100000"/>
              <a:buFont typeface="Garamond" panose="02020404030301010803" pitchFamily="18" charset="0"/>
              <a:buChar char="●"/>
            </a:pP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Unique Users</a:t>
            </a:r>
            <a:r>
              <a:rPr lang="en-US" sz="2400" b="1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– From Q3 2022 to Q3 2024</a:t>
            </a:r>
            <a:endParaRPr lang="en-US" sz="2400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989B1A-8CF4-4580-9082-45155F956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6256" y="1266616"/>
            <a:ext cx="5351488" cy="3309004"/>
          </a:xfrm>
          <a:prstGeom prst="rect">
            <a:avLst/>
          </a:prstGeom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55360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-421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Garamond" panose="02020404030301010803" pitchFamily="18" charset="0"/>
              </a:rPr>
              <a:t>eduroam- Outside Uganda</a:t>
            </a:r>
            <a:endParaRPr sz="3600" b="1" dirty="0">
              <a:latin typeface="Garamond" panose="020204040303010108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711055-A48B-49C7-9A84-727390A677D4}"/>
              </a:ext>
            </a:extLst>
          </p:cNvPr>
          <p:cNvSpPr/>
          <p:nvPr/>
        </p:nvSpPr>
        <p:spPr>
          <a:xfrm>
            <a:off x="0" y="568482"/>
            <a:ext cx="5943600" cy="71229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Clr>
                <a:srgbClr val="000099"/>
              </a:buClr>
              <a:buSzPct val="100000"/>
              <a:buFont typeface="Garamond" panose="02020404030301010803" pitchFamily="18" charset="0"/>
              <a:buChar char="●"/>
            </a:pP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Unique Users</a:t>
            </a:r>
            <a:r>
              <a:rPr lang="en-US" sz="2400" b="1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– From Q2 2023 to Q3 2024</a:t>
            </a:r>
            <a:endParaRPr lang="en-US" sz="2400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F00F7-3086-4F4E-BCAB-1E2D279A1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810" y="1164056"/>
            <a:ext cx="5516380" cy="3410962"/>
          </a:xfrm>
          <a:prstGeom prst="rect">
            <a:avLst/>
          </a:prstGeom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570746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-1" y="-8171"/>
            <a:ext cx="8951123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r"/>
            <a:r>
              <a:rPr lang="en-GB" dirty="0"/>
              <a:t>			   </a:t>
            </a:r>
            <a:r>
              <a:rPr lang="en-GB" sz="4000" dirty="0">
                <a:latin typeface="Garamond" panose="02020404030301010803" pitchFamily="18" charset="0"/>
              </a:rPr>
              <a:t> </a:t>
            </a:r>
            <a:r>
              <a:rPr lang="en-GB" dirty="0"/>
              <a:t>						</a:t>
            </a:r>
            <a:r>
              <a:rPr lang="en-GB" dirty="0">
                <a:latin typeface="Garamond" panose="02020404030301010803" pitchFamily="18" charset="0"/>
              </a:rPr>
              <a:t> </a:t>
            </a:r>
            <a:br>
              <a:rPr lang="en-GB" dirty="0">
                <a:latin typeface="Garamond" panose="02020404030301010803" pitchFamily="18" charset="0"/>
              </a:rPr>
            </a:br>
            <a:r>
              <a:rPr lang="en-GB" dirty="0">
                <a:latin typeface="Garamond" panose="02020404030301010803" pitchFamily="18" charset="0"/>
              </a:rPr>
              <a:t>			</a:t>
            </a:r>
            <a:br>
              <a:rPr lang="en-GB" dirty="0">
                <a:latin typeface="Garamond" panose="02020404030301010803" pitchFamily="18" charset="0"/>
              </a:rPr>
            </a:br>
            <a:r>
              <a:rPr lang="en-GB" dirty="0">
                <a:latin typeface="Garamond" panose="02020404030301010803" pitchFamily="18" charset="0"/>
              </a:rPr>
              <a:t>              </a:t>
            </a:r>
            <a:br>
              <a:rPr lang="en-GB" dirty="0">
                <a:latin typeface="Garamond" panose="02020404030301010803" pitchFamily="18" charset="0"/>
              </a:rPr>
            </a:br>
            <a:r>
              <a:rPr lang="en-GB" sz="4000" b="1" dirty="0">
                <a:latin typeface="Garamond" panose="02020404030301010803" pitchFamily="18" charset="0"/>
              </a:rPr>
              <a:t>Challenges </a:t>
            </a:r>
            <a:r>
              <a:rPr lang="en-GB" sz="4000" b="1" dirty="0"/>
              <a:t>	</a:t>
            </a:r>
            <a:r>
              <a:rPr lang="en-GB" dirty="0"/>
              <a:t>			</a:t>
            </a:r>
            <a:endParaRPr dirty="0"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"/>
          </p:nvPr>
        </p:nvSpPr>
        <p:spPr>
          <a:xfrm>
            <a:off x="4284918" y="3315175"/>
            <a:ext cx="3760767" cy="7119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Cross-border roaming</a:t>
            </a:r>
            <a:endParaRPr dirty="0"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992094-62DB-42C6-BEFE-7985700DA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64" y="1089922"/>
            <a:ext cx="2796670" cy="3328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410418-EF42-4E86-B6EB-3B10D00E5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283" y="1298947"/>
            <a:ext cx="5324840" cy="1788418"/>
          </a:xfrm>
          <a:prstGeom prst="rect">
            <a:avLst/>
          </a:prstGeom>
        </p:spPr>
      </p:pic>
      <p:pic>
        <p:nvPicPr>
          <p:cNvPr id="12" name="Google Shape;30;p4">
            <a:extLst>
              <a:ext uri="{FF2B5EF4-FFF2-40B4-BE49-F238E27FC236}">
                <a16:creationId xmlns:a16="http://schemas.microsoft.com/office/drawing/2014/main" id="{7FF333C5-A5AA-4382-AEDE-41415554FE7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196481" y="10050"/>
            <a:ext cx="14495652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		</a:t>
            </a:r>
            <a:r>
              <a:rPr lang="en-US" sz="4000" b="1" dirty="0">
                <a:latin typeface="Garamond" panose="02020404030301010803" pitchFamily="18" charset="0"/>
              </a:rPr>
              <a:t>Proposed Solution</a:t>
            </a:r>
            <a:r>
              <a:rPr lang="en-US" sz="4000" dirty="0">
                <a:latin typeface="Garamond" panose="02020404030301010803" pitchFamily="18" charset="0"/>
              </a:rPr>
              <a:t>	</a:t>
            </a:r>
            <a:r>
              <a:rPr lang="en-US" dirty="0"/>
              <a:t>		</a:t>
            </a:r>
            <a:endParaRPr dirty="0"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"/>
          </p:nvPr>
        </p:nvSpPr>
        <p:spPr>
          <a:xfrm>
            <a:off x="2520152" y="3969124"/>
            <a:ext cx="4103695" cy="550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eduroam on the Go – eSIM</a:t>
            </a:r>
          </a:p>
          <a:p>
            <a:pPr marL="7620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lvl="1" indent="-381000">
              <a:spcBef>
                <a:spcPts val="0"/>
              </a:spcBef>
              <a:buSzPts val="2400"/>
              <a:buChar char="●"/>
            </a:pPr>
            <a:endParaRPr lang="en-US" dirty="0"/>
          </a:p>
        </p:txBody>
      </p:sp>
      <p:pic>
        <p:nvPicPr>
          <p:cNvPr id="5" name="Google Shape;149;p14">
            <a:extLst>
              <a:ext uri="{FF2B5EF4-FFF2-40B4-BE49-F238E27FC236}">
                <a16:creationId xmlns:a16="http://schemas.microsoft.com/office/drawing/2014/main" id="{88A46B3B-354E-4A93-AA88-0E1344BE518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7945" y="1152275"/>
            <a:ext cx="3344530" cy="2225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0;p4">
            <a:extLst>
              <a:ext uri="{FF2B5EF4-FFF2-40B4-BE49-F238E27FC236}">
                <a16:creationId xmlns:a16="http://schemas.microsoft.com/office/drawing/2014/main" id="{491A235E-3F57-4C62-9EAF-D1B6EAC75F4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C3816F-76D2-4754-B472-EC0E9AA29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437" y="963380"/>
            <a:ext cx="4160236" cy="27880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2439ADD-40D6-49B6-89DF-F169D6670390}"/>
              </a:ext>
            </a:extLst>
          </p:cNvPr>
          <p:cNvSpPr/>
          <p:nvPr/>
        </p:nvSpPr>
        <p:spPr>
          <a:xfrm>
            <a:off x="4114799" y="1807744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0099"/>
                </a:solidFill>
                <a:latin typeface="Garamond" panose="02020404030301010803" pitchFamily="18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814146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202035" y="0"/>
            <a:ext cx="14495652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		</a:t>
            </a:r>
            <a:r>
              <a:rPr lang="en-US" sz="4000" b="1" dirty="0">
                <a:latin typeface="Garamond" panose="02020404030301010803" pitchFamily="18" charset="0"/>
              </a:rPr>
              <a:t>Proposed Solution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"/>
          </p:nvPr>
        </p:nvSpPr>
        <p:spPr>
          <a:xfrm>
            <a:off x="4186554" y="1432866"/>
            <a:ext cx="4580467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eSIM profiles - NRENs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Common repository for eSIM profiles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Download &amp; upload the profile on eduroam on the Go device</a:t>
            </a:r>
          </a:p>
          <a:p>
            <a:pPr lvl="1" indent="-381000">
              <a:spcBef>
                <a:spcPts val="0"/>
              </a:spcBef>
              <a:buSzPts val="2400"/>
              <a:buChar char="●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14D1EC-A6A4-4BB0-8BAD-CCA1DCAA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73" y="975156"/>
            <a:ext cx="3662074" cy="3546958"/>
          </a:xfrm>
          <a:prstGeom prst="rect">
            <a:avLst/>
          </a:prstGeom>
        </p:spPr>
      </p:pic>
      <p:pic>
        <p:nvPicPr>
          <p:cNvPr id="9" name="Google Shape;30;p4">
            <a:extLst>
              <a:ext uri="{FF2B5EF4-FFF2-40B4-BE49-F238E27FC236}">
                <a16:creationId xmlns:a16="http://schemas.microsoft.com/office/drawing/2014/main" id="{8EECBEBB-EE27-4C29-BA5A-3FB52F035BB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341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202035" y="0"/>
            <a:ext cx="8941965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		</a:t>
            </a:r>
            <a:br>
              <a:rPr lang="en-US" dirty="0"/>
            </a:br>
            <a:r>
              <a:rPr lang="en-US" sz="3600" b="1" dirty="0">
                <a:latin typeface="Garamond" panose="02020404030301010803" pitchFamily="18" charset="0"/>
              </a:rPr>
              <a:t>Proposed Deployment Framework</a:t>
            </a:r>
            <a:endParaRPr sz="3600" b="1" dirty="0">
              <a:latin typeface="Garamond" panose="02020404030301010803" pitchFamily="18" charset="0"/>
            </a:endParaRPr>
          </a:p>
        </p:txBody>
      </p:sp>
      <p:pic>
        <p:nvPicPr>
          <p:cNvPr id="9" name="Google Shape;30;p4">
            <a:extLst>
              <a:ext uri="{FF2B5EF4-FFF2-40B4-BE49-F238E27FC236}">
                <a16:creationId xmlns:a16="http://schemas.microsoft.com/office/drawing/2014/main" id="{8EECBEBB-EE27-4C29-BA5A-3FB52F035B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5D9E4-1DCA-456A-BBD1-ABD7842EA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95" y="942582"/>
            <a:ext cx="8214610" cy="325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79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title"/>
          </p:nvPr>
        </p:nvSpPr>
        <p:spPr>
          <a:xfrm>
            <a:off x="168168" y="0"/>
            <a:ext cx="14495652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		</a:t>
            </a:r>
            <a:r>
              <a:rPr lang="en-US" sz="4000" b="1" dirty="0">
                <a:latin typeface="Garamond" panose="02020404030301010803" pitchFamily="18" charset="0"/>
              </a:rPr>
              <a:t>Possible benefits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1"/>
          </p:nvPr>
        </p:nvSpPr>
        <p:spPr>
          <a:xfrm>
            <a:off x="4451900" y="982050"/>
            <a:ext cx="415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>
                <a:solidFill>
                  <a:srgbClr val="000099"/>
                </a:solidFill>
                <a:latin typeface="Garamond" panose="02020404030301010803" pitchFamily="18" charset="0"/>
              </a:rPr>
              <a:t>Enhanced R&amp;E globally</a:t>
            </a:r>
          </a:p>
          <a:p>
            <a:pPr lvl="0"/>
            <a:r>
              <a:rPr lang="en-US" dirty="0">
                <a:solidFill>
                  <a:srgbClr val="000099"/>
                </a:solidFill>
                <a:latin typeface="Garamond" panose="02020404030301010803" pitchFamily="18" charset="0"/>
              </a:rPr>
              <a:t>More collaboration between NRENs and MNOs</a:t>
            </a:r>
          </a:p>
          <a:p>
            <a:pPr lvl="0"/>
            <a:r>
              <a:rPr lang="en-US" dirty="0">
                <a:solidFill>
                  <a:srgbClr val="000099"/>
                </a:solidFill>
                <a:latin typeface="Garamond" panose="02020404030301010803" pitchFamily="18" charset="0"/>
              </a:rPr>
              <a:t>Seamless international roaming</a:t>
            </a:r>
          </a:p>
          <a:p>
            <a:r>
              <a:rPr lang="en-US" dirty="0">
                <a:solidFill>
                  <a:srgbClr val="000099"/>
                </a:solidFill>
                <a:latin typeface="Garamond" panose="02020404030301010803" pitchFamily="18" charset="0"/>
              </a:rPr>
              <a:t>More collaboration between different NRENs and RRENs</a:t>
            </a:r>
          </a:p>
          <a:p>
            <a:pPr lvl="0"/>
            <a:endParaRPr lang="en-US" dirty="0"/>
          </a:p>
          <a:p>
            <a:pPr lvl="1" indent="-381000">
              <a:spcBef>
                <a:spcPts val="0"/>
              </a:spcBef>
              <a:buSzPts val="2400"/>
              <a:buChar char="●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267A67-05B4-4B78-A09C-A1A79FF55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42" y="1349421"/>
            <a:ext cx="4325558" cy="2047882"/>
          </a:xfrm>
          <a:prstGeom prst="rect">
            <a:avLst/>
          </a:prstGeom>
        </p:spPr>
      </p:pic>
      <p:pic>
        <p:nvPicPr>
          <p:cNvPr id="10" name="Google Shape;30;p4">
            <a:extLst>
              <a:ext uri="{FF2B5EF4-FFF2-40B4-BE49-F238E27FC236}">
                <a16:creationId xmlns:a16="http://schemas.microsoft.com/office/drawing/2014/main" id="{D65CF492-ECE2-4CE1-A66B-224121EE70C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1936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4;p2">
            <a:extLst>
              <a:ext uri="{FF2B5EF4-FFF2-40B4-BE49-F238E27FC236}">
                <a16:creationId xmlns:a16="http://schemas.microsoft.com/office/drawing/2014/main" id="{F6AF292F-E8DB-4566-AC3F-31152843FAB4}"/>
              </a:ext>
            </a:extLst>
          </p:cNvPr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851920" y="33767"/>
            <a:ext cx="1440160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3CA0B6-6F0D-48B4-B683-02D9ECBE3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784" y="1568362"/>
            <a:ext cx="5340432" cy="30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6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>
            <a:spLocks noGrp="1"/>
          </p:cNvSpPr>
          <p:nvPr>
            <p:ph type="title"/>
          </p:nvPr>
        </p:nvSpPr>
        <p:spPr>
          <a:xfrm>
            <a:off x="69053" y="2443791"/>
            <a:ext cx="4045200" cy="6312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4000" b="1" dirty="0">
                <a:latin typeface="Garamond" panose="02020404030301010803" pitchFamily="18" charset="0"/>
              </a:rPr>
            </a:br>
            <a:r>
              <a:rPr lang="en-US" sz="4000" b="1" dirty="0">
                <a:latin typeface="Garamond" panose="02020404030301010803" pitchFamily="18" charset="0"/>
              </a:rPr>
              <a:t>Overview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17" name="Google Shape;117;p1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Garamond" panose="02020404030301010803" pitchFamily="18" charset="0"/>
              </a:rPr>
              <a:t>Outline</a:t>
            </a:r>
            <a:endParaRPr sz="4000" dirty="0">
              <a:latin typeface="Garamond" panose="02020404030301010803" pitchFamily="18" charset="0"/>
            </a:endParaRP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What is eduroam?</a:t>
            </a: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eduroam Flavors</a:t>
            </a: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Challenges</a:t>
            </a: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Proposed Solution</a:t>
            </a:r>
          </a:p>
          <a:p>
            <a:pPr lvl="0">
              <a:spcBef>
                <a:spcPts val="1600"/>
              </a:spcBef>
            </a:pPr>
            <a:r>
              <a:rPr lang="en-US" dirty="0">
                <a:latin typeface="Garamond" panose="02020404030301010803" pitchFamily="18" charset="0"/>
              </a:rPr>
              <a:t>Deployment Framework</a:t>
            </a: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Possible Benefits</a:t>
            </a:r>
            <a:endParaRPr dirty="0">
              <a:latin typeface="Garamond" panose="02020404030301010803" pitchFamily="18" charset="0"/>
            </a:endParaRPr>
          </a:p>
          <a:p>
            <a:pPr marL="7620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>
            <a:spLocks noGrp="1"/>
          </p:cNvSpPr>
          <p:nvPr>
            <p:ph type="title"/>
          </p:nvPr>
        </p:nvSpPr>
        <p:spPr>
          <a:xfrm>
            <a:off x="360561" y="4569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Garamond" panose="02020404030301010803" pitchFamily="18" charset="0"/>
              </a:rPr>
              <a:t>What is eduroam?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1"/>
          </p:nvPr>
        </p:nvSpPr>
        <p:spPr>
          <a:xfrm>
            <a:off x="311700" y="941092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eduroam (</a:t>
            </a:r>
            <a:r>
              <a:rPr lang="en-US" b="1" dirty="0">
                <a:latin typeface="Garamond" panose="02020404030301010803" pitchFamily="18" charset="0"/>
              </a:rPr>
              <a:t>edu</a:t>
            </a:r>
            <a:r>
              <a:rPr lang="en-US" dirty="0">
                <a:latin typeface="Garamond" panose="02020404030301010803" pitchFamily="18" charset="0"/>
              </a:rPr>
              <a:t>cation </a:t>
            </a:r>
            <a:r>
              <a:rPr lang="en-US" b="1" dirty="0">
                <a:latin typeface="Garamond" panose="02020404030301010803" pitchFamily="18" charset="0"/>
              </a:rPr>
              <a:t>roam</a:t>
            </a:r>
            <a:r>
              <a:rPr lang="en-US" dirty="0">
                <a:latin typeface="Garamond" panose="02020404030301010803" pitchFamily="18" charset="0"/>
              </a:rPr>
              <a:t>ing) is a secure global Wi-Fi service for the research and education community</a:t>
            </a:r>
          </a:p>
          <a:p>
            <a:r>
              <a:rPr lang="en-US" dirty="0">
                <a:latin typeface="Garamond" panose="02020404030301010803" pitchFamily="18" charset="0"/>
              </a:rPr>
              <a:t>Over 100 member NRENS</a:t>
            </a:r>
          </a:p>
          <a:p>
            <a:r>
              <a:rPr lang="en-US" dirty="0">
                <a:latin typeface="Garamond" panose="02020404030301010803" pitchFamily="18" charset="0"/>
              </a:rPr>
              <a:t>7.5 billion successful logins recorded in 2023 across the world</a:t>
            </a:r>
            <a:endParaRPr dirty="0">
              <a:latin typeface="Garamond" panose="020204040303010108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13F9B9-DC29-4692-B4D6-027F073AB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298" y="2978739"/>
            <a:ext cx="2439084" cy="16585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9636B1-27D1-4D7A-BF98-379C842BF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65" y="2978739"/>
            <a:ext cx="3120402" cy="15734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4451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latin typeface="Garamond" panose="02020404030301010803" pitchFamily="18" charset="0"/>
              </a:rPr>
              <a:t>eduroam Flavors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>
            <a:off x="5606940" y="1176248"/>
            <a:ext cx="3225360" cy="23305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lvl="0" indent="0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b="1" dirty="0">
                <a:latin typeface="Garamond" panose="02020404030301010803" pitchFamily="18" charset="0"/>
              </a:rPr>
              <a:t>Fixed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On Campus</a:t>
            </a:r>
          </a:p>
          <a:p>
            <a:pPr lvl="0"/>
            <a:r>
              <a:rPr lang="en-US" dirty="0">
                <a:latin typeface="Garamond" panose="02020404030301010803" pitchFamily="18" charset="0"/>
              </a:rPr>
              <a:t>Homelinks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dirty="0">
                <a:latin typeface="Garamond" panose="02020404030301010803" pitchFamily="18" charset="0"/>
              </a:rPr>
              <a:t>Metro eduroam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endParaRPr lang="en-US" dirty="0">
              <a:latin typeface="Garamond" panose="02020404030301010803" pitchFamily="18" charset="0"/>
            </a:endParaRPr>
          </a:p>
          <a:p>
            <a:pPr marL="7620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7A272D-3516-4C69-A55D-35474E7D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91" y="1170056"/>
            <a:ext cx="3526354" cy="15515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1D5D5F-6A4D-41D0-9C56-C440E14E6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47" y="2740457"/>
            <a:ext cx="6410428" cy="14328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4451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latin typeface="Garamond" panose="02020404030301010803" pitchFamily="18" charset="0"/>
              </a:rPr>
              <a:t>eduroam Flavors</a:t>
            </a:r>
            <a:endParaRPr sz="4000" b="1" dirty="0">
              <a:latin typeface="Garamond" panose="02020404030301010803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132676-B503-4779-9BB1-48D0CEB59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429" y="1216580"/>
            <a:ext cx="3072984" cy="2305606"/>
          </a:xfrm>
          <a:prstGeom prst="rect">
            <a:avLst/>
          </a:prstGeom>
        </p:spPr>
      </p:pic>
      <p:pic>
        <p:nvPicPr>
          <p:cNvPr id="20" name="Google Shape;30;p4">
            <a:extLst>
              <a:ext uri="{FF2B5EF4-FFF2-40B4-BE49-F238E27FC236}">
                <a16:creationId xmlns:a16="http://schemas.microsoft.com/office/drawing/2014/main" id="{C5FF418C-4EDA-4D00-836F-F3F6C539519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C1FF9F-F341-422F-A538-D4BA85F12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281" y="1128196"/>
            <a:ext cx="4485542" cy="29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8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-421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Garamond" panose="02020404030301010803" pitchFamily="18" charset="0"/>
              </a:rPr>
              <a:t>Metro-eduroam</a:t>
            </a:r>
            <a:endParaRPr sz="3600" b="1" dirty="0">
              <a:latin typeface="Garamond" panose="020204040303010108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711055-A48B-49C7-9A84-727390A677D4}"/>
              </a:ext>
            </a:extLst>
          </p:cNvPr>
          <p:cNvSpPr/>
          <p:nvPr/>
        </p:nvSpPr>
        <p:spPr>
          <a:xfrm>
            <a:off x="0" y="568482"/>
            <a:ext cx="5943600" cy="71229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Clr>
                <a:srgbClr val="000099"/>
              </a:buClr>
              <a:buSzPct val="100000"/>
              <a:buFont typeface="Garamond" panose="02020404030301010803" pitchFamily="18" charset="0"/>
              <a:buChar char="●"/>
            </a:pP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Unique Users</a:t>
            </a:r>
            <a:r>
              <a:rPr lang="en-US" sz="2400" b="1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dirty="0">
                <a:solidFill>
                  <a:srgbClr val="000099"/>
                </a:solidFill>
                <a:latin typeface="Garamond" panose="02020404030301010803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– From Q3 2022 to Q3 2024</a:t>
            </a:r>
            <a:endParaRPr lang="en-US" sz="2400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D9E991-673B-44A6-9EDC-DFB718B8E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193" y="1201085"/>
            <a:ext cx="5451614" cy="3370916"/>
          </a:xfrm>
          <a:prstGeom prst="rect">
            <a:avLst/>
          </a:prstGeom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50689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5950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latin typeface="Garamond" panose="02020404030301010803" pitchFamily="18" charset="0"/>
              </a:rPr>
              <a:t>eduroam Flavors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2"/>
          </p:nvPr>
        </p:nvSpPr>
        <p:spPr>
          <a:xfrm>
            <a:off x="4114800" y="1684627"/>
            <a:ext cx="4384623" cy="19429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lvl="0" indent="0" algn="ctr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b="1" dirty="0">
                <a:latin typeface="Garamond" panose="02020404030301010803" pitchFamily="18" charset="0"/>
              </a:rPr>
              <a:t>On the move</a:t>
            </a:r>
            <a:endParaRPr b="1" dirty="0">
              <a:latin typeface="Garamond" panose="02020404030301010803" pitchFamily="18" charset="0"/>
            </a:endParaRPr>
          </a:p>
          <a:p>
            <a:pPr lvl="1">
              <a:spcBef>
                <a:spcPts val="0"/>
              </a:spcBef>
              <a:buSzPct val="100000"/>
              <a:buFont typeface="Garamond" panose="02020404030301010803" pitchFamily="18" charset="0"/>
              <a:buChar char="●"/>
            </a:pPr>
            <a:r>
              <a:rPr lang="en-GB" sz="2400" dirty="0">
                <a:latin typeface="Garamond" panose="02020404030301010803" pitchFamily="18" charset="0"/>
              </a:rPr>
              <a:t>RENU – eduroam on the Go device</a:t>
            </a:r>
          </a:p>
          <a:p>
            <a:pPr lvl="1">
              <a:spcBef>
                <a:spcPts val="0"/>
              </a:spcBef>
              <a:buSzPct val="100000"/>
              <a:buFont typeface="Garamond" panose="02020404030301010803" pitchFamily="18" charset="0"/>
              <a:buChar char="●"/>
            </a:pPr>
            <a:r>
              <a:rPr lang="en-GB" sz="2400" dirty="0" err="1">
                <a:latin typeface="Garamond" panose="02020404030301010803" pitchFamily="18" charset="0"/>
              </a:rPr>
              <a:t>Jisc</a:t>
            </a:r>
            <a:r>
              <a:rPr lang="en-GB" sz="2400" dirty="0">
                <a:latin typeface="Garamond" panose="02020404030301010803" pitchFamily="18" charset="0"/>
              </a:rPr>
              <a:t> -  </a:t>
            </a:r>
            <a:r>
              <a:rPr lang="en-GB" sz="2400" dirty="0" err="1">
                <a:latin typeface="Garamond" panose="02020404030301010803" pitchFamily="18" charset="0"/>
              </a:rPr>
              <a:t>edubox</a:t>
            </a:r>
            <a:endParaRPr lang="en-GB" sz="2400" dirty="0">
              <a:latin typeface="Garamond" panose="02020404030301010803" pitchFamily="18" charset="0"/>
            </a:endParaRPr>
          </a:p>
          <a:p>
            <a:pPr marL="571500" lvl="1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6E882D-2554-46BB-AD9C-A5459AFBF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46" y="930121"/>
            <a:ext cx="3638754" cy="363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7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938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latin typeface="Garamond" panose="02020404030301010803" pitchFamily="18" charset="0"/>
              </a:rPr>
              <a:t>eduroam on the Go</a:t>
            </a:r>
            <a:endParaRPr sz="4000" b="1" dirty="0">
              <a:latin typeface="Garamond" panose="02020404030301010803" pitchFamily="18" charset="0"/>
            </a:endParaRPr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2"/>
          </p:nvPr>
        </p:nvSpPr>
        <p:spPr>
          <a:xfrm>
            <a:off x="4160874" y="1145017"/>
            <a:ext cx="5046921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Pocket-sized routing device</a:t>
            </a:r>
          </a:p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Implemented over MNO infrastructure</a:t>
            </a:r>
          </a:p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Rechargeable battery</a:t>
            </a:r>
          </a:p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Access to the Internet anytime, anywhere –Uganda boundaries</a:t>
            </a:r>
          </a:p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Capable of WPA2 enterprise authentication</a:t>
            </a:r>
          </a:p>
          <a:p>
            <a:r>
              <a:rPr lang="en-GB" sz="2000" dirty="0">
                <a:solidFill>
                  <a:srgbClr val="000099"/>
                </a:solidFill>
                <a:latin typeface="Garamond" panose="02020404030301010803" pitchFamily="18" charset="0"/>
              </a:rPr>
              <a:t>Broadcasts eduroam</a:t>
            </a:r>
          </a:p>
          <a:p>
            <a:pPr marL="571500" lvl="1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8E6FA5-C444-40FC-8C79-A495623FE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775" y="1177706"/>
            <a:ext cx="4160236" cy="278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311700" y="56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How it works – set up</a:t>
            </a:r>
            <a:endParaRPr sz="3200" b="1" dirty="0"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>
              <a:buNone/>
            </a:pPr>
            <a:endParaRPr lang="en-GB" sz="1800" dirty="0">
              <a:solidFill>
                <a:schemeClr val="tx1"/>
              </a:solidFill>
            </a:endParaRPr>
          </a:p>
          <a:p>
            <a:pPr marL="571500" lvl="1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4F8106-3EBD-4ED3-9014-1F4FE571D7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89" b="9228"/>
          <a:stretch/>
        </p:blipFill>
        <p:spPr>
          <a:xfrm>
            <a:off x="1397000" y="586657"/>
            <a:ext cx="6640917" cy="388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6987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21531</TotalTime>
  <Words>299</Words>
  <Application>Microsoft Office PowerPoint</Application>
  <PresentationFormat>On-screen Show (16:9)</PresentationFormat>
  <Paragraphs>65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 Light</vt:lpstr>
      <vt:lpstr>Garamond</vt:lpstr>
      <vt:lpstr>Simple Light</vt:lpstr>
      <vt:lpstr>The Future of eduroam with a Cross-Border eSIM Solution for Seamless Scholarly Connectivity</vt:lpstr>
      <vt:lpstr> Overview</vt:lpstr>
      <vt:lpstr>What is eduroam?</vt:lpstr>
      <vt:lpstr>eduroam Flavors</vt:lpstr>
      <vt:lpstr>eduroam Flavors</vt:lpstr>
      <vt:lpstr>Metro-eduroam</vt:lpstr>
      <vt:lpstr>eduroam Flavors</vt:lpstr>
      <vt:lpstr>eduroam on the Go</vt:lpstr>
      <vt:lpstr>How it works – set up</vt:lpstr>
      <vt:lpstr>eduroam on the Go</vt:lpstr>
      <vt:lpstr>eduroam- Outside Uganda</vt:lpstr>
      <vt:lpstr>                                  Challenges     </vt:lpstr>
      <vt:lpstr>   Proposed Solution   </vt:lpstr>
      <vt:lpstr>   Proposed Solution</vt:lpstr>
      <vt:lpstr>    Proposed Deployment Framework</vt:lpstr>
      <vt:lpstr>   Possible benefits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of eduroam with a Cross-Border eSIM Solution for Seamless Scholarly Connectivity</dc:title>
  <cp:lastModifiedBy>Micheal Nasasira</cp:lastModifiedBy>
  <cp:revision>130</cp:revision>
  <dcterms:modified xsi:type="dcterms:W3CDTF">2024-10-30T04:03:29Z</dcterms:modified>
</cp:coreProperties>
</file>