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6" r:id="rId13"/>
    <p:sldId id="267" r:id="rId14"/>
    <p:sldId id="268" r:id="rId15"/>
    <p:sldId id="269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291C"/>
    <a:srgbClr val="DA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88396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4D6845-C54E-4D39-8281-0CC343D0B097}" type="datetimeFigureOut">
              <a:rPr lang="en-ZA" smtClean="0"/>
              <a:t>2019/10/25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E3658-9BA9-4473-B1C6-AAF5C81626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64882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AA13-A411-4E8B-8A22-0207E65CA4F4}" type="datetimeFigureOut">
              <a:rPr lang="en-ZA" smtClean="0"/>
              <a:t>2019/10/25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46D-17F5-4084-B417-85C398BEBB4F}" type="slidenum">
              <a:rPr lang="en-ZA" smtClean="0"/>
              <a:t>‹#›</a:t>
            </a:fld>
            <a:endParaRPr lang="en-ZA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62" y="6420816"/>
            <a:ext cx="670476" cy="23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971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AA13-A411-4E8B-8A22-0207E65CA4F4}" type="datetimeFigureOut">
              <a:rPr lang="en-ZA" smtClean="0"/>
              <a:t>2019/10/25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46D-17F5-4084-B417-85C398BEBB4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28841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AA13-A411-4E8B-8A22-0207E65CA4F4}" type="datetimeFigureOut">
              <a:rPr lang="en-ZA" smtClean="0"/>
              <a:t>2019/10/25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46D-17F5-4084-B417-85C398BEBB4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21009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AA13-A411-4E8B-8A22-0207E65CA4F4}" type="datetimeFigureOut">
              <a:rPr lang="en-ZA" smtClean="0"/>
              <a:t>2019/10/25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46D-17F5-4084-B417-85C398BEBB4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87083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AA13-A411-4E8B-8A22-0207E65CA4F4}" type="datetimeFigureOut">
              <a:rPr lang="en-ZA" smtClean="0"/>
              <a:t>2019/10/25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46D-17F5-4084-B417-85C398BEBB4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5544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AA13-A411-4E8B-8A22-0207E65CA4F4}" type="datetimeFigureOut">
              <a:rPr lang="en-ZA" smtClean="0"/>
              <a:t>2019/10/25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46D-17F5-4084-B417-85C398BEBB4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4716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AA13-A411-4E8B-8A22-0207E65CA4F4}" type="datetimeFigureOut">
              <a:rPr lang="en-ZA" smtClean="0"/>
              <a:t>2019/10/25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46D-17F5-4084-B417-85C398BEBB4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8952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AA13-A411-4E8B-8A22-0207E65CA4F4}" type="datetimeFigureOut">
              <a:rPr lang="en-ZA" smtClean="0"/>
              <a:t>2019/10/25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46D-17F5-4084-B417-85C398BEBB4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21023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AA13-A411-4E8B-8A22-0207E65CA4F4}" type="datetimeFigureOut">
              <a:rPr lang="en-ZA" smtClean="0"/>
              <a:t>2019/10/25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46D-17F5-4084-B417-85C398BEBB4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23087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AA13-A411-4E8B-8A22-0207E65CA4F4}" type="datetimeFigureOut">
              <a:rPr lang="en-ZA" smtClean="0"/>
              <a:t>2019/10/25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46D-17F5-4084-B417-85C398BEBB4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20347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AA13-A411-4E8B-8A22-0207E65CA4F4}" type="datetimeFigureOut">
              <a:rPr lang="en-ZA" smtClean="0"/>
              <a:t>2019/10/25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46D-17F5-4084-B417-85C398BEBB4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36969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48315"/>
            <a:ext cx="12192000" cy="609685"/>
          </a:xfrm>
          <a:prstGeom prst="rect">
            <a:avLst/>
          </a:prstGeom>
          <a:solidFill>
            <a:srgbClr val="DA291C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F28AA13-A411-4E8B-8A22-0207E65CA4F4}" type="datetimeFigureOut">
              <a:rPr lang="en-ZA" smtClean="0"/>
              <a:pPr/>
              <a:t>2019/10/25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bg1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14847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43E1E46D-17F5-4084-B417-85C398BEBB4F}" type="slidenum">
              <a:rPr lang="en-ZA" smtClean="0"/>
              <a:pPr/>
              <a:t>‹#›</a:t>
            </a:fld>
            <a:endParaRPr lang="en-ZA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0524" y="6248315"/>
            <a:ext cx="1981476" cy="609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480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 baseline="0">
          <a:solidFill>
            <a:srgbClr val="DA291C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smtClean="0"/>
              <a:t>TENET’s TVET Connectivity Project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61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526" y="0"/>
            <a:ext cx="6964048" cy="57196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601200" y="5561045"/>
            <a:ext cx="2491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dirty="0" smtClean="0"/>
              <a:t>(Acknowledgement: Centre for Higher Education Transformation)</a:t>
            </a:r>
            <a:endParaRPr lang="en-ZA" sz="1200" dirty="0"/>
          </a:p>
        </p:txBody>
      </p:sp>
    </p:spTree>
    <p:extLst>
      <p:ext uri="{BB962C8B-B14F-4D97-AF65-F5344CB8AC3E}">
        <p14:creationId xmlns:p14="http://schemas.microsoft.com/office/powerpoint/2010/main" val="421850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New emphasis on TVET colleges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50 public TVET colleges, &gt; 300 campuses</a:t>
            </a:r>
          </a:p>
          <a:p>
            <a:r>
              <a:rPr lang="en-ZA" dirty="0" smtClean="0"/>
              <a:t>Key role identified in National Development Plan</a:t>
            </a:r>
          </a:p>
          <a:p>
            <a:r>
              <a:rPr lang="en-ZA" dirty="0" smtClean="0"/>
              <a:t>Public policy expectation that they will become the cornerstone of South Africa’s skills development system</a:t>
            </a:r>
          </a:p>
          <a:p>
            <a:r>
              <a:rPr lang="en-ZA" dirty="0" smtClean="0"/>
              <a:t>2.5 million students expected by 2030</a:t>
            </a:r>
          </a:p>
          <a:p>
            <a:r>
              <a:rPr lang="en-ZA" dirty="0" smtClean="0"/>
              <a:t>Capacity of public TVET colleges will need to be substantially improved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0118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TENET NPC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Tertiary Education and Research Network of South Africa</a:t>
            </a:r>
          </a:p>
          <a:p>
            <a:r>
              <a:rPr lang="en-ZA" dirty="0" smtClean="0"/>
              <a:t>Non-profit company created by the public universities of South Africa in 2000</a:t>
            </a:r>
          </a:p>
          <a:p>
            <a:r>
              <a:rPr lang="en-ZA" dirty="0" smtClean="0"/>
              <a:t>Board of Directors appointed by Member institutions</a:t>
            </a:r>
          </a:p>
          <a:p>
            <a:r>
              <a:rPr lang="en-ZA" dirty="0" smtClean="0"/>
              <a:t>Current members: all 26 public universities and six research councils</a:t>
            </a:r>
          </a:p>
          <a:p>
            <a:r>
              <a:rPr lang="en-ZA" dirty="0" smtClean="0"/>
              <a:t>Mandate to provide interconnectivity and related services to the public higher education and research sector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0046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SABEN NPC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South African Broadband Education Networks – a non-profit company created and controlled by TENET</a:t>
            </a:r>
          </a:p>
          <a:p>
            <a:r>
              <a:rPr lang="en-ZA" dirty="0" smtClean="0"/>
              <a:t>Mandate to provide Internet and related services to TVET colleges and related entities</a:t>
            </a:r>
          </a:p>
          <a:p>
            <a:r>
              <a:rPr lang="en-ZA" dirty="0" smtClean="0"/>
              <a:t>Recipient of grant funding from the National Skills Fund</a:t>
            </a:r>
            <a:br>
              <a:rPr lang="en-ZA" dirty="0" smtClean="0"/>
            </a:br>
            <a:r>
              <a:rPr lang="en-ZA" dirty="0" smtClean="0"/>
              <a:t>(ZAR 250 million, about USD 17 million)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8045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err="1" smtClean="0"/>
              <a:t>SANReN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South African National Research Network</a:t>
            </a:r>
          </a:p>
          <a:p>
            <a:r>
              <a:rPr lang="en-ZA" dirty="0" smtClean="0"/>
              <a:t>Initiative of the Department of Science and Innovation, deployed through the Council for Scientific and Industrial Research</a:t>
            </a:r>
          </a:p>
          <a:p>
            <a:r>
              <a:rPr lang="en-ZA" dirty="0" smtClean="0"/>
              <a:t>Close collaboration relationship with TENET</a:t>
            </a:r>
          </a:p>
          <a:p>
            <a:r>
              <a:rPr lang="en-ZA" dirty="0" smtClean="0"/>
              <a:t>Designs and deploys </a:t>
            </a:r>
            <a:r>
              <a:rPr lang="en-ZA" dirty="0" err="1" smtClean="0"/>
              <a:t>SANReN</a:t>
            </a:r>
            <a:r>
              <a:rPr lang="en-ZA" dirty="0" smtClean="0"/>
              <a:t> national backbone, among other things</a:t>
            </a:r>
          </a:p>
          <a:p>
            <a:r>
              <a:rPr lang="en-ZA" dirty="0" smtClean="0"/>
              <a:t>TVETs will be connected to </a:t>
            </a:r>
            <a:r>
              <a:rPr lang="en-ZA" dirty="0" err="1" smtClean="0"/>
              <a:t>SANReN</a:t>
            </a:r>
            <a:r>
              <a:rPr lang="en-ZA" dirty="0" smtClean="0"/>
              <a:t>, which will be augmented where necessary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781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542" y="68236"/>
            <a:ext cx="8780107" cy="6108727"/>
          </a:xfrm>
        </p:spPr>
      </p:pic>
    </p:spTree>
    <p:extLst>
      <p:ext uri="{BB962C8B-B14F-4D97-AF65-F5344CB8AC3E}">
        <p14:creationId xmlns:p14="http://schemas.microsoft.com/office/powerpoint/2010/main" val="270141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Work in Progress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12 Requests for Proposals have been issued and evaluated</a:t>
            </a:r>
          </a:p>
          <a:p>
            <a:r>
              <a:rPr lang="en-ZA" dirty="0" smtClean="0"/>
              <a:t>Negotiations with TVET colleges in progress</a:t>
            </a:r>
          </a:p>
          <a:p>
            <a:r>
              <a:rPr lang="en-ZA" dirty="0" smtClean="0"/>
              <a:t>Connection process will begin before the end of 2019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965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99" y="0"/>
            <a:ext cx="8420793" cy="618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87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616" y="0"/>
            <a:ext cx="9698493" cy="6221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48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938" y="678439"/>
            <a:ext cx="7620000" cy="47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37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022" y="150149"/>
            <a:ext cx="8955578" cy="592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4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265" y="157942"/>
            <a:ext cx="6559590" cy="586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26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" y="0"/>
            <a:ext cx="12191999" cy="62515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Z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412" y="304883"/>
            <a:ext cx="3517641" cy="5811756"/>
          </a:xfrm>
        </p:spPr>
      </p:pic>
    </p:spTree>
    <p:extLst>
      <p:ext uri="{BB962C8B-B14F-4D97-AF65-F5344CB8AC3E}">
        <p14:creationId xmlns:p14="http://schemas.microsoft.com/office/powerpoint/2010/main" val="419640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538287"/>
            <a:ext cx="3810000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18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864" y="250061"/>
            <a:ext cx="8400288" cy="576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27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ENE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A291C"/>
      </a:accent1>
      <a:accent2>
        <a:srgbClr val="1CDA25"/>
      </a:accent2>
      <a:accent3>
        <a:srgbClr val="361CDA"/>
      </a:accent3>
      <a:accent4>
        <a:srgbClr val="DA581C"/>
      </a:accent4>
      <a:accent5>
        <a:srgbClr val="1CA7DA"/>
      </a:accent5>
      <a:accent6>
        <a:srgbClr val="DA1C62"/>
      </a:accent6>
      <a:hlink>
        <a:srgbClr val="DA251C"/>
      </a:hlink>
      <a:folHlink>
        <a:srgbClr val="40610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op 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NET Powerpoint Theme.potx" id="{BE29606F-6DA8-4E69-8E5B-86C9D842771A}" vid="{4D5C30B9-8E61-4F4A-8256-FC60589DE9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TENET-Powerpoint-Theme</Template>
  <TotalTime>53</TotalTime>
  <Words>237</Words>
  <Application>Microsoft Office PowerPoint</Application>
  <PresentationFormat>Widescreen</PresentationFormat>
  <Paragraphs>28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TENET’s TVET Connectivity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 emphasis on TVET colleges</vt:lpstr>
      <vt:lpstr>TENET NPC</vt:lpstr>
      <vt:lpstr>SABEN NPC</vt:lpstr>
      <vt:lpstr>SANReN</vt:lpstr>
      <vt:lpstr>PowerPoint Presentation</vt:lpstr>
      <vt:lpstr>Work in Progress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TENET’s TVET Connectivity Project</dc:title>
  <dc:creator>Duncan Greaves</dc:creator>
  <cp:lastModifiedBy>Duncan Greaves</cp:lastModifiedBy>
  <cp:revision>10</cp:revision>
  <dcterms:created xsi:type="dcterms:W3CDTF">2019-10-25T13:53:09Z</dcterms:created>
  <dcterms:modified xsi:type="dcterms:W3CDTF">2019-10-25T15:04:03Z</dcterms:modified>
</cp:coreProperties>
</file>