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7" r:id="rId1"/>
  </p:sldMasterIdLst>
  <p:notesMasterIdLst>
    <p:notesMasterId r:id="rId30"/>
  </p:notesMasterIdLst>
  <p:handoutMasterIdLst>
    <p:handoutMasterId r:id="rId31"/>
  </p:handoutMasterIdLst>
  <p:sldIdLst>
    <p:sldId id="315" r:id="rId2"/>
    <p:sldId id="257" r:id="rId3"/>
    <p:sldId id="455" r:id="rId4"/>
    <p:sldId id="468" r:id="rId5"/>
    <p:sldId id="442" r:id="rId6"/>
    <p:sldId id="443" r:id="rId7"/>
    <p:sldId id="456" r:id="rId8"/>
    <p:sldId id="457" r:id="rId9"/>
    <p:sldId id="458" r:id="rId10"/>
    <p:sldId id="469" r:id="rId11"/>
    <p:sldId id="450" r:id="rId12"/>
    <p:sldId id="451" r:id="rId13"/>
    <p:sldId id="444" r:id="rId14"/>
    <p:sldId id="454" r:id="rId15"/>
    <p:sldId id="452" r:id="rId16"/>
    <p:sldId id="460" r:id="rId17"/>
    <p:sldId id="464" r:id="rId18"/>
    <p:sldId id="461" r:id="rId19"/>
    <p:sldId id="462" r:id="rId20"/>
    <p:sldId id="463" r:id="rId21"/>
    <p:sldId id="465" r:id="rId22"/>
    <p:sldId id="448" r:id="rId23"/>
    <p:sldId id="466" r:id="rId24"/>
    <p:sldId id="467" r:id="rId25"/>
    <p:sldId id="470" r:id="rId26"/>
    <p:sldId id="471" r:id="rId27"/>
    <p:sldId id="424" r:id="rId28"/>
    <p:sldId id="459"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7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391" y="3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75B5A7-69E4-4990-BDE2-6B38F8EB914C}" type="datetimeFigureOut">
              <a:rPr lang="en-US" smtClean="0"/>
              <a:t>10/24/2024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3E02353-EF3D-4748-A71D-27F15F1F3A53}" type="slidenum">
              <a:rPr lang="en-US" smtClean="0"/>
              <a:t>‹#›</a:t>
            </a:fld>
            <a:endParaRPr lang="en-US"/>
          </a:p>
        </p:txBody>
      </p:sp>
    </p:spTree>
    <p:extLst>
      <p:ext uri="{BB962C8B-B14F-4D97-AF65-F5344CB8AC3E}">
        <p14:creationId xmlns:p14="http://schemas.microsoft.com/office/powerpoint/2010/main" val="37337950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A2F76C-D031-4D5B-A646-9984F9C3B889}" type="datetimeFigureOut">
              <a:rPr lang="en-US" smtClean="0"/>
              <a:t>10/24/2024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5AAD7F-D6DF-49F5-A3D3-480E82390EE7}" type="slidenum">
              <a:rPr lang="en-US" smtClean="0"/>
              <a:t>‹#›</a:t>
            </a:fld>
            <a:endParaRPr lang="en-US"/>
          </a:p>
        </p:txBody>
      </p:sp>
    </p:spTree>
    <p:extLst>
      <p:ext uri="{BB962C8B-B14F-4D97-AF65-F5344CB8AC3E}">
        <p14:creationId xmlns:p14="http://schemas.microsoft.com/office/powerpoint/2010/main" val="1147800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5AAD7F-D6DF-49F5-A3D3-480E82390EE7}" type="slidenum">
              <a:rPr lang="en-US" smtClean="0"/>
              <a:t>6</a:t>
            </a:fld>
            <a:endParaRPr lang="en-US"/>
          </a:p>
        </p:txBody>
      </p:sp>
    </p:spTree>
    <p:extLst>
      <p:ext uri="{BB962C8B-B14F-4D97-AF65-F5344CB8AC3E}">
        <p14:creationId xmlns:p14="http://schemas.microsoft.com/office/powerpoint/2010/main" val="33922923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5AAD7F-D6DF-49F5-A3D3-480E82390EE7}" type="slidenum">
              <a:rPr lang="en-US" smtClean="0"/>
              <a:t>25</a:t>
            </a:fld>
            <a:endParaRPr lang="en-US"/>
          </a:p>
        </p:txBody>
      </p:sp>
    </p:spTree>
    <p:extLst>
      <p:ext uri="{BB962C8B-B14F-4D97-AF65-F5344CB8AC3E}">
        <p14:creationId xmlns:p14="http://schemas.microsoft.com/office/powerpoint/2010/main" val="4835453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5AAD7F-D6DF-49F5-A3D3-480E82390EE7}" type="slidenum">
              <a:rPr lang="en-US" smtClean="0"/>
              <a:t>26</a:t>
            </a:fld>
            <a:endParaRPr lang="en-US"/>
          </a:p>
        </p:txBody>
      </p:sp>
    </p:spTree>
    <p:extLst>
      <p:ext uri="{BB962C8B-B14F-4D97-AF65-F5344CB8AC3E}">
        <p14:creationId xmlns:p14="http://schemas.microsoft.com/office/powerpoint/2010/main" val="3161550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5AAD7F-D6DF-49F5-A3D3-480E82390EE7}" type="slidenum">
              <a:rPr lang="en-US" smtClean="0"/>
              <a:t>7</a:t>
            </a:fld>
            <a:endParaRPr lang="en-US"/>
          </a:p>
        </p:txBody>
      </p:sp>
    </p:spTree>
    <p:extLst>
      <p:ext uri="{BB962C8B-B14F-4D97-AF65-F5344CB8AC3E}">
        <p14:creationId xmlns:p14="http://schemas.microsoft.com/office/powerpoint/2010/main" val="1991140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5AAD7F-D6DF-49F5-A3D3-480E82390EE7}" type="slidenum">
              <a:rPr lang="en-US" smtClean="0"/>
              <a:t>8</a:t>
            </a:fld>
            <a:endParaRPr lang="en-US"/>
          </a:p>
        </p:txBody>
      </p:sp>
    </p:spTree>
    <p:extLst>
      <p:ext uri="{BB962C8B-B14F-4D97-AF65-F5344CB8AC3E}">
        <p14:creationId xmlns:p14="http://schemas.microsoft.com/office/powerpoint/2010/main" val="1929067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5AAD7F-D6DF-49F5-A3D3-480E82390EE7}" type="slidenum">
              <a:rPr lang="en-US" smtClean="0"/>
              <a:t>9</a:t>
            </a:fld>
            <a:endParaRPr lang="en-US"/>
          </a:p>
        </p:txBody>
      </p:sp>
    </p:spTree>
    <p:extLst>
      <p:ext uri="{BB962C8B-B14F-4D97-AF65-F5344CB8AC3E}">
        <p14:creationId xmlns:p14="http://schemas.microsoft.com/office/powerpoint/2010/main" val="3407046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5AAD7F-D6DF-49F5-A3D3-480E82390EE7}" type="slidenum">
              <a:rPr lang="en-US" smtClean="0"/>
              <a:t>10</a:t>
            </a:fld>
            <a:endParaRPr lang="en-US"/>
          </a:p>
        </p:txBody>
      </p:sp>
    </p:spTree>
    <p:extLst>
      <p:ext uri="{BB962C8B-B14F-4D97-AF65-F5344CB8AC3E}">
        <p14:creationId xmlns:p14="http://schemas.microsoft.com/office/powerpoint/2010/main" val="2287266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5AAD7F-D6DF-49F5-A3D3-480E82390EE7}" type="slidenum">
              <a:rPr lang="en-US" smtClean="0"/>
              <a:t>15</a:t>
            </a:fld>
            <a:endParaRPr lang="en-US"/>
          </a:p>
        </p:txBody>
      </p:sp>
    </p:spTree>
    <p:extLst>
      <p:ext uri="{BB962C8B-B14F-4D97-AF65-F5344CB8AC3E}">
        <p14:creationId xmlns:p14="http://schemas.microsoft.com/office/powerpoint/2010/main" val="4535079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5AAD7F-D6DF-49F5-A3D3-480E82390EE7}" type="slidenum">
              <a:rPr lang="en-US" smtClean="0"/>
              <a:t>22</a:t>
            </a:fld>
            <a:endParaRPr lang="en-US"/>
          </a:p>
        </p:txBody>
      </p:sp>
    </p:spTree>
    <p:extLst>
      <p:ext uri="{BB962C8B-B14F-4D97-AF65-F5344CB8AC3E}">
        <p14:creationId xmlns:p14="http://schemas.microsoft.com/office/powerpoint/2010/main" val="144854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5AAD7F-D6DF-49F5-A3D3-480E82390EE7}" type="slidenum">
              <a:rPr lang="en-US" smtClean="0"/>
              <a:t>23</a:t>
            </a:fld>
            <a:endParaRPr lang="en-US"/>
          </a:p>
        </p:txBody>
      </p:sp>
    </p:spTree>
    <p:extLst>
      <p:ext uri="{BB962C8B-B14F-4D97-AF65-F5344CB8AC3E}">
        <p14:creationId xmlns:p14="http://schemas.microsoft.com/office/powerpoint/2010/main" val="37847916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5AAD7F-D6DF-49F5-A3D3-480E82390EE7}" type="slidenum">
              <a:rPr lang="en-US" smtClean="0"/>
              <a:t>24</a:t>
            </a:fld>
            <a:endParaRPr lang="en-US"/>
          </a:p>
        </p:txBody>
      </p:sp>
    </p:spTree>
    <p:extLst>
      <p:ext uri="{BB962C8B-B14F-4D97-AF65-F5344CB8AC3E}">
        <p14:creationId xmlns:p14="http://schemas.microsoft.com/office/powerpoint/2010/main" val="2132364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CD855A7-7D11-4FAE-866F-63C9D0559FEB}" type="datetimeFigureOut">
              <a:rPr lang="en-MY" smtClean="0"/>
              <a:t>24/10/2024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477156FE-F805-4B31-8D09-1CD15AFAD80F}" type="slidenum">
              <a:rPr lang="en-MY" smtClean="0"/>
              <a:t>‹#›</a:t>
            </a:fld>
            <a:endParaRPr lang="en-MY"/>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68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D855A7-7D11-4FAE-866F-63C9D0559FEB}" type="datetimeFigureOut">
              <a:rPr lang="en-MY" smtClean="0"/>
              <a:t>24/10/2024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477156FE-F805-4B31-8D09-1CD15AFAD80F}" type="slidenum">
              <a:rPr lang="en-MY" smtClean="0"/>
              <a:t>‹#›</a:t>
            </a:fld>
            <a:endParaRPr lang="en-MY"/>
          </a:p>
        </p:txBody>
      </p:sp>
    </p:spTree>
    <p:extLst>
      <p:ext uri="{BB962C8B-B14F-4D97-AF65-F5344CB8AC3E}">
        <p14:creationId xmlns:p14="http://schemas.microsoft.com/office/powerpoint/2010/main" val="533281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D855A7-7D11-4FAE-866F-63C9D0559FEB}" type="datetimeFigureOut">
              <a:rPr lang="en-MY" smtClean="0"/>
              <a:t>24/10/2024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477156FE-F805-4B31-8D09-1CD15AFAD80F}" type="slidenum">
              <a:rPr lang="en-MY" smtClean="0"/>
              <a:t>‹#›</a:t>
            </a:fld>
            <a:endParaRPr lang="en-MY"/>
          </a:p>
        </p:txBody>
      </p:sp>
    </p:spTree>
    <p:extLst>
      <p:ext uri="{BB962C8B-B14F-4D97-AF65-F5344CB8AC3E}">
        <p14:creationId xmlns:p14="http://schemas.microsoft.com/office/powerpoint/2010/main" val="342295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D855A7-7D11-4FAE-866F-63C9D0559FEB}" type="datetimeFigureOut">
              <a:rPr lang="en-MY" smtClean="0"/>
              <a:t>24/10/2024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477156FE-F805-4B31-8D09-1CD15AFAD80F}" type="slidenum">
              <a:rPr lang="en-MY" smtClean="0"/>
              <a:t>‹#›</a:t>
            </a:fld>
            <a:endParaRPr lang="en-MY"/>
          </a:p>
        </p:txBody>
      </p:sp>
    </p:spTree>
    <p:extLst>
      <p:ext uri="{BB962C8B-B14F-4D97-AF65-F5344CB8AC3E}">
        <p14:creationId xmlns:p14="http://schemas.microsoft.com/office/powerpoint/2010/main" val="1758733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D855A7-7D11-4FAE-866F-63C9D0559FEB}" type="datetimeFigureOut">
              <a:rPr lang="en-MY" smtClean="0"/>
              <a:t>24/10/2024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477156FE-F805-4B31-8D09-1CD15AFAD80F}" type="slidenum">
              <a:rPr lang="en-MY" smtClean="0"/>
              <a:t>‹#›</a:t>
            </a:fld>
            <a:endParaRPr lang="en-MY"/>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4741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CD855A7-7D11-4FAE-866F-63C9D0559FEB}" type="datetimeFigureOut">
              <a:rPr lang="en-MY" smtClean="0"/>
              <a:t>24/10/2024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477156FE-F805-4B31-8D09-1CD15AFAD80F}" type="slidenum">
              <a:rPr lang="en-MY" smtClean="0"/>
              <a:t>‹#›</a:t>
            </a:fld>
            <a:endParaRPr lang="en-MY"/>
          </a:p>
        </p:txBody>
      </p:sp>
    </p:spTree>
    <p:extLst>
      <p:ext uri="{BB962C8B-B14F-4D97-AF65-F5344CB8AC3E}">
        <p14:creationId xmlns:p14="http://schemas.microsoft.com/office/powerpoint/2010/main" val="2662280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CD855A7-7D11-4FAE-866F-63C9D0559FEB}" type="datetimeFigureOut">
              <a:rPr lang="en-MY" smtClean="0"/>
              <a:t>24/10/2024</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477156FE-F805-4B31-8D09-1CD15AFAD80F}" type="slidenum">
              <a:rPr lang="en-MY" smtClean="0"/>
              <a:t>‹#›</a:t>
            </a:fld>
            <a:endParaRPr lang="en-MY"/>
          </a:p>
        </p:txBody>
      </p:sp>
    </p:spTree>
    <p:extLst>
      <p:ext uri="{BB962C8B-B14F-4D97-AF65-F5344CB8AC3E}">
        <p14:creationId xmlns:p14="http://schemas.microsoft.com/office/powerpoint/2010/main" val="3761571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CD855A7-7D11-4FAE-866F-63C9D0559FEB}" type="datetimeFigureOut">
              <a:rPr lang="en-MY" smtClean="0"/>
              <a:t>24/10/2024</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477156FE-F805-4B31-8D09-1CD15AFAD80F}" type="slidenum">
              <a:rPr lang="en-MY" smtClean="0"/>
              <a:t>‹#›</a:t>
            </a:fld>
            <a:endParaRPr lang="en-MY"/>
          </a:p>
        </p:txBody>
      </p:sp>
    </p:spTree>
    <p:extLst>
      <p:ext uri="{BB962C8B-B14F-4D97-AF65-F5344CB8AC3E}">
        <p14:creationId xmlns:p14="http://schemas.microsoft.com/office/powerpoint/2010/main" val="1265797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CD855A7-7D11-4FAE-866F-63C9D0559FEB}" type="datetimeFigureOut">
              <a:rPr lang="en-MY" smtClean="0"/>
              <a:t>24/10/2024</a:t>
            </a:fld>
            <a:endParaRPr lang="en-MY"/>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MY"/>
          </a:p>
        </p:txBody>
      </p:sp>
      <p:sp>
        <p:nvSpPr>
          <p:cNvPr id="9" name="Slide Number Placeholder 8"/>
          <p:cNvSpPr>
            <a:spLocks noGrp="1"/>
          </p:cNvSpPr>
          <p:nvPr>
            <p:ph type="sldNum" sz="quarter" idx="12"/>
          </p:nvPr>
        </p:nvSpPr>
        <p:spPr/>
        <p:txBody>
          <a:bodyPr/>
          <a:lstStyle/>
          <a:p>
            <a:fld id="{477156FE-F805-4B31-8D09-1CD15AFAD80F}" type="slidenum">
              <a:rPr lang="en-MY" smtClean="0"/>
              <a:t>‹#›</a:t>
            </a:fld>
            <a:endParaRPr lang="en-MY"/>
          </a:p>
        </p:txBody>
      </p:sp>
    </p:spTree>
    <p:extLst>
      <p:ext uri="{BB962C8B-B14F-4D97-AF65-F5344CB8AC3E}">
        <p14:creationId xmlns:p14="http://schemas.microsoft.com/office/powerpoint/2010/main" val="2651705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6CD855A7-7D11-4FAE-866F-63C9D0559FEB}" type="datetimeFigureOut">
              <a:rPr lang="en-MY" smtClean="0"/>
              <a:t>24/10/2024</a:t>
            </a:fld>
            <a:endParaRPr lang="en-MY"/>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MY"/>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77156FE-F805-4B31-8D09-1CD15AFAD80F}" type="slidenum">
              <a:rPr lang="en-MY" smtClean="0"/>
              <a:t>‹#›</a:t>
            </a:fld>
            <a:endParaRPr lang="en-MY"/>
          </a:p>
        </p:txBody>
      </p:sp>
    </p:spTree>
    <p:extLst>
      <p:ext uri="{BB962C8B-B14F-4D97-AF65-F5344CB8AC3E}">
        <p14:creationId xmlns:p14="http://schemas.microsoft.com/office/powerpoint/2010/main" val="909852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D855A7-7D11-4FAE-866F-63C9D0559FEB}" type="datetimeFigureOut">
              <a:rPr lang="en-MY" smtClean="0"/>
              <a:t>24/10/2024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477156FE-F805-4B31-8D09-1CD15AFAD80F}" type="slidenum">
              <a:rPr lang="en-MY" smtClean="0"/>
              <a:t>‹#›</a:t>
            </a:fld>
            <a:endParaRPr lang="en-MY"/>
          </a:p>
        </p:txBody>
      </p:sp>
    </p:spTree>
    <p:extLst>
      <p:ext uri="{BB962C8B-B14F-4D97-AF65-F5344CB8AC3E}">
        <p14:creationId xmlns:p14="http://schemas.microsoft.com/office/powerpoint/2010/main" val="1510718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6CD855A7-7D11-4FAE-866F-63C9D0559FEB}" type="datetimeFigureOut">
              <a:rPr lang="en-MY" smtClean="0"/>
              <a:t>24/10/2024</a:t>
            </a:fld>
            <a:endParaRPr lang="en-MY"/>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MY"/>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477156FE-F805-4B31-8D09-1CD15AFAD80F}" type="slidenum">
              <a:rPr lang="en-MY" smtClean="0"/>
              <a:t>‹#›</a:t>
            </a:fld>
            <a:endParaRPr lang="en-MY"/>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372002"/>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8" Type="http://schemas.openxmlformats.org/officeDocument/2006/relationships/hyperlink" Target="http://www.ncl.ac.uk/academic-skills-kit/good-academic-practice/artificial-intelligence/" TargetMode="External"/><Relationship Id="rId3" Type="http://schemas.openxmlformats.org/officeDocument/2006/relationships/hyperlink" Target="http://www.teqsa.gov.au/students/artificial-intelligence-advice-students" TargetMode="External"/><Relationship Id="rId7" Type="http://schemas.openxmlformats.org/officeDocument/2006/relationships/hyperlink" Target="http://www.hbs.edu/mba/handbook/standards-of-conduct/academic/Pages/default.asp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www.niu.edu/citl/index.shtml" TargetMode="External"/><Relationship Id="rId5" Type="http://schemas.openxmlformats.org/officeDocument/2006/relationships/hyperlink" Target="http://www.teqsa.gov.au/students/understanding-academic-integrity/what-" TargetMode="External"/><Relationship Id="rId4" Type="http://schemas.openxmlformats.org/officeDocument/2006/relationships/hyperlink" Target="http://www.teqsa.gov.au/students/understanding-academic-integrity" TargetMode="External"/><Relationship Id="rId9"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A7F9502-3BDD-0969-10F4-BE0C1E198517}"/>
              </a:ext>
            </a:extLst>
          </p:cNvPr>
          <p:cNvPicPr>
            <a:picLocks noChangeAspect="1"/>
          </p:cNvPicPr>
          <p:nvPr/>
        </p:nvPicPr>
        <p:blipFill>
          <a:blip r:embed="rId2"/>
          <a:stretch>
            <a:fillRect/>
          </a:stretch>
        </p:blipFill>
        <p:spPr>
          <a:xfrm>
            <a:off x="2115732" y="1348274"/>
            <a:ext cx="4805032" cy="1408748"/>
          </a:xfrm>
          <a:prstGeom prst="rect">
            <a:avLst/>
          </a:prstGeom>
        </p:spPr>
      </p:pic>
      <p:sp>
        <p:nvSpPr>
          <p:cNvPr id="4" name="Title 3"/>
          <p:cNvSpPr>
            <a:spLocks noGrp="1"/>
          </p:cNvSpPr>
          <p:nvPr>
            <p:ph type="title"/>
          </p:nvPr>
        </p:nvSpPr>
        <p:spPr>
          <a:xfrm>
            <a:off x="467544" y="145475"/>
            <a:ext cx="8136904" cy="1408747"/>
          </a:xfrm>
        </p:spPr>
        <p:txBody>
          <a:bodyPr>
            <a:normAutofit/>
          </a:bodyPr>
          <a:lstStyle/>
          <a:p>
            <a:pPr algn="ctr"/>
            <a:r>
              <a:rPr lang="en-US" sz="2800" b="1" dirty="0">
                <a:solidFill>
                  <a:srgbClr val="001746"/>
                </a:solidFill>
                <a:latin typeface="Century Gothic" panose="020B0502020202020204" pitchFamily="34" charset="0"/>
              </a:rPr>
              <a:t>UbuntuNet-Connect2024 -</a:t>
            </a:r>
            <a:br>
              <a:rPr lang="en-US" sz="2800" b="1" dirty="0">
                <a:solidFill>
                  <a:srgbClr val="001746"/>
                </a:solidFill>
                <a:latin typeface="Century Gothic" panose="020B0502020202020204" pitchFamily="34" charset="0"/>
              </a:rPr>
            </a:br>
            <a:r>
              <a:rPr lang="en-US" sz="2800" b="1" dirty="0">
                <a:solidFill>
                  <a:srgbClr val="001746"/>
                </a:solidFill>
                <a:latin typeface="Century Gothic" panose="020B0502020202020204" pitchFamily="34" charset="0"/>
              </a:rPr>
              <a:t>October 31-November 1, Dar es Salaam, Tanzania​</a:t>
            </a:r>
          </a:p>
        </p:txBody>
      </p:sp>
      <p:sp>
        <p:nvSpPr>
          <p:cNvPr id="7" name="Title 3"/>
          <p:cNvSpPr txBox="1">
            <a:spLocks/>
          </p:cNvSpPr>
          <p:nvPr/>
        </p:nvSpPr>
        <p:spPr>
          <a:xfrm>
            <a:off x="899592" y="5578583"/>
            <a:ext cx="7272808" cy="58120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b="1" dirty="0">
                <a:solidFill>
                  <a:srgbClr val="002060"/>
                </a:solidFill>
              </a:rPr>
              <a:t>Presenter :   Dr Chinofunga S</a:t>
            </a:r>
          </a:p>
        </p:txBody>
      </p:sp>
      <p:sp>
        <p:nvSpPr>
          <p:cNvPr id="3" name="Content Placeholder 2">
            <a:extLst>
              <a:ext uri="{FF2B5EF4-FFF2-40B4-BE49-F238E27FC236}">
                <a16:creationId xmlns:a16="http://schemas.microsoft.com/office/drawing/2014/main" id="{D22DE39F-B09C-EA5C-3E74-21AF289D25D3}"/>
              </a:ext>
            </a:extLst>
          </p:cNvPr>
          <p:cNvSpPr>
            <a:spLocks noGrp="1"/>
          </p:cNvSpPr>
          <p:nvPr>
            <p:ph idx="1"/>
          </p:nvPr>
        </p:nvSpPr>
        <p:spPr>
          <a:xfrm>
            <a:off x="323528" y="4187055"/>
            <a:ext cx="8568952" cy="1645434"/>
          </a:xfrm>
        </p:spPr>
        <p:txBody>
          <a:bodyPr>
            <a:normAutofit/>
          </a:bodyPr>
          <a:lstStyle/>
          <a:p>
            <a:pPr algn="ctr"/>
            <a:endParaRPr lang="en-US" sz="1800" dirty="0">
              <a:solidFill>
                <a:srgbClr val="002060"/>
              </a:solidFill>
              <a:latin typeface="Century Gothic" panose="020B0502020202020204" pitchFamily="34" charset="0"/>
            </a:endParaRPr>
          </a:p>
          <a:p>
            <a:pPr marL="0" marR="0" indent="0" algn="ctr">
              <a:lnSpc>
                <a:spcPct val="150000"/>
              </a:lnSpc>
              <a:spcBef>
                <a:spcPts val="0"/>
              </a:spcBef>
              <a:spcAft>
                <a:spcPts val="800"/>
              </a:spcAft>
              <a:buNone/>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Mapping the Future of Artificial Intelligence-Large Language Models in Light of Academic Integrity at Chinhoyi University of Technology: Addressing Concerns and Safeguarding Educational Ethics.</a:t>
            </a:r>
            <a:endPar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E5B37B6F-9951-EF0C-ABDE-7498BEAF9B94}"/>
              </a:ext>
            </a:extLst>
          </p:cNvPr>
          <p:cNvSpPr txBox="1"/>
          <p:nvPr/>
        </p:nvSpPr>
        <p:spPr>
          <a:xfrm>
            <a:off x="0" y="6021288"/>
            <a:ext cx="9036496" cy="276999"/>
          </a:xfrm>
          <a:prstGeom prst="rect">
            <a:avLst/>
          </a:prstGeom>
          <a:noFill/>
        </p:spPr>
        <p:txBody>
          <a:bodyPr wrap="square">
            <a:spAutoFit/>
          </a:bodyPr>
          <a:lstStyle/>
          <a:p>
            <a:pPr algn="ctr"/>
            <a:r>
              <a:rPr lang="en-US" sz="1200" i="1" dirty="0"/>
              <a:t>Co Authors : </a:t>
            </a:r>
            <a:r>
              <a:rPr lang="en-US" sz="1200" i="1" dirty="0" err="1"/>
              <a:t>Chikazhe</a:t>
            </a:r>
            <a:r>
              <a:rPr lang="en-US" sz="1200" i="1" dirty="0"/>
              <a:t> Lovemore, </a:t>
            </a:r>
            <a:r>
              <a:rPr lang="en-US" sz="1200" i="1" dirty="0" err="1"/>
              <a:t>Kiwa</a:t>
            </a:r>
            <a:r>
              <a:rPr lang="en-US" sz="1200" i="1" dirty="0"/>
              <a:t> Fungai Jacqueline, </a:t>
            </a:r>
            <a:r>
              <a:rPr lang="en-US" sz="1200" i="1" dirty="0" err="1"/>
              <a:t>Masamha</a:t>
            </a:r>
            <a:r>
              <a:rPr lang="en-US" sz="1200" i="1" dirty="0"/>
              <a:t> </a:t>
            </a:r>
            <a:r>
              <a:rPr lang="en-US" sz="1200" i="1" dirty="0" err="1"/>
              <a:t>Tavengwa</a:t>
            </a:r>
            <a:r>
              <a:rPr lang="en-US" sz="1200" i="1" dirty="0"/>
              <a:t> , </a:t>
            </a:r>
            <a:r>
              <a:rPr lang="en-US" sz="1200" i="1" dirty="0" err="1"/>
              <a:t>Shangwa</a:t>
            </a:r>
            <a:r>
              <a:rPr lang="en-US" sz="1200" i="1" dirty="0"/>
              <a:t> Mary, </a:t>
            </a:r>
            <a:r>
              <a:rPr lang="en-US" sz="1200" i="1" dirty="0" err="1"/>
              <a:t>Chabvutagondo</a:t>
            </a:r>
            <a:r>
              <a:rPr lang="en-US" sz="1200" i="1" dirty="0"/>
              <a:t> T</a:t>
            </a:r>
          </a:p>
        </p:txBody>
      </p:sp>
      <p:pic>
        <p:nvPicPr>
          <p:cNvPr id="8" name="Picture 7">
            <a:extLst>
              <a:ext uri="{FF2B5EF4-FFF2-40B4-BE49-F238E27FC236}">
                <a16:creationId xmlns:a16="http://schemas.microsoft.com/office/drawing/2014/main" id="{82A5FAD4-31D1-2114-B471-83513F4ACE32}"/>
              </a:ext>
            </a:extLst>
          </p:cNvPr>
          <p:cNvPicPr>
            <a:picLocks noChangeAspect="1"/>
          </p:cNvPicPr>
          <p:nvPr/>
        </p:nvPicPr>
        <p:blipFill>
          <a:blip r:embed="rId3"/>
          <a:stretch>
            <a:fillRect/>
          </a:stretch>
        </p:blipFill>
        <p:spPr>
          <a:xfrm>
            <a:off x="-67451" y="5881559"/>
            <a:ext cx="1034495" cy="1034495"/>
          </a:xfrm>
          <a:prstGeom prst="ellipse">
            <a:avLst/>
          </a:prstGeom>
          <a:ln>
            <a:noFill/>
          </a:ln>
          <a:effectLst>
            <a:softEdge rad="112500"/>
          </a:effectLst>
        </p:spPr>
      </p:pic>
      <p:pic>
        <p:nvPicPr>
          <p:cNvPr id="9" name="Picture 8">
            <a:extLst>
              <a:ext uri="{FF2B5EF4-FFF2-40B4-BE49-F238E27FC236}">
                <a16:creationId xmlns:a16="http://schemas.microsoft.com/office/drawing/2014/main" id="{CB784152-C070-6E3A-2E04-6A3EE92353FF}"/>
              </a:ext>
            </a:extLst>
          </p:cNvPr>
          <p:cNvPicPr>
            <a:picLocks noChangeAspect="1"/>
          </p:cNvPicPr>
          <p:nvPr/>
        </p:nvPicPr>
        <p:blipFill>
          <a:blip r:embed="rId4"/>
          <a:stretch>
            <a:fillRect/>
          </a:stretch>
        </p:blipFill>
        <p:spPr>
          <a:xfrm>
            <a:off x="2771800" y="2636912"/>
            <a:ext cx="4104456" cy="19699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4840023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889" y="44624"/>
            <a:ext cx="7543800" cy="612617"/>
          </a:xfrm>
        </p:spPr>
        <p:txBody>
          <a:bodyPr>
            <a:normAutofit fontScale="90000"/>
          </a:bodyPr>
          <a:lstStyle/>
          <a:p>
            <a:pPr algn="ctr"/>
            <a:r>
              <a:rPr lang="en-US" sz="4000" b="1" dirty="0">
                <a:solidFill>
                  <a:srgbClr val="002060"/>
                </a:solidFill>
              </a:rPr>
              <a:t>Literature Review  </a:t>
            </a:r>
            <a:r>
              <a:rPr lang="en-US" sz="4000" b="1" dirty="0" err="1">
                <a:solidFill>
                  <a:srgbClr val="002060"/>
                </a:solidFill>
              </a:rPr>
              <a:t>cont</a:t>
            </a:r>
            <a:r>
              <a:rPr lang="en-US" sz="4000" b="1" dirty="0">
                <a:solidFill>
                  <a:srgbClr val="002060"/>
                </a:solidFill>
              </a:rPr>
              <a:t>’ </a:t>
            </a:r>
            <a:endParaRPr lang="en-MY" sz="4000" b="1" dirty="0">
              <a:solidFill>
                <a:srgbClr val="002060"/>
              </a:solidFill>
            </a:endParaRPr>
          </a:p>
        </p:txBody>
      </p:sp>
      <p:pic>
        <p:nvPicPr>
          <p:cNvPr id="3" name="Picture 2">
            <a:extLst>
              <a:ext uri="{FF2B5EF4-FFF2-40B4-BE49-F238E27FC236}">
                <a16:creationId xmlns:a16="http://schemas.microsoft.com/office/drawing/2014/main" id="{99FA6BDE-156E-5D03-A7E2-F17FDEA6BD0B}"/>
              </a:ext>
            </a:extLst>
          </p:cNvPr>
          <p:cNvPicPr>
            <a:picLocks noChangeAspect="1"/>
          </p:cNvPicPr>
          <p:nvPr/>
        </p:nvPicPr>
        <p:blipFill>
          <a:blip r:embed="rId3"/>
          <a:stretch>
            <a:fillRect/>
          </a:stretch>
        </p:blipFill>
        <p:spPr>
          <a:xfrm>
            <a:off x="8078689" y="178231"/>
            <a:ext cx="936104" cy="274449"/>
          </a:xfrm>
          <a:prstGeom prst="rect">
            <a:avLst/>
          </a:prstGeom>
        </p:spPr>
      </p:pic>
      <p:sp>
        <p:nvSpPr>
          <p:cNvPr id="7" name="TextBox 6">
            <a:extLst>
              <a:ext uri="{FF2B5EF4-FFF2-40B4-BE49-F238E27FC236}">
                <a16:creationId xmlns:a16="http://schemas.microsoft.com/office/drawing/2014/main" id="{5FB2885F-EBCC-3B35-0781-F3096AE19A5A}"/>
              </a:ext>
            </a:extLst>
          </p:cNvPr>
          <p:cNvSpPr txBox="1"/>
          <p:nvPr/>
        </p:nvSpPr>
        <p:spPr>
          <a:xfrm>
            <a:off x="107503" y="599959"/>
            <a:ext cx="8907289" cy="1169551"/>
          </a:xfrm>
          <a:prstGeom prst="rect">
            <a:avLst/>
          </a:prstGeom>
          <a:noFill/>
        </p:spPr>
        <p:txBody>
          <a:bodyPr wrap="square">
            <a:spAutoFit/>
          </a:bodyPr>
          <a:lstStyle/>
          <a:p>
            <a:r>
              <a:rPr lang="en-US" sz="1400" b="1" dirty="0"/>
              <a:t>Literature Review: Diffusion of Innovations in Higher Education with AI-</a:t>
            </a:r>
            <a:r>
              <a:rPr lang="en-US" sz="1400" b="1" dirty="0" err="1"/>
              <a:t>LLMsThe</a:t>
            </a:r>
            <a:r>
              <a:rPr lang="en-US" sz="1400" b="1" dirty="0"/>
              <a:t> adoption of Artificial Intelligence (AI) and Large Language Models (LLMs) in higher education is a manifestation of the diffusion of innovations within academic settings. The framework of Diffusion of Innovations theory, proposed by Everett Rogers in 1962, provides a lens through which to understand the process by which new technologies, like AI-LLMs, are adopted and integrated into educational practices.</a:t>
            </a:r>
          </a:p>
        </p:txBody>
      </p:sp>
      <p:sp>
        <p:nvSpPr>
          <p:cNvPr id="10" name="TextBox 9">
            <a:extLst>
              <a:ext uri="{FF2B5EF4-FFF2-40B4-BE49-F238E27FC236}">
                <a16:creationId xmlns:a16="http://schemas.microsoft.com/office/drawing/2014/main" id="{D5A928B4-A7E9-5B8D-4D95-D351F23C1F6F}"/>
              </a:ext>
            </a:extLst>
          </p:cNvPr>
          <p:cNvSpPr txBox="1"/>
          <p:nvPr/>
        </p:nvSpPr>
        <p:spPr>
          <a:xfrm>
            <a:off x="107503" y="1700809"/>
            <a:ext cx="8856985" cy="4770537"/>
          </a:xfrm>
          <a:prstGeom prst="rect">
            <a:avLst/>
          </a:prstGeom>
          <a:noFill/>
        </p:spPr>
        <p:txBody>
          <a:bodyPr wrap="square">
            <a:spAutoFit/>
          </a:bodyPr>
          <a:lstStyle/>
          <a:p>
            <a:pPr marL="342900" indent="-342900">
              <a:buAutoNum type="arabicPeriod"/>
            </a:pPr>
            <a:r>
              <a:rPr lang="en-US" sz="1600" b="1" dirty="0"/>
              <a:t>Innovation </a:t>
            </a:r>
            <a:r>
              <a:rPr lang="en-US" sz="1600" b="1" dirty="0" err="1"/>
              <a:t>Characteristics</a:t>
            </a:r>
            <a:r>
              <a:rPr lang="en-US" sz="1600" dirty="0" err="1"/>
              <a:t>:The</a:t>
            </a:r>
            <a:r>
              <a:rPr lang="en-US" sz="1600" dirty="0"/>
              <a:t> adoption of AI-LLMs in higher education hinges on factors like their relative advantage over existing methods, compatibility with educational practices, complexity, trialability, and observability, all of which influence how educators perceive and incorporate these technologies into their teaching.</a:t>
            </a:r>
          </a:p>
          <a:p>
            <a:pPr marL="342900" indent="-342900">
              <a:buAutoNum type="arabicPeriod"/>
            </a:pPr>
            <a:r>
              <a:rPr lang="en-US" sz="1600" b="1" dirty="0"/>
              <a:t>Adoption Process</a:t>
            </a:r>
            <a:r>
              <a:rPr lang="en-US" sz="1600" dirty="0"/>
              <a:t>: Educators and institutions go through stages of knowledge acquisition, persuasion, decision-making, implementation, and confirmation when integrating AI-LLMs into educational settings, with each phase contributing to the successful adoption and utilization of these innovative tools.</a:t>
            </a:r>
          </a:p>
          <a:p>
            <a:pPr marL="342900" indent="-342900">
              <a:buAutoNum type="arabicPeriod"/>
            </a:pPr>
            <a:r>
              <a:rPr lang="en-US" sz="1600" b="1" dirty="0"/>
              <a:t>Communication </a:t>
            </a:r>
            <a:r>
              <a:rPr lang="en-US" sz="1600" b="1" dirty="0" err="1"/>
              <a:t>Channels</a:t>
            </a:r>
            <a:r>
              <a:rPr lang="en-US" sz="1600" dirty="0" err="1"/>
              <a:t>:Effective</a:t>
            </a:r>
            <a:r>
              <a:rPr lang="en-US" sz="1600" dirty="0"/>
              <a:t> dissemination of information about AI-LLMs in higher education relies on peer networks, professional organizations, academic conferences, research publications, and online platforms, which serve as vital channels for sharing knowledge and influencing stakeholders' perspectives on these technologies.</a:t>
            </a:r>
          </a:p>
          <a:p>
            <a:pPr marL="342900" indent="-342900">
              <a:buAutoNum type="arabicPeriod"/>
            </a:pPr>
            <a:r>
              <a:rPr lang="en-US" sz="1600" b="1" dirty="0"/>
              <a:t>Social </a:t>
            </a:r>
            <a:r>
              <a:rPr lang="en-US" sz="1600" b="1" dirty="0" err="1"/>
              <a:t>Systems</a:t>
            </a:r>
            <a:r>
              <a:rPr lang="en-US" sz="1600" dirty="0" err="1"/>
              <a:t>:The</a:t>
            </a:r>
            <a:r>
              <a:rPr lang="en-US" sz="1600" dirty="0"/>
              <a:t> adoption of AI-LLMs in higher education is embedded within complex social systems that encompass various stakeholders, including faculty, administrators, students, and policymakers. These social dynamics, institutional structures, and cultural norms collectively shape how AI-LLMs are perceived and integrated within the academic ecosystem.</a:t>
            </a:r>
          </a:p>
          <a:p>
            <a:pPr marL="342900" indent="-342900">
              <a:buAutoNum type="arabicPeriod"/>
            </a:pPr>
            <a:r>
              <a:rPr lang="en-US" sz="1600" b="1" dirty="0"/>
              <a:t>Innovation-Decision Process</a:t>
            </a:r>
            <a:r>
              <a:rPr lang="en-US" sz="1600" dirty="0"/>
              <a:t>: Educators engage in a systematic innovation-decision process when considering the integration of AI-LLMs into their teaching practices, involving stages of knowledge acquisition, persuasion, decision-making, implementation, and confirmation. </a:t>
            </a:r>
          </a:p>
        </p:txBody>
      </p:sp>
    </p:spTree>
    <p:extLst>
      <p:ext uri="{BB962C8B-B14F-4D97-AF65-F5344CB8AC3E}">
        <p14:creationId xmlns:p14="http://schemas.microsoft.com/office/powerpoint/2010/main" val="848209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Research Objective/s  </a:t>
            </a:r>
            <a:endParaRPr lang="en-MY" sz="4000" b="1" dirty="0">
              <a:solidFill>
                <a:srgbClr val="002060"/>
              </a:solidFill>
            </a:endParaRPr>
          </a:p>
        </p:txBody>
      </p:sp>
      <p:sp>
        <p:nvSpPr>
          <p:cNvPr id="3" name="Content Placeholder 2"/>
          <p:cNvSpPr>
            <a:spLocks noGrp="1"/>
          </p:cNvSpPr>
          <p:nvPr>
            <p:ph idx="1"/>
          </p:nvPr>
        </p:nvSpPr>
        <p:spPr>
          <a:xfrm>
            <a:off x="822959" y="1844824"/>
            <a:ext cx="7543801" cy="4023360"/>
          </a:xfrm>
        </p:spPr>
        <p:txBody>
          <a:bodyPr>
            <a:normAutofit/>
          </a:bodyPr>
          <a:lstStyle/>
          <a:p>
            <a:pPr marL="342900" marR="0" lvl="0" indent="-342900" algn="just">
              <a:lnSpc>
                <a:spcPct val="150000"/>
              </a:lnSpc>
              <a:spcBef>
                <a:spcPts val="0"/>
              </a:spcBef>
              <a:spcAft>
                <a:spcPts val="0"/>
              </a:spcAft>
              <a:buFont typeface="+mj-lt"/>
              <a:buAutoNum type="alphaLcParenR"/>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To understand the usage patterns of LLMs among Chinhoyi University of Technology (CUT)  users.</a:t>
            </a:r>
          </a:p>
          <a:p>
            <a:pPr marL="342900" marR="0" lvl="0" indent="-342900" algn="just">
              <a:lnSpc>
                <a:spcPct val="150000"/>
              </a:lnSpc>
              <a:spcBef>
                <a:spcPts val="0"/>
              </a:spcBef>
              <a:spcAft>
                <a:spcPts val="0"/>
              </a:spcAft>
              <a:buFont typeface="+mj-lt"/>
              <a:buAutoNum type="alphaLcParenR"/>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To identify factors influencing the utilization of LLMs in academic activities.</a:t>
            </a:r>
          </a:p>
          <a:p>
            <a:pPr marL="342900" marR="0" lvl="0" indent="-342900" algn="just">
              <a:lnSpc>
                <a:spcPct val="150000"/>
              </a:lnSpc>
              <a:spcBef>
                <a:spcPts val="0"/>
              </a:spcBef>
              <a:spcAft>
                <a:spcPts val="0"/>
              </a:spcAft>
              <a:buFont typeface="+mj-lt"/>
              <a:buAutoNum type="alphaLcParenR"/>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To assess user confidence levels in use of LLMs.</a:t>
            </a:r>
          </a:p>
          <a:p>
            <a:pPr marL="342900" marR="0" lvl="0" indent="-342900" algn="just">
              <a:lnSpc>
                <a:spcPct val="150000"/>
              </a:lnSpc>
              <a:spcBef>
                <a:spcPts val="0"/>
              </a:spcBef>
              <a:spcAft>
                <a:spcPts val="0"/>
              </a:spcAft>
              <a:buFont typeface="+mj-lt"/>
              <a:buAutoNum type="alphaLcParenR"/>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To evaluate the needs of users regarding LLM usage.</a:t>
            </a:r>
          </a:p>
        </p:txBody>
      </p:sp>
      <p:pic>
        <p:nvPicPr>
          <p:cNvPr id="5" name="Picture 4">
            <a:extLst>
              <a:ext uri="{FF2B5EF4-FFF2-40B4-BE49-F238E27FC236}">
                <a16:creationId xmlns:a16="http://schemas.microsoft.com/office/drawing/2014/main" id="{ADC4E2C5-3B02-DDD8-D34B-4BDF298006EE}"/>
              </a:ext>
            </a:extLst>
          </p:cNvPr>
          <p:cNvPicPr>
            <a:picLocks noChangeAspect="1"/>
          </p:cNvPicPr>
          <p:nvPr/>
        </p:nvPicPr>
        <p:blipFill>
          <a:blip r:embed="rId2"/>
          <a:stretch>
            <a:fillRect/>
          </a:stretch>
        </p:blipFill>
        <p:spPr>
          <a:xfrm>
            <a:off x="8078689" y="178231"/>
            <a:ext cx="936104" cy="274449"/>
          </a:xfrm>
          <a:prstGeom prst="rect">
            <a:avLst/>
          </a:prstGeom>
        </p:spPr>
      </p:pic>
    </p:spTree>
    <p:extLst>
      <p:ext uri="{BB962C8B-B14F-4D97-AF65-F5344CB8AC3E}">
        <p14:creationId xmlns:p14="http://schemas.microsoft.com/office/powerpoint/2010/main" val="742427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Research Question/s  </a:t>
            </a:r>
            <a:endParaRPr lang="en-MY" sz="4000" b="1" dirty="0">
              <a:solidFill>
                <a:srgbClr val="002060"/>
              </a:solidFill>
            </a:endParaRPr>
          </a:p>
        </p:txBody>
      </p:sp>
      <p:sp>
        <p:nvSpPr>
          <p:cNvPr id="3" name="Content Placeholder 2"/>
          <p:cNvSpPr>
            <a:spLocks noGrp="1"/>
          </p:cNvSpPr>
          <p:nvPr>
            <p:ph idx="1"/>
          </p:nvPr>
        </p:nvSpPr>
        <p:spPr/>
        <p:txBody>
          <a:bodyPr>
            <a:normAutofit lnSpcReduction="10000"/>
          </a:bodyPr>
          <a:lstStyle/>
          <a:p>
            <a:pPr marL="342900" marR="0" lvl="0" indent="-342900" algn="just">
              <a:lnSpc>
                <a:spcPct val="150000"/>
              </a:lnSpc>
              <a:spcBef>
                <a:spcPts val="0"/>
              </a:spcBef>
              <a:spcAft>
                <a:spcPts val="0"/>
              </a:spcAft>
              <a:buFont typeface="+mj-lt"/>
              <a:buAutoNum type="alphaLcParenR"/>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What are the specific usage patterns of large language models (LLMs) among students and faculty at CUT in terms of frequency and academic tasks?</a:t>
            </a:r>
          </a:p>
          <a:p>
            <a:pPr marL="342900" marR="0" lvl="0" indent="-342900" algn="just">
              <a:lnSpc>
                <a:spcPct val="150000"/>
              </a:lnSpc>
              <a:spcBef>
                <a:spcPts val="0"/>
              </a:spcBef>
              <a:spcAft>
                <a:spcPts val="0"/>
              </a:spcAft>
              <a:buFont typeface="+mj-lt"/>
              <a:buAutoNum type="alphaLcParenR"/>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What key factors influence the decision to utilize LLMs in academic activities among students and faculty at CUT?</a:t>
            </a:r>
          </a:p>
          <a:p>
            <a:pPr marL="342900" marR="0" lvl="0" indent="-342900" algn="just">
              <a:lnSpc>
                <a:spcPct val="150000"/>
              </a:lnSpc>
              <a:spcBef>
                <a:spcPts val="0"/>
              </a:spcBef>
              <a:spcAft>
                <a:spcPts val="0"/>
              </a:spcAft>
              <a:buFont typeface="+mj-lt"/>
              <a:buAutoNum type="alphaLcParenR"/>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How confident do students and faculty feel in their ability to effectively use LLMs</a:t>
            </a:r>
          </a:p>
          <a:p>
            <a:pPr marL="342900" marR="0" lvl="0" indent="-342900" algn="just">
              <a:lnSpc>
                <a:spcPct val="150000"/>
              </a:lnSpc>
              <a:spcBef>
                <a:spcPts val="0"/>
              </a:spcBef>
              <a:spcAft>
                <a:spcPts val="0"/>
              </a:spcAft>
              <a:buFont typeface="+mj-lt"/>
              <a:buAutoNum type="alphaLcParenR"/>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What challenges do they encounter during their usage?</a:t>
            </a:r>
          </a:p>
          <a:p>
            <a:pPr marL="342900" marR="0" lvl="0" indent="-342900" algn="just">
              <a:lnSpc>
                <a:spcPct val="150000"/>
              </a:lnSpc>
              <a:spcBef>
                <a:spcPts val="0"/>
              </a:spcBef>
              <a:spcAft>
                <a:spcPts val="0"/>
              </a:spcAft>
              <a:buFont typeface="+mj-lt"/>
              <a:buAutoNum type="alphaLcParenR"/>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What measures are necessary to enhance the effective use of LLMs among students and faculty at CUT?</a:t>
            </a:r>
          </a:p>
        </p:txBody>
      </p:sp>
      <p:pic>
        <p:nvPicPr>
          <p:cNvPr id="5" name="Picture 4">
            <a:extLst>
              <a:ext uri="{FF2B5EF4-FFF2-40B4-BE49-F238E27FC236}">
                <a16:creationId xmlns:a16="http://schemas.microsoft.com/office/drawing/2014/main" id="{5CE98426-3906-0AA6-E99E-9C91ED50E0BE}"/>
              </a:ext>
            </a:extLst>
          </p:cNvPr>
          <p:cNvPicPr>
            <a:picLocks noChangeAspect="1"/>
          </p:cNvPicPr>
          <p:nvPr/>
        </p:nvPicPr>
        <p:blipFill>
          <a:blip r:embed="rId2"/>
          <a:stretch>
            <a:fillRect/>
          </a:stretch>
        </p:blipFill>
        <p:spPr>
          <a:xfrm>
            <a:off x="8078689" y="178231"/>
            <a:ext cx="936104" cy="274449"/>
          </a:xfrm>
          <a:prstGeom prst="rect">
            <a:avLst/>
          </a:prstGeom>
        </p:spPr>
      </p:pic>
    </p:spTree>
    <p:extLst>
      <p:ext uri="{BB962C8B-B14F-4D97-AF65-F5344CB8AC3E}">
        <p14:creationId xmlns:p14="http://schemas.microsoft.com/office/powerpoint/2010/main" val="4070872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Research Methodology  </a:t>
            </a:r>
            <a:endParaRPr lang="en-MY" sz="4000" b="1" dirty="0">
              <a:solidFill>
                <a:srgbClr val="002060"/>
              </a:solidFill>
            </a:endParaRPr>
          </a:p>
        </p:txBody>
      </p:sp>
      <p:sp>
        <p:nvSpPr>
          <p:cNvPr id="3" name="Content Placeholder 2"/>
          <p:cNvSpPr>
            <a:spLocks noGrp="1"/>
          </p:cNvSpPr>
          <p:nvPr>
            <p:ph idx="1"/>
          </p:nvPr>
        </p:nvSpPr>
        <p:spPr>
          <a:xfrm>
            <a:off x="251521" y="1700808"/>
            <a:ext cx="8763272" cy="2519370"/>
          </a:xfrm>
        </p:spPr>
        <p:txBody>
          <a:bodyPr>
            <a:normAutofit/>
          </a:bodyPr>
          <a:lstStyle/>
          <a:p>
            <a:pPr marL="0" indent="0">
              <a:buNone/>
            </a:pPr>
            <a:r>
              <a:rPr lang="en-US" b="1" i="1" dirty="0">
                <a:solidFill>
                  <a:srgbClr val="000000"/>
                </a:solidFill>
                <a:effectLst/>
                <a:latin typeface="Times New Roman" panose="02020603050405020304" pitchFamily="18" charset="0"/>
                <a:ea typeface="Calibri" panose="020F0502020204030204" pitchFamily="34" charset="0"/>
              </a:rPr>
              <a:t>1 Public University - CUT</a:t>
            </a:r>
          </a:p>
          <a:p>
            <a:pPr marL="0" indent="0">
              <a:buNone/>
            </a:pPr>
            <a:r>
              <a:rPr lang="en-US" b="1" dirty="0">
                <a:solidFill>
                  <a:srgbClr val="000000"/>
                </a:solidFill>
                <a:effectLst/>
                <a:latin typeface="Times New Roman" panose="02020603050405020304" pitchFamily="18" charset="0"/>
                <a:ea typeface="Calibri" panose="020F0502020204030204" pitchFamily="34" charset="0"/>
              </a:rPr>
              <a:t>Quantitative inquiry </a:t>
            </a:r>
            <a:r>
              <a:rPr lang="en-US" dirty="0">
                <a:solidFill>
                  <a:srgbClr val="000000"/>
                </a:solidFill>
                <a:effectLst/>
                <a:latin typeface="Times New Roman" panose="02020603050405020304" pitchFamily="18" charset="0"/>
                <a:ea typeface="Calibri" panose="020F0502020204030204" pitchFamily="34" charset="0"/>
              </a:rPr>
              <a:t>utilizing a cross-sectional survey design to collect quantitative data from diverse stakeholders at Chinhoyi University of Technology (CUT), </a:t>
            </a:r>
          </a:p>
          <a:p>
            <a:pPr marL="0" indent="0">
              <a:buNone/>
            </a:pPr>
            <a:r>
              <a:rPr lang="en-US" b="1" i="1" dirty="0">
                <a:solidFill>
                  <a:srgbClr val="000000"/>
                </a:solidFill>
                <a:effectLst/>
                <a:latin typeface="Times New Roman" panose="02020603050405020304" pitchFamily="18" charset="0"/>
                <a:ea typeface="Calibri" panose="020F0502020204030204" pitchFamily="34" charset="0"/>
              </a:rPr>
              <a:t>114 lecturers, </a:t>
            </a:r>
          </a:p>
          <a:p>
            <a:pPr marL="0" indent="0">
              <a:buNone/>
            </a:pPr>
            <a:r>
              <a:rPr lang="en-US" b="1" i="1" dirty="0">
                <a:solidFill>
                  <a:srgbClr val="000000"/>
                </a:solidFill>
                <a:effectLst/>
                <a:latin typeface="Times New Roman" panose="02020603050405020304" pitchFamily="18" charset="0"/>
                <a:ea typeface="Calibri" panose="020F0502020204030204" pitchFamily="34" charset="0"/>
              </a:rPr>
              <a:t>147 students, and </a:t>
            </a:r>
          </a:p>
          <a:p>
            <a:pPr marL="0" indent="0">
              <a:buNone/>
            </a:pPr>
            <a:r>
              <a:rPr lang="en-US" b="1" i="1" dirty="0">
                <a:solidFill>
                  <a:srgbClr val="000000"/>
                </a:solidFill>
                <a:effectLst/>
                <a:latin typeface="Times New Roman" panose="02020603050405020304" pitchFamily="18" charset="0"/>
                <a:ea typeface="Calibri" panose="020F0502020204030204" pitchFamily="34" charset="0"/>
              </a:rPr>
              <a:t>14 administrators</a:t>
            </a:r>
          </a:p>
          <a:p>
            <a:pPr marL="0" indent="0">
              <a:buNone/>
            </a:pPr>
            <a:endParaRPr lang="en-US" dirty="0">
              <a:solidFill>
                <a:srgbClr val="000000"/>
              </a:solidFill>
              <a:effectLst/>
              <a:latin typeface="Times New Roman" panose="02020603050405020304" pitchFamily="18" charset="0"/>
              <a:ea typeface="Calibri" panose="020F0502020204030204" pitchFamily="34" charset="0"/>
            </a:endParaRPr>
          </a:p>
          <a:p>
            <a:pPr marL="0" indent="0">
              <a:buNone/>
            </a:pPr>
            <a:endParaRPr lang="en-US" dirty="0">
              <a:solidFill>
                <a:srgbClr val="000000"/>
              </a:solidFill>
              <a:effectLst/>
              <a:latin typeface="Times New Roman" panose="02020603050405020304" pitchFamily="18" charset="0"/>
              <a:ea typeface="Calibri" panose="020F0502020204030204" pitchFamily="34" charset="0"/>
            </a:endParaRPr>
          </a:p>
          <a:p>
            <a:pPr marL="0" indent="0">
              <a:buNone/>
            </a:pPr>
            <a:endParaRPr lang="en-MY" sz="1800" dirty="0"/>
          </a:p>
        </p:txBody>
      </p:sp>
      <p:pic>
        <p:nvPicPr>
          <p:cNvPr id="5" name="Picture 4">
            <a:extLst>
              <a:ext uri="{FF2B5EF4-FFF2-40B4-BE49-F238E27FC236}">
                <a16:creationId xmlns:a16="http://schemas.microsoft.com/office/drawing/2014/main" id="{7F0F25AA-F2D6-873F-A4B0-654C0E51DBC2}"/>
              </a:ext>
            </a:extLst>
          </p:cNvPr>
          <p:cNvPicPr>
            <a:picLocks noChangeAspect="1"/>
          </p:cNvPicPr>
          <p:nvPr/>
        </p:nvPicPr>
        <p:blipFill>
          <a:blip r:embed="rId2"/>
          <a:stretch>
            <a:fillRect/>
          </a:stretch>
        </p:blipFill>
        <p:spPr>
          <a:xfrm>
            <a:off x="8078689" y="178231"/>
            <a:ext cx="936104" cy="274449"/>
          </a:xfrm>
          <a:prstGeom prst="rect">
            <a:avLst/>
          </a:prstGeom>
        </p:spPr>
      </p:pic>
      <p:sp>
        <p:nvSpPr>
          <p:cNvPr id="6" name="TextBox 5">
            <a:extLst>
              <a:ext uri="{FF2B5EF4-FFF2-40B4-BE49-F238E27FC236}">
                <a16:creationId xmlns:a16="http://schemas.microsoft.com/office/drawing/2014/main" id="{D7A3F391-48E9-48D9-ECB4-E8D74F524FAE}"/>
              </a:ext>
            </a:extLst>
          </p:cNvPr>
          <p:cNvSpPr txBox="1"/>
          <p:nvPr/>
        </p:nvSpPr>
        <p:spPr>
          <a:xfrm>
            <a:off x="190364" y="4725144"/>
            <a:ext cx="8763272" cy="1200329"/>
          </a:xfrm>
          <a:prstGeom prst="rect">
            <a:avLst/>
          </a:prstGeom>
          <a:noFill/>
        </p:spPr>
        <p:txBody>
          <a:bodyPr wrap="square">
            <a:spAutoFit/>
          </a:bodyPr>
          <a:lstStyle/>
          <a:p>
            <a:pPr algn="just"/>
            <a:r>
              <a:rPr lang="en-US" sz="1800" dirty="0">
                <a:solidFill>
                  <a:srgbClr val="000000"/>
                </a:solidFill>
                <a:effectLst/>
                <a:latin typeface="Times New Roman" panose="02020603050405020304" pitchFamily="18" charset="0"/>
                <a:ea typeface="Calibri" panose="020F0502020204030204" pitchFamily="34" charset="0"/>
              </a:rPr>
              <a:t>Google Form based Online questionnaire was developed, comprising closed-ended questions to assess the frequency and nature of AI-Large Language Models (LLMs) usage, perceptions of academic integrity risks, awareness of existing policies, and open ended question on suggestions for ethical improvements.</a:t>
            </a:r>
            <a:endParaRPr lang="en-US" dirty="0"/>
          </a:p>
        </p:txBody>
      </p:sp>
    </p:spTree>
    <p:extLst>
      <p:ext uri="{BB962C8B-B14F-4D97-AF65-F5344CB8AC3E}">
        <p14:creationId xmlns:p14="http://schemas.microsoft.com/office/powerpoint/2010/main" val="18177388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Data Analysis</a:t>
            </a:r>
            <a:endParaRPr lang="en-MY" sz="4000" b="1" dirty="0">
              <a:solidFill>
                <a:srgbClr val="002060"/>
              </a:solidFill>
            </a:endParaRPr>
          </a:p>
        </p:txBody>
      </p:sp>
      <p:sp>
        <p:nvSpPr>
          <p:cNvPr id="3" name="Content Placeholder 2"/>
          <p:cNvSpPr>
            <a:spLocks noGrp="1"/>
          </p:cNvSpPr>
          <p:nvPr>
            <p:ph idx="1"/>
          </p:nvPr>
        </p:nvSpPr>
        <p:spPr>
          <a:xfrm>
            <a:off x="251520" y="1880279"/>
            <a:ext cx="8352929" cy="432048"/>
          </a:xfrm>
        </p:spPr>
        <p:txBody>
          <a:bodyPr>
            <a:normAutofit fontScale="92500" lnSpcReduction="10000"/>
          </a:bodyPr>
          <a:lstStyle/>
          <a:p>
            <a:pPr marL="0" indent="0">
              <a:buNone/>
            </a:pPr>
            <a:r>
              <a:rPr lang="en-US" sz="2800" b="1" dirty="0">
                <a:solidFill>
                  <a:srgbClr val="000000"/>
                </a:solidFill>
                <a:effectLst/>
                <a:ea typeface="Calibri" panose="020F0502020204030204" pitchFamily="34" charset="0"/>
              </a:rPr>
              <a:t>Using SPSS version 27 and Amos 22</a:t>
            </a:r>
          </a:p>
        </p:txBody>
      </p:sp>
      <p:pic>
        <p:nvPicPr>
          <p:cNvPr id="5" name="Picture 4">
            <a:extLst>
              <a:ext uri="{FF2B5EF4-FFF2-40B4-BE49-F238E27FC236}">
                <a16:creationId xmlns:a16="http://schemas.microsoft.com/office/drawing/2014/main" id="{23CD6826-B9CF-0E88-43AF-BAB79B7D937C}"/>
              </a:ext>
            </a:extLst>
          </p:cNvPr>
          <p:cNvPicPr>
            <a:picLocks noChangeAspect="1"/>
          </p:cNvPicPr>
          <p:nvPr/>
        </p:nvPicPr>
        <p:blipFill>
          <a:blip r:embed="rId2"/>
          <a:stretch>
            <a:fillRect/>
          </a:stretch>
        </p:blipFill>
        <p:spPr>
          <a:xfrm>
            <a:off x="8078689" y="178231"/>
            <a:ext cx="936104" cy="274449"/>
          </a:xfrm>
          <a:prstGeom prst="rect">
            <a:avLst/>
          </a:prstGeom>
        </p:spPr>
      </p:pic>
      <p:sp>
        <p:nvSpPr>
          <p:cNvPr id="6" name="TextBox 5">
            <a:extLst>
              <a:ext uri="{FF2B5EF4-FFF2-40B4-BE49-F238E27FC236}">
                <a16:creationId xmlns:a16="http://schemas.microsoft.com/office/drawing/2014/main" id="{F6162B2E-814E-9142-F367-DD2DAC42C83F}"/>
              </a:ext>
            </a:extLst>
          </p:cNvPr>
          <p:cNvSpPr txBox="1"/>
          <p:nvPr/>
        </p:nvSpPr>
        <p:spPr>
          <a:xfrm>
            <a:off x="179512" y="2420888"/>
            <a:ext cx="8712967" cy="3785652"/>
          </a:xfrm>
          <a:prstGeom prst="rect">
            <a:avLst/>
          </a:prstGeom>
          <a:noFill/>
        </p:spPr>
        <p:txBody>
          <a:bodyPr wrap="square">
            <a:spAutoFit/>
          </a:bodyPr>
          <a:lstStyle/>
          <a:p>
            <a:pPr algn="just"/>
            <a:r>
              <a:rPr lang="en-US" sz="2000" b="1" dirty="0"/>
              <a:t>SPSS version 27 was employed for data management, analysis, and the generation of descriptive statistics, offering a comprehensive platform for statistical analysis. Descriptive statistics were utilized to summarize key variables within the dataset. These statistics provided a snapshot of the central tendencies, dispersion, and shape of the data distribution for each variable under consideration. </a:t>
            </a:r>
          </a:p>
          <a:p>
            <a:pPr algn="just"/>
            <a:endParaRPr lang="en-US" sz="2000" b="1" dirty="0"/>
          </a:p>
          <a:p>
            <a:pPr algn="just"/>
            <a:r>
              <a:rPr lang="en-US" sz="2000" b="1" dirty="0"/>
              <a:t>Amos 22, a software tool for structural equation modeling, was utilized to explore the relationships between variables in a more intricate manner, allowing for the examination of complex interdependencies and pathways within the dataset. Relationships between variables were examined to understand how they interacted and influenced one another within the context of the study. </a:t>
            </a:r>
          </a:p>
        </p:txBody>
      </p:sp>
    </p:spTree>
    <p:extLst>
      <p:ext uri="{BB962C8B-B14F-4D97-AF65-F5344CB8AC3E}">
        <p14:creationId xmlns:p14="http://schemas.microsoft.com/office/powerpoint/2010/main" val="1397565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Findings</a:t>
            </a:r>
            <a:endParaRPr lang="en-MY" sz="4000" b="1" dirty="0">
              <a:solidFill>
                <a:srgbClr val="002060"/>
              </a:solidFill>
            </a:endParaRPr>
          </a:p>
        </p:txBody>
      </p:sp>
      <p:pic>
        <p:nvPicPr>
          <p:cNvPr id="3" name="Picture 2">
            <a:extLst>
              <a:ext uri="{FF2B5EF4-FFF2-40B4-BE49-F238E27FC236}">
                <a16:creationId xmlns:a16="http://schemas.microsoft.com/office/drawing/2014/main" id="{7AA1CAF0-B276-8478-2B8E-43EB881034D0}"/>
              </a:ext>
            </a:extLst>
          </p:cNvPr>
          <p:cNvPicPr>
            <a:picLocks noChangeAspect="1"/>
          </p:cNvPicPr>
          <p:nvPr/>
        </p:nvPicPr>
        <p:blipFill>
          <a:blip r:embed="rId3"/>
          <a:stretch>
            <a:fillRect/>
          </a:stretch>
        </p:blipFill>
        <p:spPr>
          <a:xfrm>
            <a:off x="8078689" y="178231"/>
            <a:ext cx="936104" cy="274449"/>
          </a:xfrm>
          <a:prstGeom prst="rect">
            <a:avLst/>
          </a:prstGeom>
        </p:spPr>
      </p:pic>
      <p:sp>
        <p:nvSpPr>
          <p:cNvPr id="6" name="TextBox 5">
            <a:extLst>
              <a:ext uri="{FF2B5EF4-FFF2-40B4-BE49-F238E27FC236}">
                <a16:creationId xmlns:a16="http://schemas.microsoft.com/office/drawing/2014/main" id="{338178FB-B3F4-A5CD-477C-352D32C36F44}"/>
              </a:ext>
            </a:extLst>
          </p:cNvPr>
          <p:cNvSpPr txBox="1"/>
          <p:nvPr/>
        </p:nvSpPr>
        <p:spPr>
          <a:xfrm>
            <a:off x="323528" y="1772816"/>
            <a:ext cx="4572000" cy="464871"/>
          </a:xfrm>
          <a:prstGeom prst="rect">
            <a:avLst/>
          </a:prstGeom>
          <a:noFill/>
        </p:spPr>
        <p:txBody>
          <a:bodyPr wrap="square">
            <a:spAutoFit/>
          </a:bodyPr>
          <a:lstStyle/>
          <a:p>
            <a:pPr marR="0" lvl="0" algn="just">
              <a:lnSpc>
                <a:spcPct val="150000"/>
              </a:lnSpc>
              <a:spcBef>
                <a:spcPts val="0"/>
              </a:spcBef>
              <a:spcAft>
                <a:spcPts val="800"/>
              </a:spcAft>
            </a:pPr>
            <a:r>
              <a:rPr lang="en-US" sz="1800" b="1" kern="100" dirty="0">
                <a:solidFill>
                  <a:srgbClr val="000000"/>
                </a:solidFill>
                <a:effectLst/>
                <a:ea typeface="Calibri" panose="020F0502020204030204" pitchFamily="34" charset="0"/>
                <a:cs typeface="Times New Roman" panose="02020603050405020304" pitchFamily="18" charset="0"/>
              </a:rPr>
              <a:t>Frequency of use </a:t>
            </a:r>
          </a:p>
        </p:txBody>
      </p:sp>
      <p:pic>
        <p:nvPicPr>
          <p:cNvPr id="8" name="Picture 7">
            <a:extLst>
              <a:ext uri="{FF2B5EF4-FFF2-40B4-BE49-F238E27FC236}">
                <a16:creationId xmlns:a16="http://schemas.microsoft.com/office/drawing/2014/main" id="{534914BC-771C-8F44-A276-6CA958E3777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2636912"/>
            <a:ext cx="6932696" cy="2808312"/>
          </a:xfrm>
          <a:prstGeom prst="rect">
            <a:avLst/>
          </a:prstGeom>
          <a:noFill/>
        </p:spPr>
      </p:pic>
      <p:sp>
        <p:nvSpPr>
          <p:cNvPr id="11" name="Rectangle 10">
            <a:extLst>
              <a:ext uri="{FF2B5EF4-FFF2-40B4-BE49-F238E27FC236}">
                <a16:creationId xmlns:a16="http://schemas.microsoft.com/office/drawing/2014/main" id="{4A9ABC78-9C2A-2A37-4D6E-68DC34CAC86D}"/>
              </a:ext>
            </a:extLst>
          </p:cNvPr>
          <p:cNvSpPr/>
          <p:nvPr/>
        </p:nvSpPr>
        <p:spPr>
          <a:xfrm>
            <a:off x="3707904" y="3789040"/>
            <a:ext cx="360040" cy="648072"/>
          </a:xfrm>
          <a:prstGeom prst="rect">
            <a:avLst/>
          </a:prstGeom>
          <a:noFill/>
          <a:ln w="508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8353C31-A2FE-05E4-2C74-FE36902CEAEE}"/>
              </a:ext>
            </a:extLst>
          </p:cNvPr>
          <p:cNvSpPr/>
          <p:nvPr/>
        </p:nvSpPr>
        <p:spPr>
          <a:xfrm>
            <a:off x="5292080" y="3789040"/>
            <a:ext cx="360040" cy="648072"/>
          </a:xfrm>
          <a:prstGeom prst="rect">
            <a:avLst/>
          </a:prstGeom>
          <a:noFill/>
          <a:ln w="508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D6CF379-93B5-833A-E9D4-C1175D45C992}"/>
              </a:ext>
            </a:extLst>
          </p:cNvPr>
          <p:cNvSpPr/>
          <p:nvPr/>
        </p:nvSpPr>
        <p:spPr>
          <a:xfrm>
            <a:off x="7728423" y="3789040"/>
            <a:ext cx="360040" cy="648072"/>
          </a:xfrm>
          <a:prstGeom prst="rect">
            <a:avLst/>
          </a:prstGeom>
          <a:noFill/>
          <a:ln w="508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7CA9E8A9-AA15-FC1E-F937-1F23C54F2CC6}"/>
              </a:ext>
            </a:extLst>
          </p:cNvPr>
          <p:cNvSpPr/>
          <p:nvPr/>
        </p:nvSpPr>
        <p:spPr>
          <a:xfrm>
            <a:off x="1835696" y="3789040"/>
            <a:ext cx="6480720" cy="216024"/>
          </a:xfrm>
          <a:prstGeom prst="roundRect">
            <a:avLst/>
          </a:prstGeom>
          <a:noFill/>
          <a:ln w="508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2BC62589-AC53-8A80-70D7-B792539A8481}"/>
              </a:ext>
            </a:extLst>
          </p:cNvPr>
          <p:cNvSpPr txBox="1"/>
          <p:nvPr/>
        </p:nvSpPr>
        <p:spPr>
          <a:xfrm>
            <a:off x="171366" y="5445224"/>
            <a:ext cx="8979297" cy="307777"/>
          </a:xfrm>
          <a:prstGeom prst="rect">
            <a:avLst/>
          </a:prstGeom>
          <a:noFill/>
        </p:spPr>
        <p:txBody>
          <a:bodyPr wrap="square">
            <a:spAutoFit/>
          </a:bodyPr>
          <a:lstStyle/>
          <a:p>
            <a:r>
              <a:rPr lang="en-US" sz="1400" b="1" i="1" dirty="0"/>
              <a:t>The majority of respondents are aged 18-24 and predominantly male.</a:t>
            </a:r>
          </a:p>
        </p:txBody>
      </p:sp>
      <p:sp>
        <p:nvSpPr>
          <p:cNvPr id="21" name="TextBox 20">
            <a:extLst>
              <a:ext uri="{FF2B5EF4-FFF2-40B4-BE49-F238E27FC236}">
                <a16:creationId xmlns:a16="http://schemas.microsoft.com/office/drawing/2014/main" id="{89228175-8D78-1E05-9E1D-F2A3E55B46C2}"/>
              </a:ext>
            </a:extLst>
          </p:cNvPr>
          <p:cNvSpPr txBox="1"/>
          <p:nvPr/>
        </p:nvSpPr>
        <p:spPr>
          <a:xfrm>
            <a:off x="171366" y="5596581"/>
            <a:ext cx="8877775" cy="382092"/>
          </a:xfrm>
          <a:prstGeom prst="rect">
            <a:avLst/>
          </a:prstGeom>
          <a:noFill/>
        </p:spPr>
        <p:txBody>
          <a:bodyPr wrap="square">
            <a:spAutoFit/>
          </a:bodyPr>
          <a:lstStyle/>
          <a:p>
            <a:pPr algn="just">
              <a:lnSpc>
                <a:spcPct val="150000"/>
              </a:lnSpc>
              <a:spcAft>
                <a:spcPts val="800"/>
              </a:spcAft>
            </a:pPr>
            <a:r>
              <a:rPr lang="en-US" sz="1400" b="1" i="1" kern="100" dirty="0">
                <a:solidFill>
                  <a:srgbClr val="000000"/>
                </a:solidFill>
                <a:effectLst/>
                <a:ea typeface="Calibri" panose="020F0502020204030204" pitchFamily="34" charset="0"/>
                <a:cs typeface="Times New Roman" panose="02020603050405020304" pitchFamily="18" charset="0"/>
              </a:rPr>
              <a:t>Most participants are students, followed by </a:t>
            </a:r>
            <a:r>
              <a:rPr lang="en-US" sz="1400" b="1" i="1" kern="100" dirty="0">
                <a:solidFill>
                  <a:srgbClr val="000000"/>
                </a:solidFill>
                <a:ea typeface="Calibri" panose="020F0502020204030204" pitchFamily="34" charset="0"/>
                <a:cs typeface="Times New Roman" panose="02020603050405020304" pitchFamily="18" charset="0"/>
              </a:rPr>
              <a:t>lecturers </a:t>
            </a:r>
            <a:r>
              <a:rPr lang="en-US" sz="1400" b="1" i="1" kern="100" dirty="0">
                <a:solidFill>
                  <a:srgbClr val="000000"/>
                </a:solidFill>
                <a:effectLst/>
                <a:ea typeface="Calibri" panose="020F0502020204030204" pitchFamily="34" charset="0"/>
                <a:cs typeface="Times New Roman" panose="02020603050405020304" pitchFamily="18" charset="0"/>
              </a:rPr>
              <a:t>with a few administrators.</a:t>
            </a:r>
          </a:p>
        </p:txBody>
      </p:sp>
      <p:sp>
        <p:nvSpPr>
          <p:cNvPr id="24" name="TextBox 23">
            <a:extLst>
              <a:ext uri="{FF2B5EF4-FFF2-40B4-BE49-F238E27FC236}">
                <a16:creationId xmlns:a16="http://schemas.microsoft.com/office/drawing/2014/main" id="{67780619-D000-9A61-146E-A25C7264E81D}"/>
              </a:ext>
            </a:extLst>
          </p:cNvPr>
          <p:cNvSpPr txBox="1"/>
          <p:nvPr/>
        </p:nvSpPr>
        <p:spPr>
          <a:xfrm>
            <a:off x="169051" y="5860799"/>
            <a:ext cx="9082991" cy="700000"/>
          </a:xfrm>
          <a:prstGeom prst="rect">
            <a:avLst/>
          </a:prstGeom>
          <a:noFill/>
        </p:spPr>
        <p:txBody>
          <a:bodyPr wrap="square">
            <a:spAutoFit/>
          </a:bodyPr>
          <a:lstStyle/>
          <a:p>
            <a:pPr marL="0" marR="0" algn="just">
              <a:lnSpc>
                <a:spcPct val="150000"/>
              </a:lnSpc>
              <a:spcBef>
                <a:spcPts val="0"/>
              </a:spcBef>
              <a:spcAft>
                <a:spcPts val="800"/>
              </a:spcAft>
            </a:pPr>
            <a:r>
              <a:rPr lang="en-US" sz="1400" b="1" i="1" kern="100" dirty="0">
                <a:solidFill>
                  <a:srgbClr val="000000"/>
                </a:solidFill>
                <a:effectLst/>
                <a:ea typeface="Calibri" panose="020F0502020204030204" pitchFamily="34" charset="0"/>
                <a:cs typeface="Times New Roman" panose="02020603050405020304" pitchFamily="18" charset="0"/>
              </a:rPr>
              <a:t>The highest qualification among respondents ranges from high school certificates to doctorates, indicating diverse educational backgrounds.</a:t>
            </a:r>
          </a:p>
        </p:txBody>
      </p:sp>
    </p:spTree>
    <p:extLst>
      <p:ext uri="{BB962C8B-B14F-4D97-AF65-F5344CB8AC3E}">
        <p14:creationId xmlns:p14="http://schemas.microsoft.com/office/powerpoint/2010/main" val="4139303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Findings </a:t>
            </a:r>
            <a:r>
              <a:rPr lang="en-US" sz="4000" b="1" dirty="0" err="1">
                <a:solidFill>
                  <a:srgbClr val="002060"/>
                </a:solidFill>
              </a:rPr>
              <a:t>cont</a:t>
            </a:r>
            <a:r>
              <a:rPr lang="en-US" sz="4000" b="1" dirty="0">
                <a:solidFill>
                  <a:srgbClr val="002060"/>
                </a:solidFill>
              </a:rPr>
              <a:t>’</a:t>
            </a:r>
            <a:endParaRPr lang="en-MY" sz="4000" b="1" dirty="0">
              <a:solidFill>
                <a:srgbClr val="002060"/>
              </a:solidFill>
            </a:endParaRPr>
          </a:p>
        </p:txBody>
      </p:sp>
      <p:pic>
        <p:nvPicPr>
          <p:cNvPr id="3" name="Picture 2">
            <a:extLst>
              <a:ext uri="{FF2B5EF4-FFF2-40B4-BE49-F238E27FC236}">
                <a16:creationId xmlns:a16="http://schemas.microsoft.com/office/drawing/2014/main" id="{7AA1CAF0-B276-8478-2B8E-43EB881034D0}"/>
              </a:ext>
            </a:extLst>
          </p:cNvPr>
          <p:cNvPicPr>
            <a:picLocks noChangeAspect="1"/>
          </p:cNvPicPr>
          <p:nvPr/>
        </p:nvPicPr>
        <p:blipFill>
          <a:blip r:embed="rId2"/>
          <a:stretch>
            <a:fillRect/>
          </a:stretch>
        </p:blipFill>
        <p:spPr>
          <a:xfrm>
            <a:off x="8078689" y="178231"/>
            <a:ext cx="936104" cy="274449"/>
          </a:xfrm>
          <a:prstGeom prst="rect">
            <a:avLst/>
          </a:prstGeom>
        </p:spPr>
      </p:pic>
      <p:pic>
        <p:nvPicPr>
          <p:cNvPr id="7" name="Picture 6">
            <a:extLst>
              <a:ext uri="{FF2B5EF4-FFF2-40B4-BE49-F238E27FC236}">
                <a16:creationId xmlns:a16="http://schemas.microsoft.com/office/drawing/2014/main" id="{BD0B1633-7BEF-041E-60B4-E953121E7F9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5176" y="1958273"/>
            <a:ext cx="8153648" cy="3107807"/>
          </a:xfrm>
          <a:prstGeom prst="rect">
            <a:avLst/>
          </a:prstGeom>
          <a:noFill/>
        </p:spPr>
      </p:pic>
      <p:sp>
        <p:nvSpPr>
          <p:cNvPr id="9" name="Rectangle: Rounded Corners 8">
            <a:extLst>
              <a:ext uri="{FF2B5EF4-FFF2-40B4-BE49-F238E27FC236}">
                <a16:creationId xmlns:a16="http://schemas.microsoft.com/office/drawing/2014/main" id="{4AA9C416-46CB-4B08-867F-02AFDADF6DCE}"/>
              </a:ext>
            </a:extLst>
          </p:cNvPr>
          <p:cNvSpPr/>
          <p:nvPr/>
        </p:nvSpPr>
        <p:spPr>
          <a:xfrm>
            <a:off x="1619672" y="4149080"/>
            <a:ext cx="6984776" cy="576064"/>
          </a:xfrm>
          <a:prstGeom prst="roundRect">
            <a:avLst/>
          </a:prstGeom>
          <a:noFill/>
          <a:ln w="508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326E1DAF-5D99-E705-D712-3940C5F6626D}"/>
              </a:ext>
            </a:extLst>
          </p:cNvPr>
          <p:cNvSpPr txBox="1"/>
          <p:nvPr/>
        </p:nvSpPr>
        <p:spPr>
          <a:xfrm>
            <a:off x="-180528" y="4581128"/>
            <a:ext cx="8784976" cy="1069332"/>
          </a:xfrm>
          <a:prstGeom prst="rect">
            <a:avLst/>
          </a:prstGeom>
          <a:noFill/>
        </p:spPr>
        <p:txBody>
          <a:bodyPr wrap="square">
            <a:spAutoFit/>
          </a:bodyPr>
          <a:lstStyle/>
          <a:p>
            <a:pPr>
              <a:spcBef>
                <a:spcPts val="0"/>
              </a:spcBef>
              <a:spcAft>
                <a:spcPts val="0"/>
              </a:spcAft>
            </a:pPr>
            <a:endParaRPr lang="en-US" sz="2400" b="1" dirty="0">
              <a:effectLst/>
            </a:endParaRPr>
          </a:p>
          <a:p>
            <a:pPr marL="742950" marR="0" lvl="1" indent="-285750" algn="just">
              <a:lnSpc>
                <a:spcPct val="150000"/>
              </a:lnSpc>
              <a:spcBef>
                <a:spcPts val="0"/>
              </a:spcBef>
              <a:spcAft>
                <a:spcPts val="800"/>
              </a:spcAft>
              <a:buSzPts val="1000"/>
              <a:buFont typeface="Courier New" panose="02070309020205020404" pitchFamily="49" charset="0"/>
              <a:buChar char="o"/>
              <a:tabLst>
                <a:tab pos="914400" algn="l"/>
              </a:tabLst>
            </a:pPr>
            <a:r>
              <a:rPr lang="en-US" sz="14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Several respondents identified specific subjects where LLMs were particularly valuable, such as programming, business topics, and STEM fields.</a:t>
            </a:r>
          </a:p>
        </p:txBody>
      </p:sp>
      <p:sp>
        <p:nvSpPr>
          <p:cNvPr id="17" name="TextBox 16">
            <a:extLst>
              <a:ext uri="{FF2B5EF4-FFF2-40B4-BE49-F238E27FC236}">
                <a16:creationId xmlns:a16="http://schemas.microsoft.com/office/drawing/2014/main" id="{D047F8D3-F5B3-67C1-BA86-699B8AF143C2}"/>
              </a:ext>
            </a:extLst>
          </p:cNvPr>
          <p:cNvSpPr txBox="1"/>
          <p:nvPr/>
        </p:nvSpPr>
        <p:spPr>
          <a:xfrm>
            <a:off x="-213342" y="5373216"/>
            <a:ext cx="8961806" cy="746166"/>
          </a:xfrm>
          <a:prstGeom prst="rect">
            <a:avLst/>
          </a:prstGeom>
          <a:noFill/>
        </p:spPr>
        <p:txBody>
          <a:bodyPr wrap="square">
            <a:spAutoFit/>
          </a:bodyPr>
          <a:lstStyle/>
          <a:p>
            <a:pPr>
              <a:spcBef>
                <a:spcPts val="0"/>
              </a:spcBef>
              <a:spcAft>
                <a:spcPts val="0"/>
              </a:spcAft>
            </a:pPr>
            <a:endParaRPr lang="en-US" sz="2400" b="1" dirty="0">
              <a:effectLst/>
            </a:endParaRPr>
          </a:p>
          <a:p>
            <a:pPr marL="742950" marR="0" lvl="1" indent="-285750" algn="just">
              <a:lnSpc>
                <a:spcPct val="150000"/>
              </a:lnSpc>
              <a:spcBef>
                <a:spcPts val="0"/>
              </a:spcBef>
              <a:spcAft>
                <a:spcPts val="800"/>
              </a:spcAft>
              <a:buSzPts val="1000"/>
              <a:buFont typeface="Courier New" panose="02070309020205020404" pitchFamily="49" charset="0"/>
              <a:buChar char="o"/>
              <a:tabLst>
                <a:tab pos="914400" algn="l"/>
              </a:tabLst>
            </a:pPr>
            <a:r>
              <a:rPr lang="en-US" sz="14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There is a notable emphasis on practical applications in programming and data analysis.</a:t>
            </a:r>
          </a:p>
        </p:txBody>
      </p:sp>
      <p:sp>
        <p:nvSpPr>
          <p:cNvPr id="26" name="TextBox 25">
            <a:extLst>
              <a:ext uri="{FF2B5EF4-FFF2-40B4-BE49-F238E27FC236}">
                <a16:creationId xmlns:a16="http://schemas.microsoft.com/office/drawing/2014/main" id="{7A1DA179-5620-4187-379B-A98737791252}"/>
              </a:ext>
            </a:extLst>
          </p:cNvPr>
          <p:cNvSpPr txBox="1"/>
          <p:nvPr/>
        </p:nvSpPr>
        <p:spPr>
          <a:xfrm>
            <a:off x="20149" y="5981460"/>
            <a:ext cx="9073008" cy="890115"/>
          </a:xfrm>
          <a:prstGeom prst="rect">
            <a:avLst/>
          </a:prstGeom>
          <a:noFill/>
        </p:spPr>
        <p:txBody>
          <a:bodyPr wrap="square">
            <a:spAutoFit/>
          </a:bodyPr>
          <a:lstStyle/>
          <a:p>
            <a:pPr marL="0" marR="0" algn="just">
              <a:lnSpc>
                <a:spcPct val="150000"/>
              </a:lnSpc>
              <a:spcBef>
                <a:spcPts val="0"/>
              </a:spcBef>
              <a:spcAft>
                <a:spcPts val="800"/>
              </a:spcAft>
            </a:pPr>
            <a:r>
              <a:rPr lang="en-US" sz="12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Demographic Variability: Usage patterns vary by demographics such as age, gender, and academic discipline, with younger students in STEM fields more likely to utilize LLMs frequently compared to other groups. This highlights a potential generational trend in technology adoption.</a:t>
            </a:r>
          </a:p>
        </p:txBody>
      </p:sp>
    </p:spTree>
    <p:extLst>
      <p:ext uri="{BB962C8B-B14F-4D97-AF65-F5344CB8AC3E}">
        <p14:creationId xmlns:p14="http://schemas.microsoft.com/office/powerpoint/2010/main" val="1848052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Findings </a:t>
            </a:r>
            <a:r>
              <a:rPr lang="en-US" sz="4000" b="1" dirty="0" err="1">
                <a:solidFill>
                  <a:srgbClr val="002060"/>
                </a:solidFill>
              </a:rPr>
              <a:t>cont</a:t>
            </a:r>
            <a:r>
              <a:rPr lang="en-US" sz="4000" b="1" dirty="0">
                <a:solidFill>
                  <a:srgbClr val="002060"/>
                </a:solidFill>
              </a:rPr>
              <a:t>’</a:t>
            </a:r>
            <a:endParaRPr lang="en-MY" sz="4000" b="1" dirty="0">
              <a:solidFill>
                <a:srgbClr val="002060"/>
              </a:solidFill>
            </a:endParaRPr>
          </a:p>
        </p:txBody>
      </p:sp>
      <p:pic>
        <p:nvPicPr>
          <p:cNvPr id="3" name="Picture 2">
            <a:extLst>
              <a:ext uri="{FF2B5EF4-FFF2-40B4-BE49-F238E27FC236}">
                <a16:creationId xmlns:a16="http://schemas.microsoft.com/office/drawing/2014/main" id="{7AA1CAF0-B276-8478-2B8E-43EB881034D0}"/>
              </a:ext>
            </a:extLst>
          </p:cNvPr>
          <p:cNvPicPr>
            <a:picLocks noChangeAspect="1"/>
          </p:cNvPicPr>
          <p:nvPr/>
        </p:nvPicPr>
        <p:blipFill>
          <a:blip r:embed="rId2"/>
          <a:stretch>
            <a:fillRect/>
          </a:stretch>
        </p:blipFill>
        <p:spPr>
          <a:xfrm>
            <a:off x="8078689" y="178231"/>
            <a:ext cx="936104" cy="274449"/>
          </a:xfrm>
          <a:prstGeom prst="rect">
            <a:avLst/>
          </a:prstGeom>
        </p:spPr>
      </p:pic>
      <p:sp>
        <p:nvSpPr>
          <p:cNvPr id="5" name="TextBox 4">
            <a:extLst>
              <a:ext uri="{FF2B5EF4-FFF2-40B4-BE49-F238E27FC236}">
                <a16:creationId xmlns:a16="http://schemas.microsoft.com/office/drawing/2014/main" id="{A842FC92-ECB6-C668-4442-759183A1CE10}"/>
              </a:ext>
            </a:extLst>
          </p:cNvPr>
          <p:cNvSpPr txBox="1"/>
          <p:nvPr/>
        </p:nvSpPr>
        <p:spPr>
          <a:xfrm>
            <a:off x="683568" y="1977376"/>
            <a:ext cx="8280920" cy="3813223"/>
          </a:xfrm>
          <a:prstGeom prst="rect">
            <a:avLst/>
          </a:prstGeom>
          <a:noFill/>
        </p:spPr>
        <p:txBody>
          <a:bodyPr wrap="square">
            <a:spAutoFit/>
          </a:bodyPr>
          <a:lstStyle/>
          <a:p>
            <a:pPr marL="0" marR="0" algn="just">
              <a:lnSpc>
                <a:spcPct val="150000"/>
              </a:lnSpc>
              <a:spcBef>
                <a:spcPts val="0"/>
              </a:spcBef>
              <a:spcAft>
                <a:spcPts val="800"/>
              </a:spcAft>
            </a:pPr>
            <a:r>
              <a:rPr lang="en-US" sz="20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Academic Tasks</a:t>
            </a:r>
            <a:endParaRPr lang="en-US" sz="20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800"/>
              </a:spcAft>
              <a:buSzPts val="1000"/>
              <a:buFont typeface="Symbol" panose="05050102010706020507" pitchFamily="18" charset="2"/>
              <a:buChar char=""/>
              <a:tabLst>
                <a:tab pos="457200" algn="l"/>
              </a:tabLst>
            </a:pPr>
            <a:r>
              <a:rPr lang="en-US" sz="16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Primary Tasks Utilized</a:t>
            </a:r>
            <a:r>
              <a:rPr lang="en-US" sz="16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742950" marR="0" lvl="1" indent="-285750" algn="just">
              <a:lnSpc>
                <a:spcPct val="150000"/>
              </a:lnSpc>
              <a:spcBef>
                <a:spcPts val="0"/>
              </a:spcBef>
              <a:spcAft>
                <a:spcPts val="800"/>
              </a:spcAft>
              <a:buSzPts val="1000"/>
              <a:buFont typeface="Courier New" panose="02070309020205020404" pitchFamily="49" charset="0"/>
              <a:buChar char="o"/>
              <a:tabLst>
                <a:tab pos="914400" algn="l"/>
              </a:tabLst>
            </a:pPr>
            <a:r>
              <a:rPr lang="en-US" sz="16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Writing Research Papers</a:t>
            </a:r>
            <a:r>
              <a:rPr lang="en-US" sz="16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40%</a:t>
            </a:r>
          </a:p>
          <a:p>
            <a:pPr marL="742950" marR="0" lvl="1" indent="-285750" algn="just">
              <a:lnSpc>
                <a:spcPct val="150000"/>
              </a:lnSpc>
              <a:spcBef>
                <a:spcPts val="0"/>
              </a:spcBef>
              <a:spcAft>
                <a:spcPts val="800"/>
              </a:spcAft>
              <a:buSzPts val="1000"/>
              <a:buFont typeface="Courier New" panose="02070309020205020404" pitchFamily="49" charset="0"/>
              <a:buChar char="o"/>
              <a:tabLst>
                <a:tab pos="914400" algn="l"/>
              </a:tabLst>
            </a:pPr>
            <a:r>
              <a:rPr lang="en-US" sz="16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Generating Ideas or Brainstorming</a:t>
            </a:r>
            <a:r>
              <a:rPr lang="en-US" sz="16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20%</a:t>
            </a:r>
          </a:p>
          <a:p>
            <a:pPr marL="742950" marR="0" lvl="1" indent="-285750" algn="just">
              <a:lnSpc>
                <a:spcPct val="150000"/>
              </a:lnSpc>
              <a:spcBef>
                <a:spcPts val="0"/>
              </a:spcBef>
              <a:spcAft>
                <a:spcPts val="800"/>
              </a:spcAft>
              <a:buSzPts val="1000"/>
              <a:buFont typeface="Courier New" panose="02070309020205020404" pitchFamily="49" charset="0"/>
              <a:buChar char="o"/>
              <a:tabLst>
                <a:tab pos="914400" algn="l"/>
              </a:tabLst>
            </a:pPr>
            <a:r>
              <a:rPr lang="en-US" sz="16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Seeking Information</a:t>
            </a:r>
            <a:r>
              <a:rPr lang="en-US" sz="16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30%</a:t>
            </a:r>
          </a:p>
          <a:p>
            <a:pPr marL="742950" marR="0" lvl="1" indent="-285750" algn="just">
              <a:lnSpc>
                <a:spcPct val="150000"/>
              </a:lnSpc>
              <a:spcBef>
                <a:spcPts val="0"/>
              </a:spcBef>
              <a:spcAft>
                <a:spcPts val="800"/>
              </a:spcAft>
              <a:buSzPts val="1000"/>
              <a:buFont typeface="Courier New" panose="02070309020205020404" pitchFamily="49" charset="0"/>
              <a:buChar char="o"/>
              <a:tabLst>
                <a:tab pos="914400" algn="l"/>
              </a:tabLst>
            </a:pPr>
            <a:r>
              <a:rPr lang="en-US" sz="16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Writing Assignments</a:t>
            </a:r>
            <a:r>
              <a:rPr lang="en-US" sz="16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5%</a:t>
            </a:r>
          </a:p>
          <a:p>
            <a:pPr marL="742950" marR="0" lvl="1" indent="-285750" algn="just">
              <a:lnSpc>
                <a:spcPct val="150000"/>
              </a:lnSpc>
              <a:spcBef>
                <a:spcPts val="0"/>
              </a:spcBef>
              <a:spcAft>
                <a:spcPts val="800"/>
              </a:spcAft>
              <a:buSzPts val="1000"/>
              <a:buFont typeface="Courier New" panose="02070309020205020404" pitchFamily="49" charset="0"/>
              <a:buChar char="o"/>
              <a:tabLst>
                <a:tab pos="914400" algn="l"/>
              </a:tabLst>
            </a:pPr>
            <a:r>
              <a:rPr lang="en-US" sz="16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Checking Grammar and Language Usage</a:t>
            </a:r>
            <a:r>
              <a:rPr lang="en-US" sz="1600" b="1" kern="1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and </a:t>
            </a:r>
            <a:endParaRPr lang="en-US" sz="1600" kern="1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R="0" lvl="1" algn="just">
              <a:lnSpc>
                <a:spcPct val="150000"/>
              </a:lnSpc>
              <a:spcBef>
                <a:spcPts val="0"/>
              </a:spcBef>
              <a:spcAft>
                <a:spcPts val="800"/>
              </a:spcAft>
              <a:buSzPts val="1000"/>
              <a:tabLst>
                <a:tab pos="914400" algn="l"/>
              </a:tabLst>
            </a:pPr>
            <a:r>
              <a:rPr lang="en-US" sz="16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Generating Course Content</a:t>
            </a:r>
            <a:r>
              <a:rPr lang="en-US" sz="16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5%</a:t>
            </a:r>
          </a:p>
        </p:txBody>
      </p:sp>
    </p:spTree>
    <p:extLst>
      <p:ext uri="{BB962C8B-B14F-4D97-AF65-F5344CB8AC3E}">
        <p14:creationId xmlns:p14="http://schemas.microsoft.com/office/powerpoint/2010/main" val="39175360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Findings </a:t>
            </a:r>
            <a:r>
              <a:rPr lang="en-US" sz="4000" b="1" dirty="0" err="1">
                <a:solidFill>
                  <a:srgbClr val="002060"/>
                </a:solidFill>
              </a:rPr>
              <a:t>cont</a:t>
            </a:r>
            <a:r>
              <a:rPr lang="en-US" sz="4000" b="1" dirty="0">
                <a:solidFill>
                  <a:srgbClr val="002060"/>
                </a:solidFill>
              </a:rPr>
              <a:t>’</a:t>
            </a:r>
            <a:endParaRPr lang="en-MY" sz="4000" b="1" dirty="0">
              <a:solidFill>
                <a:srgbClr val="002060"/>
              </a:solidFill>
            </a:endParaRPr>
          </a:p>
        </p:txBody>
      </p:sp>
      <p:pic>
        <p:nvPicPr>
          <p:cNvPr id="3" name="Picture 2">
            <a:extLst>
              <a:ext uri="{FF2B5EF4-FFF2-40B4-BE49-F238E27FC236}">
                <a16:creationId xmlns:a16="http://schemas.microsoft.com/office/drawing/2014/main" id="{7AA1CAF0-B276-8478-2B8E-43EB881034D0}"/>
              </a:ext>
            </a:extLst>
          </p:cNvPr>
          <p:cNvPicPr>
            <a:picLocks noChangeAspect="1"/>
          </p:cNvPicPr>
          <p:nvPr/>
        </p:nvPicPr>
        <p:blipFill>
          <a:blip r:embed="rId2"/>
          <a:stretch>
            <a:fillRect/>
          </a:stretch>
        </p:blipFill>
        <p:spPr>
          <a:xfrm>
            <a:off x="8078689" y="178231"/>
            <a:ext cx="936104" cy="274449"/>
          </a:xfrm>
          <a:prstGeom prst="rect">
            <a:avLst/>
          </a:prstGeom>
        </p:spPr>
      </p:pic>
      <p:pic>
        <p:nvPicPr>
          <p:cNvPr id="4" name="Picture 3">
            <a:extLst>
              <a:ext uri="{FF2B5EF4-FFF2-40B4-BE49-F238E27FC236}">
                <a16:creationId xmlns:a16="http://schemas.microsoft.com/office/drawing/2014/main" id="{BDE4F8DB-324B-FABE-D993-0681250577C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6132" y="2852936"/>
            <a:ext cx="7377456" cy="2376850"/>
          </a:xfrm>
          <a:prstGeom prst="rect">
            <a:avLst/>
          </a:prstGeom>
          <a:noFill/>
        </p:spPr>
      </p:pic>
      <p:sp>
        <p:nvSpPr>
          <p:cNvPr id="6" name="Rectangle: Rounded Corners 5">
            <a:extLst>
              <a:ext uri="{FF2B5EF4-FFF2-40B4-BE49-F238E27FC236}">
                <a16:creationId xmlns:a16="http://schemas.microsoft.com/office/drawing/2014/main" id="{2339F25F-DA8A-3426-7CAB-9A94302AD579}"/>
              </a:ext>
            </a:extLst>
          </p:cNvPr>
          <p:cNvSpPr/>
          <p:nvPr/>
        </p:nvSpPr>
        <p:spPr>
          <a:xfrm>
            <a:off x="2483768" y="3645024"/>
            <a:ext cx="5754100" cy="504056"/>
          </a:xfrm>
          <a:prstGeom prst="roundRect">
            <a:avLst/>
          </a:prstGeom>
          <a:noFill/>
          <a:ln w="508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3D8B782E-C83A-4768-EA8F-AA62BE67E360}"/>
              </a:ext>
            </a:extLst>
          </p:cNvPr>
          <p:cNvSpPr/>
          <p:nvPr/>
        </p:nvSpPr>
        <p:spPr>
          <a:xfrm>
            <a:off x="5148064" y="3645024"/>
            <a:ext cx="864096" cy="432048"/>
          </a:xfrm>
          <a:prstGeom prst="roundRect">
            <a:avLst/>
          </a:prstGeom>
          <a:noFill/>
          <a:ln w="508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89FD544D-4F81-696C-682F-7E956F877B6E}"/>
              </a:ext>
            </a:extLst>
          </p:cNvPr>
          <p:cNvSpPr/>
          <p:nvPr/>
        </p:nvSpPr>
        <p:spPr>
          <a:xfrm>
            <a:off x="3730764" y="3667209"/>
            <a:ext cx="864096" cy="432048"/>
          </a:xfrm>
          <a:prstGeom prst="roundRect">
            <a:avLst/>
          </a:prstGeom>
          <a:noFill/>
          <a:ln w="508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BFA3D01-C834-29EB-042A-7F30F3C4CB27}"/>
              </a:ext>
            </a:extLst>
          </p:cNvPr>
          <p:cNvSpPr txBox="1"/>
          <p:nvPr/>
        </p:nvSpPr>
        <p:spPr>
          <a:xfrm>
            <a:off x="27008" y="5250942"/>
            <a:ext cx="9116992" cy="584775"/>
          </a:xfrm>
          <a:prstGeom prst="rect">
            <a:avLst/>
          </a:prstGeom>
          <a:noFill/>
        </p:spPr>
        <p:txBody>
          <a:bodyPr wrap="square" rtlCol="0">
            <a:spAutoFit/>
          </a:bodyPr>
          <a:lstStyle/>
          <a:p>
            <a:pPr algn="ctr"/>
            <a:r>
              <a:rPr lang="en-US" sz="1600" i="1" dirty="0"/>
              <a:t>Users who intermittently and regularly utilize large language models (LLMs) demonstrate confidence in their usage.</a:t>
            </a:r>
          </a:p>
        </p:txBody>
      </p:sp>
      <p:sp>
        <p:nvSpPr>
          <p:cNvPr id="11" name="TextBox 10">
            <a:extLst>
              <a:ext uri="{FF2B5EF4-FFF2-40B4-BE49-F238E27FC236}">
                <a16:creationId xmlns:a16="http://schemas.microsoft.com/office/drawing/2014/main" id="{7DC2194A-FF3F-11EE-C0FE-9AA8BCCED841}"/>
              </a:ext>
            </a:extLst>
          </p:cNvPr>
          <p:cNvSpPr txBox="1"/>
          <p:nvPr/>
        </p:nvSpPr>
        <p:spPr>
          <a:xfrm>
            <a:off x="-1225" y="5821083"/>
            <a:ext cx="9016018" cy="830997"/>
          </a:xfrm>
          <a:prstGeom prst="rect">
            <a:avLst/>
          </a:prstGeom>
          <a:noFill/>
        </p:spPr>
        <p:txBody>
          <a:bodyPr wrap="square">
            <a:spAutoFit/>
          </a:bodyPr>
          <a:lstStyle/>
          <a:p>
            <a:pPr algn="just"/>
            <a:r>
              <a:rPr lang="en-US" sz="1600" i="1" dirty="0"/>
              <a:t>While many users expressed confidence in their ability to use LLMs effectively, there were notable segments that reported low confidence levels, particularly among those who use LLMs less frequently. This indicates a need for further support and training.</a:t>
            </a:r>
          </a:p>
        </p:txBody>
      </p:sp>
    </p:spTree>
    <p:extLst>
      <p:ext uri="{BB962C8B-B14F-4D97-AF65-F5344CB8AC3E}">
        <p14:creationId xmlns:p14="http://schemas.microsoft.com/office/powerpoint/2010/main" val="16023905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D4B17F0-EF3C-EF86-BB9D-A294754616DD}"/>
              </a:ext>
            </a:extLst>
          </p:cNvPr>
          <p:cNvPicPr>
            <a:picLocks noChangeAspect="1"/>
          </p:cNvPicPr>
          <p:nvPr/>
        </p:nvPicPr>
        <p:blipFill>
          <a:blip r:embed="rId2"/>
          <a:stretch>
            <a:fillRect/>
          </a:stretch>
        </p:blipFill>
        <p:spPr>
          <a:xfrm>
            <a:off x="5726703" y="1916833"/>
            <a:ext cx="3396119" cy="1584176"/>
          </a:xfrm>
          <a:prstGeom prst="rect">
            <a:avLst/>
          </a:prstGeom>
        </p:spPr>
      </p:pic>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Findings </a:t>
            </a:r>
            <a:r>
              <a:rPr lang="en-US" sz="4000" b="1" dirty="0" err="1">
                <a:solidFill>
                  <a:srgbClr val="002060"/>
                </a:solidFill>
              </a:rPr>
              <a:t>cont</a:t>
            </a:r>
            <a:r>
              <a:rPr lang="en-US" sz="4000" b="1" dirty="0">
                <a:solidFill>
                  <a:srgbClr val="002060"/>
                </a:solidFill>
              </a:rPr>
              <a:t>’</a:t>
            </a:r>
            <a:endParaRPr lang="en-MY" sz="4000" b="1" dirty="0">
              <a:solidFill>
                <a:srgbClr val="002060"/>
              </a:solidFill>
            </a:endParaRPr>
          </a:p>
        </p:txBody>
      </p:sp>
      <p:pic>
        <p:nvPicPr>
          <p:cNvPr id="3" name="Picture 2">
            <a:extLst>
              <a:ext uri="{FF2B5EF4-FFF2-40B4-BE49-F238E27FC236}">
                <a16:creationId xmlns:a16="http://schemas.microsoft.com/office/drawing/2014/main" id="{7AA1CAF0-B276-8478-2B8E-43EB881034D0}"/>
              </a:ext>
            </a:extLst>
          </p:cNvPr>
          <p:cNvPicPr>
            <a:picLocks noChangeAspect="1"/>
          </p:cNvPicPr>
          <p:nvPr/>
        </p:nvPicPr>
        <p:blipFill>
          <a:blip r:embed="rId3"/>
          <a:stretch>
            <a:fillRect/>
          </a:stretch>
        </p:blipFill>
        <p:spPr>
          <a:xfrm>
            <a:off x="8078689" y="178231"/>
            <a:ext cx="936104" cy="274449"/>
          </a:xfrm>
          <a:prstGeom prst="rect">
            <a:avLst/>
          </a:prstGeom>
        </p:spPr>
      </p:pic>
      <p:sp>
        <p:nvSpPr>
          <p:cNvPr id="10" name="TextBox 9">
            <a:extLst>
              <a:ext uri="{FF2B5EF4-FFF2-40B4-BE49-F238E27FC236}">
                <a16:creationId xmlns:a16="http://schemas.microsoft.com/office/drawing/2014/main" id="{CCFADEA8-83CA-1FC7-53EA-D9D991FA43E2}"/>
              </a:ext>
            </a:extLst>
          </p:cNvPr>
          <p:cNvSpPr txBox="1"/>
          <p:nvPr/>
        </p:nvSpPr>
        <p:spPr>
          <a:xfrm>
            <a:off x="539552" y="1748340"/>
            <a:ext cx="4572000" cy="458074"/>
          </a:xfrm>
          <a:prstGeom prst="rect">
            <a:avLst/>
          </a:prstGeom>
          <a:noFill/>
        </p:spPr>
        <p:txBody>
          <a:bodyPr wrap="square">
            <a:spAutoFit/>
          </a:bodyPr>
          <a:lstStyle/>
          <a:p>
            <a:pPr marR="0" lvl="0" algn="just">
              <a:lnSpc>
                <a:spcPct val="150000"/>
              </a:lnSpc>
              <a:spcBef>
                <a:spcPts val="0"/>
              </a:spcBef>
              <a:spcAft>
                <a:spcPts val="800"/>
              </a:spcAft>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Key Factors Influencing LLM Utilization</a:t>
            </a:r>
          </a:p>
        </p:txBody>
      </p:sp>
      <p:sp>
        <p:nvSpPr>
          <p:cNvPr id="13" name="TextBox 12">
            <a:extLst>
              <a:ext uri="{FF2B5EF4-FFF2-40B4-BE49-F238E27FC236}">
                <a16:creationId xmlns:a16="http://schemas.microsoft.com/office/drawing/2014/main" id="{59B9C545-C80B-DD4F-C418-536DD899D51C}"/>
              </a:ext>
            </a:extLst>
          </p:cNvPr>
          <p:cNvSpPr txBox="1"/>
          <p:nvPr/>
        </p:nvSpPr>
        <p:spPr>
          <a:xfrm>
            <a:off x="572292" y="2558690"/>
            <a:ext cx="6195597" cy="2530436"/>
          </a:xfrm>
          <a:prstGeom prst="rect">
            <a:avLst/>
          </a:prstGeom>
          <a:noFill/>
        </p:spPr>
        <p:txBody>
          <a:bodyPr wrap="square">
            <a:spAutoFit/>
          </a:bodyPr>
          <a:lstStyle/>
          <a:p>
            <a:pPr marL="0" marR="0" algn="just">
              <a:lnSpc>
                <a:spcPct val="150000"/>
              </a:lnSpc>
              <a:spcBef>
                <a:spcPts val="0"/>
              </a:spcBef>
              <a:spcAft>
                <a:spcPts val="800"/>
              </a:spcAft>
            </a:pP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Availability and Access to LLM Resources: 60%</a:t>
            </a:r>
          </a:p>
          <a:p>
            <a:pPr marL="0" marR="0" algn="just">
              <a:lnSpc>
                <a:spcPct val="150000"/>
              </a:lnSpc>
              <a:spcBef>
                <a:spcPts val="0"/>
              </a:spcBef>
              <a:spcAft>
                <a:spcPts val="800"/>
              </a:spcAft>
            </a:pP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Time Efficiency in Generating Content: 50%</a:t>
            </a:r>
          </a:p>
          <a:p>
            <a:pPr marL="0" marR="0" algn="just">
              <a:lnSpc>
                <a:spcPct val="150000"/>
              </a:lnSpc>
              <a:spcBef>
                <a:spcPts val="0"/>
              </a:spcBef>
              <a:spcAft>
                <a:spcPts val="800"/>
              </a:spcAft>
            </a:pP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Enhancing the Quality of Work: 40%</a:t>
            </a:r>
          </a:p>
          <a:p>
            <a:pPr marL="0" marR="0" algn="just">
              <a:lnSpc>
                <a:spcPct val="150000"/>
              </a:lnSpc>
              <a:spcBef>
                <a:spcPts val="0"/>
              </a:spcBef>
              <a:spcAft>
                <a:spcPts val="800"/>
              </a:spcAft>
            </a:pP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Addressing Specific Research or Writing Needs: 30%</a:t>
            </a:r>
          </a:p>
          <a:p>
            <a:pPr marL="0" marR="0" algn="just">
              <a:lnSpc>
                <a:spcPct val="150000"/>
              </a:lnSpc>
              <a:spcBef>
                <a:spcPts val="0"/>
              </a:spcBef>
              <a:spcAft>
                <a:spcPts val="800"/>
              </a:spcAft>
            </a:pP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Time Efficiency in Analyzing Text: 20%</a:t>
            </a:r>
          </a:p>
        </p:txBody>
      </p:sp>
      <p:sp>
        <p:nvSpPr>
          <p:cNvPr id="15" name="TextBox 14">
            <a:extLst>
              <a:ext uri="{FF2B5EF4-FFF2-40B4-BE49-F238E27FC236}">
                <a16:creationId xmlns:a16="http://schemas.microsoft.com/office/drawing/2014/main" id="{A6C86504-5246-6843-E4AE-9FB2607A952F}"/>
              </a:ext>
            </a:extLst>
          </p:cNvPr>
          <p:cNvSpPr txBox="1"/>
          <p:nvPr/>
        </p:nvSpPr>
        <p:spPr>
          <a:xfrm>
            <a:off x="81910" y="5626114"/>
            <a:ext cx="8940305" cy="646331"/>
          </a:xfrm>
          <a:prstGeom prst="rect">
            <a:avLst/>
          </a:prstGeom>
          <a:noFill/>
        </p:spPr>
        <p:txBody>
          <a:bodyPr wrap="square">
            <a:spAutoFit/>
          </a:bodyPr>
          <a:lstStyle/>
          <a:p>
            <a:pPr algn="ctr"/>
            <a:r>
              <a:rPr lang="en-US" dirty="0"/>
              <a:t>The primary reason for utilizing LLMs is the availability of resources, followed closely by the efficiency they provide in generating and improving academic work.</a:t>
            </a:r>
          </a:p>
        </p:txBody>
      </p:sp>
    </p:spTree>
    <p:extLst>
      <p:ext uri="{BB962C8B-B14F-4D97-AF65-F5344CB8AC3E}">
        <p14:creationId xmlns:p14="http://schemas.microsoft.com/office/powerpoint/2010/main" val="344627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Introduction &amp; Background</a:t>
            </a:r>
            <a:endParaRPr lang="en-MY" sz="4000" b="1" dirty="0">
              <a:solidFill>
                <a:srgbClr val="002060"/>
              </a:solidFill>
            </a:endParaRPr>
          </a:p>
        </p:txBody>
      </p:sp>
      <p:sp>
        <p:nvSpPr>
          <p:cNvPr id="3" name="Content Placeholder 2"/>
          <p:cNvSpPr>
            <a:spLocks noGrp="1"/>
          </p:cNvSpPr>
          <p:nvPr>
            <p:ph idx="1"/>
          </p:nvPr>
        </p:nvSpPr>
        <p:spPr>
          <a:xfrm>
            <a:off x="251520" y="1700808"/>
            <a:ext cx="8763273" cy="5157192"/>
          </a:xfrm>
        </p:spPr>
        <p:txBody>
          <a:bodyPr>
            <a:normAutofit fontScale="62500" lnSpcReduction="20000"/>
          </a:bodyPr>
          <a:lstStyle/>
          <a:p>
            <a:pPr marL="0" indent="0" algn="just">
              <a:buNone/>
            </a:pPr>
            <a:r>
              <a:rPr lang="en-US" sz="2400" b="1" dirty="0">
                <a:solidFill>
                  <a:srgbClr val="000000"/>
                </a:solidFill>
                <a:effectLst/>
                <a:ea typeface="Calibri" panose="020F0502020204030204" pitchFamily="34" charset="0"/>
                <a:cs typeface="Times New Roman" panose="02020603050405020304" pitchFamily="18" charset="0"/>
              </a:rPr>
              <a:t>The rapid advancement of Artificial Intelligence (AI) technologies as a supporting pillar of the 4</a:t>
            </a:r>
            <a:r>
              <a:rPr lang="en-US" sz="2400" b="1" baseline="30000" dirty="0">
                <a:solidFill>
                  <a:srgbClr val="000000"/>
                </a:solidFill>
                <a:effectLst/>
                <a:ea typeface="Calibri" panose="020F0502020204030204" pitchFamily="34" charset="0"/>
                <a:cs typeface="Times New Roman" panose="02020603050405020304" pitchFamily="18" charset="0"/>
              </a:rPr>
              <a:t>th</a:t>
            </a:r>
            <a:r>
              <a:rPr lang="en-US" sz="2400" b="1" dirty="0">
                <a:solidFill>
                  <a:srgbClr val="000000"/>
                </a:solidFill>
                <a:effectLst/>
                <a:ea typeface="Calibri" panose="020F0502020204030204" pitchFamily="34" charset="0"/>
                <a:cs typeface="Times New Roman" panose="02020603050405020304" pitchFamily="18" charset="0"/>
              </a:rPr>
              <a:t> Industrial Revolution, particularly Large Language Models (LLMs), has transformed various sectors, including education.</a:t>
            </a:r>
          </a:p>
          <a:p>
            <a:pPr marL="0" indent="0" algn="just">
              <a:buNone/>
            </a:pPr>
            <a:r>
              <a:rPr lang="en-US" sz="2400" b="1" dirty="0">
                <a:solidFill>
                  <a:srgbClr val="000000"/>
                </a:solidFill>
                <a:ea typeface="Calibri" panose="020F0502020204030204" pitchFamily="34" charset="0"/>
                <a:cs typeface="Times New Roman" panose="02020603050405020304" pitchFamily="18" charset="0"/>
              </a:rPr>
              <a:t>Artificial intelligence (AI) stands as a transformative technology designed to replicate and simulate human cognitive and behavioral functions within machines, showcasing a remarkable ability to process information, learn from data, and make decisions akin to human thought processes, as elucidated in the research conducted by </a:t>
            </a:r>
            <a:r>
              <a:rPr lang="en-US" sz="2400" b="1" dirty="0" err="1">
                <a:solidFill>
                  <a:srgbClr val="000000"/>
                </a:solidFill>
                <a:ea typeface="Calibri" panose="020F0502020204030204" pitchFamily="34" charset="0"/>
                <a:cs typeface="Times New Roman" panose="02020603050405020304" pitchFamily="18" charset="0"/>
              </a:rPr>
              <a:t>Berşe</a:t>
            </a:r>
            <a:r>
              <a:rPr lang="en-US" sz="2400" b="1" dirty="0">
                <a:solidFill>
                  <a:srgbClr val="000000"/>
                </a:solidFill>
                <a:ea typeface="Calibri" panose="020F0502020204030204" pitchFamily="34" charset="0"/>
                <a:cs typeface="Times New Roman" panose="02020603050405020304" pitchFamily="18" charset="0"/>
              </a:rPr>
              <a:t> et al. (2024).</a:t>
            </a:r>
          </a:p>
          <a:p>
            <a:pPr marL="0" indent="0" algn="just">
              <a:buNone/>
            </a:pPr>
            <a:r>
              <a:rPr lang="en-US" sz="2400" b="1" dirty="0">
                <a:solidFill>
                  <a:srgbClr val="000000"/>
                </a:solidFill>
                <a:ea typeface="Calibri" panose="020F0502020204030204" pitchFamily="34" charset="0"/>
                <a:cs typeface="Times New Roman" panose="02020603050405020304" pitchFamily="18" charset="0"/>
              </a:rPr>
              <a:t>Advancements in artificial intelligence (AI) are exemplified by the emergence of large language models (LLMs) such as Gemini, ChatGPT, and Copilot, along with the progression of these multi-modal models, as indicated in the research by Wu et al. (2024).</a:t>
            </a:r>
          </a:p>
          <a:p>
            <a:pPr marL="0" indent="0" algn="just">
              <a:buNone/>
            </a:pPr>
            <a:r>
              <a:rPr lang="en-US" sz="2400" b="1" dirty="0">
                <a:solidFill>
                  <a:srgbClr val="000000"/>
                </a:solidFill>
                <a:ea typeface="Calibri" panose="020F0502020204030204" pitchFamily="34" charset="0"/>
                <a:cs typeface="Times New Roman" panose="02020603050405020304" pitchFamily="18" charset="0"/>
              </a:rPr>
              <a:t>Recently, there has been a surge in popularity and utilization of large language models (LLMs), with ChatGPT standing out prominently, especially within the realm of education (Upadhyay et al., 2024).</a:t>
            </a:r>
          </a:p>
          <a:p>
            <a:pPr marL="0" indent="0" algn="just">
              <a:buNone/>
            </a:pPr>
            <a:r>
              <a:rPr lang="en-US" sz="2400" b="1" dirty="0">
                <a:solidFill>
                  <a:srgbClr val="000000"/>
                </a:solidFill>
                <a:ea typeface="Calibri" panose="020F0502020204030204" pitchFamily="34" charset="0"/>
                <a:cs typeface="Times New Roman" panose="02020603050405020304" pitchFamily="18" charset="0"/>
              </a:rPr>
              <a:t>In the realm of academia, advancements in educational technology utilizing large language models (LLMs) have demonstrated the capacity to streamline the arduous tasks associated with creating and evaluating textual material (Yan et al., 2024).</a:t>
            </a:r>
          </a:p>
          <a:p>
            <a:pPr marL="0" indent="0" algn="just">
              <a:buNone/>
            </a:pPr>
            <a:r>
              <a:rPr lang="en-US" sz="2400" b="1" dirty="0">
                <a:solidFill>
                  <a:srgbClr val="000000"/>
                </a:solidFill>
                <a:ea typeface="Calibri" panose="020F0502020204030204" pitchFamily="34" charset="0"/>
                <a:cs typeface="Times New Roman" panose="02020603050405020304" pitchFamily="18" charset="0"/>
              </a:rPr>
              <a:t>Zimbabwe’s Higher and Tertiary education is guided by the Education 5.0 philosophy (Teaching , Research, Community Service, Innovation and Industrialisation).</a:t>
            </a:r>
          </a:p>
          <a:p>
            <a:pPr marL="0" indent="0" algn="just">
              <a:buNone/>
            </a:pPr>
            <a:r>
              <a:rPr lang="en-US" sz="2400" b="1" dirty="0">
                <a:solidFill>
                  <a:srgbClr val="000000"/>
                </a:solidFill>
                <a:effectLst/>
                <a:ea typeface="Calibri" panose="020F0502020204030204" pitchFamily="34" charset="0"/>
                <a:cs typeface="Times New Roman" panose="02020603050405020304" pitchFamily="18" charset="0"/>
              </a:rPr>
              <a:t>At Chinhoyi University of Technology (CUT), the integration of AI-LLMs into academic practices presents both significant opportunities and notable challenges. These powerful tools, exemplified by platforms like ChatGPT and Gemini, offer innovative ways to support learning, enhance creativity, and streamline academic tasks. However, their widespread adoption raises crucial questions regarding academic integrity and the ethical implications of their use.</a:t>
            </a:r>
            <a:endParaRPr lang="en-MY" sz="1800" b="1" dirty="0"/>
          </a:p>
        </p:txBody>
      </p:sp>
      <p:pic>
        <p:nvPicPr>
          <p:cNvPr id="5" name="Picture 4">
            <a:extLst>
              <a:ext uri="{FF2B5EF4-FFF2-40B4-BE49-F238E27FC236}">
                <a16:creationId xmlns:a16="http://schemas.microsoft.com/office/drawing/2014/main" id="{A2F88FCE-75AE-3841-4123-5D665B4FDFA1}"/>
              </a:ext>
            </a:extLst>
          </p:cNvPr>
          <p:cNvPicPr>
            <a:picLocks noChangeAspect="1"/>
          </p:cNvPicPr>
          <p:nvPr/>
        </p:nvPicPr>
        <p:blipFill>
          <a:blip r:embed="rId2"/>
          <a:stretch>
            <a:fillRect/>
          </a:stretch>
        </p:blipFill>
        <p:spPr>
          <a:xfrm>
            <a:off x="8078689" y="178231"/>
            <a:ext cx="936104" cy="274449"/>
          </a:xfrm>
          <a:prstGeom prst="rect">
            <a:avLst/>
          </a:prstGeom>
        </p:spPr>
      </p:pic>
      <p:pic>
        <p:nvPicPr>
          <p:cNvPr id="4" name="Picture 3">
            <a:extLst>
              <a:ext uri="{FF2B5EF4-FFF2-40B4-BE49-F238E27FC236}">
                <a16:creationId xmlns:a16="http://schemas.microsoft.com/office/drawing/2014/main" id="{2ECBFB25-53D0-22FF-190C-7F4A0F43E4CB}"/>
              </a:ext>
            </a:extLst>
          </p:cNvPr>
          <p:cNvPicPr>
            <a:picLocks noChangeAspect="1"/>
          </p:cNvPicPr>
          <p:nvPr/>
        </p:nvPicPr>
        <p:blipFill>
          <a:blip r:embed="rId3"/>
          <a:stretch>
            <a:fillRect/>
          </a:stretch>
        </p:blipFill>
        <p:spPr>
          <a:xfrm>
            <a:off x="7933319" y="798683"/>
            <a:ext cx="1199608" cy="715284"/>
          </a:xfrm>
          <a:prstGeom prst="ellipse">
            <a:avLst/>
          </a:prstGeom>
          <a:ln>
            <a:noFill/>
          </a:ln>
          <a:effectLst>
            <a:softEdge rad="112500"/>
          </a:effectLst>
        </p:spPr>
      </p:pic>
    </p:spTree>
    <p:extLst>
      <p:ext uri="{BB962C8B-B14F-4D97-AF65-F5344CB8AC3E}">
        <p14:creationId xmlns:p14="http://schemas.microsoft.com/office/powerpoint/2010/main" val="99135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Findings </a:t>
            </a:r>
            <a:r>
              <a:rPr lang="en-US" sz="4000" b="1" dirty="0" err="1">
                <a:solidFill>
                  <a:srgbClr val="002060"/>
                </a:solidFill>
              </a:rPr>
              <a:t>cont</a:t>
            </a:r>
            <a:r>
              <a:rPr lang="en-US" sz="4000" b="1" dirty="0">
                <a:solidFill>
                  <a:srgbClr val="002060"/>
                </a:solidFill>
              </a:rPr>
              <a:t>’</a:t>
            </a:r>
            <a:endParaRPr lang="en-MY" sz="4000" b="1" dirty="0">
              <a:solidFill>
                <a:srgbClr val="002060"/>
              </a:solidFill>
            </a:endParaRPr>
          </a:p>
        </p:txBody>
      </p:sp>
      <p:pic>
        <p:nvPicPr>
          <p:cNvPr id="3" name="Picture 2">
            <a:extLst>
              <a:ext uri="{FF2B5EF4-FFF2-40B4-BE49-F238E27FC236}">
                <a16:creationId xmlns:a16="http://schemas.microsoft.com/office/drawing/2014/main" id="{7AA1CAF0-B276-8478-2B8E-43EB881034D0}"/>
              </a:ext>
            </a:extLst>
          </p:cNvPr>
          <p:cNvPicPr>
            <a:picLocks noChangeAspect="1"/>
          </p:cNvPicPr>
          <p:nvPr/>
        </p:nvPicPr>
        <p:blipFill>
          <a:blip r:embed="rId2"/>
          <a:stretch>
            <a:fillRect/>
          </a:stretch>
        </p:blipFill>
        <p:spPr>
          <a:xfrm>
            <a:off x="8078689" y="178231"/>
            <a:ext cx="936104" cy="274449"/>
          </a:xfrm>
          <a:prstGeom prst="rect">
            <a:avLst/>
          </a:prstGeom>
        </p:spPr>
      </p:pic>
      <p:sp>
        <p:nvSpPr>
          <p:cNvPr id="10" name="TextBox 9">
            <a:extLst>
              <a:ext uri="{FF2B5EF4-FFF2-40B4-BE49-F238E27FC236}">
                <a16:creationId xmlns:a16="http://schemas.microsoft.com/office/drawing/2014/main" id="{CCFADEA8-83CA-1FC7-53EA-D9D991FA43E2}"/>
              </a:ext>
            </a:extLst>
          </p:cNvPr>
          <p:cNvSpPr txBox="1"/>
          <p:nvPr/>
        </p:nvSpPr>
        <p:spPr>
          <a:xfrm>
            <a:off x="395538" y="1748340"/>
            <a:ext cx="7344814" cy="458074"/>
          </a:xfrm>
          <a:prstGeom prst="rect">
            <a:avLst/>
          </a:prstGeom>
          <a:noFill/>
        </p:spPr>
        <p:txBody>
          <a:bodyPr wrap="square">
            <a:spAutoFit/>
          </a:bodyPr>
          <a:lstStyle/>
          <a:p>
            <a:pPr marR="0" lvl="0" algn="just">
              <a:lnSpc>
                <a:spcPct val="150000"/>
              </a:lnSpc>
              <a:spcBef>
                <a:spcPts val="0"/>
              </a:spcBef>
              <a:spcAft>
                <a:spcPts val="800"/>
              </a:spcAft>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Confidence in Using LLMs and Challenges Encountered</a:t>
            </a:r>
            <a:endPar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79117F31-4F10-B2F2-6247-3DA414B9402A}"/>
              </a:ext>
            </a:extLst>
          </p:cNvPr>
          <p:cNvSpPr txBox="1"/>
          <p:nvPr/>
        </p:nvSpPr>
        <p:spPr>
          <a:xfrm>
            <a:off x="251520" y="2206414"/>
            <a:ext cx="4680520" cy="3300712"/>
          </a:xfrm>
          <a:prstGeom prst="rect">
            <a:avLst/>
          </a:prstGeom>
          <a:noFill/>
        </p:spPr>
        <p:txBody>
          <a:bodyPr wrap="square">
            <a:spAutoFit/>
          </a:bodyPr>
          <a:lstStyle/>
          <a:p>
            <a:pPr marL="228600" marR="0" algn="just">
              <a:lnSpc>
                <a:spcPct val="150000"/>
              </a:lnSpc>
              <a:spcBef>
                <a:spcPts val="0"/>
              </a:spcBef>
              <a:spcAft>
                <a:spcPts val="800"/>
              </a:spcAft>
            </a:pPr>
            <a:r>
              <a:rPr lang="en-US" sz="1600" b="1" kern="100"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Confidence Levels</a:t>
            </a:r>
          </a:p>
          <a:p>
            <a:pPr marL="228600" marR="0" algn="just">
              <a:lnSpc>
                <a:spcPct val="150000"/>
              </a:lnSpc>
              <a:spcBef>
                <a:spcPts val="0"/>
              </a:spcBef>
              <a:spcAft>
                <a:spcPts val="800"/>
              </a:spcAft>
            </a:pPr>
            <a:r>
              <a:rPr lang="en-US" sz="14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Very Confident</a:t>
            </a:r>
            <a:r>
              <a:rPr lang="en-US" sz="14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30%</a:t>
            </a:r>
          </a:p>
          <a:p>
            <a:pPr marL="228600" marR="0" algn="just">
              <a:lnSpc>
                <a:spcPct val="150000"/>
              </a:lnSpc>
              <a:spcBef>
                <a:spcPts val="0"/>
              </a:spcBef>
              <a:spcAft>
                <a:spcPts val="800"/>
              </a:spcAft>
            </a:pPr>
            <a:r>
              <a:rPr lang="en-US" sz="14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Confident</a:t>
            </a:r>
            <a:r>
              <a:rPr lang="en-US" sz="14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40%</a:t>
            </a:r>
          </a:p>
          <a:p>
            <a:pPr marL="228600" marR="0" algn="just">
              <a:lnSpc>
                <a:spcPct val="150000"/>
              </a:lnSpc>
              <a:spcBef>
                <a:spcPts val="0"/>
              </a:spcBef>
              <a:spcAft>
                <a:spcPts val="800"/>
              </a:spcAft>
            </a:pPr>
            <a:r>
              <a:rPr lang="en-US" sz="14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Somewhat Confident</a:t>
            </a:r>
            <a:r>
              <a:rPr lang="en-US" sz="14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20%</a:t>
            </a:r>
          </a:p>
          <a:p>
            <a:pPr marL="228600" marR="0" algn="just">
              <a:lnSpc>
                <a:spcPct val="150000"/>
              </a:lnSpc>
              <a:spcBef>
                <a:spcPts val="0"/>
              </a:spcBef>
              <a:spcAft>
                <a:spcPts val="800"/>
              </a:spcAft>
            </a:pPr>
            <a:r>
              <a:rPr lang="en-US" sz="14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Not Very Confident</a:t>
            </a:r>
            <a:r>
              <a:rPr lang="en-US" sz="14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5%</a:t>
            </a:r>
          </a:p>
          <a:p>
            <a:pPr marL="228600" marR="0" algn="just">
              <a:lnSpc>
                <a:spcPct val="150000"/>
              </a:lnSpc>
              <a:spcBef>
                <a:spcPts val="0"/>
              </a:spcBef>
              <a:spcAft>
                <a:spcPts val="800"/>
              </a:spcAft>
            </a:pPr>
            <a:r>
              <a:rPr lang="en-US" sz="14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Not at All Confident</a:t>
            </a:r>
            <a:r>
              <a:rPr lang="en-US" sz="14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5%</a:t>
            </a:r>
          </a:p>
          <a:p>
            <a:pPr marL="0" marR="0" algn="just">
              <a:lnSpc>
                <a:spcPct val="150000"/>
              </a:lnSpc>
              <a:spcBef>
                <a:spcPts val="0"/>
              </a:spcBef>
              <a:spcAft>
                <a:spcPts val="800"/>
              </a:spcAft>
            </a:pPr>
            <a:r>
              <a:rPr lang="en-US" sz="14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majority of respondents feel confident in using LLMs, with 70% expressing at least some level of confidence.</a:t>
            </a:r>
          </a:p>
        </p:txBody>
      </p:sp>
      <p:cxnSp>
        <p:nvCxnSpPr>
          <p:cNvPr id="7" name="Straight Connector 6">
            <a:extLst>
              <a:ext uri="{FF2B5EF4-FFF2-40B4-BE49-F238E27FC236}">
                <a16:creationId xmlns:a16="http://schemas.microsoft.com/office/drawing/2014/main" id="{DC46D59E-59DB-FC6B-B697-022B0A19D5F9}"/>
              </a:ext>
            </a:extLst>
          </p:cNvPr>
          <p:cNvCxnSpPr/>
          <p:nvPr/>
        </p:nvCxnSpPr>
        <p:spPr>
          <a:xfrm>
            <a:off x="4932040" y="2348880"/>
            <a:ext cx="0" cy="3112079"/>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54ED43B-7689-89C4-9389-3A762EF95A4F}"/>
              </a:ext>
            </a:extLst>
          </p:cNvPr>
          <p:cNvSpPr txBox="1"/>
          <p:nvPr/>
        </p:nvSpPr>
        <p:spPr>
          <a:xfrm>
            <a:off x="5148064" y="2203689"/>
            <a:ext cx="3816422" cy="3639586"/>
          </a:xfrm>
          <a:prstGeom prst="rect">
            <a:avLst/>
          </a:prstGeom>
          <a:noFill/>
        </p:spPr>
        <p:txBody>
          <a:bodyPr wrap="square">
            <a:spAutoFit/>
          </a:bodyPr>
          <a:lstStyle/>
          <a:p>
            <a:pPr marR="0" lvl="0" algn="just">
              <a:lnSpc>
                <a:spcPct val="150000"/>
              </a:lnSpc>
              <a:spcBef>
                <a:spcPts val="0"/>
              </a:spcBef>
              <a:spcAft>
                <a:spcPts val="800"/>
              </a:spcAft>
            </a:pPr>
            <a:r>
              <a:rPr lang="en-US" sz="1600" b="1" kern="1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Challenges Faced</a:t>
            </a:r>
            <a:endParaRPr lang="en-US" sz="1600" kern="1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228600" marR="0" algn="just">
              <a:lnSpc>
                <a:spcPct val="150000"/>
              </a:lnSpc>
              <a:spcBef>
                <a:spcPts val="0"/>
              </a:spcBef>
              <a:spcAft>
                <a:spcPts val="800"/>
              </a:spcAft>
            </a:pPr>
            <a:r>
              <a:rPr lang="en-US" sz="12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Inaccurate/ Misleading Information</a:t>
            </a:r>
            <a:r>
              <a:rPr lang="en-US" sz="12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35%</a:t>
            </a:r>
          </a:p>
          <a:p>
            <a:pPr marL="228600" marR="0" algn="just">
              <a:lnSpc>
                <a:spcPct val="150000"/>
              </a:lnSpc>
              <a:spcBef>
                <a:spcPts val="0"/>
              </a:spcBef>
              <a:spcAft>
                <a:spcPts val="800"/>
              </a:spcAft>
            </a:pPr>
            <a:r>
              <a:rPr lang="en-US" sz="12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Lack of Human Reasoning</a:t>
            </a:r>
            <a:r>
              <a:rPr lang="en-US" sz="12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25%</a:t>
            </a:r>
          </a:p>
          <a:p>
            <a:pPr marL="228600" marR="0" algn="just">
              <a:lnSpc>
                <a:spcPct val="150000"/>
              </a:lnSpc>
              <a:spcBef>
                <a:spcPts val="0"/>
              </a:spcBef>
              <a:spcAft>
                <a:spcPts val="800"/>
              </a:spcAft>
            </a:pPr>
            <a:r>
              <a:rPr lang="en-US" sz="12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Network Connectivity Issues</a:t>
            </a:r>
            <a:r>
              <a:rPr lang="en-US" sz="12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20%</a:t>
            </a:r>
          </a:p>
          <a:p>
            <a:pPr marL="228600" marR="0" algn="just">
              <a:lnSpc>
                <a:spcPct val="150000"/>
              </a:lnSpc>
              <a:spcBef>
                <a:spcPts val="0"/>
              </a:spcBef>
              <a:spcAft>
                <a:spcPts val="800"/>
              </a:spcAft>
            </a:pPr>
            <a:r>
              <a:rPr lang="en-US" sz="12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Content Not Covering Specific Needs</a:t>
            </a:r>
            <a:r>
              <a:rPr lang="en-US" sz="12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15%</a:t>
            </a:r>
          </a:p>
          <a:p>
            <a:pPr marL="228600" marR="0" algn="just">
              <a:lnSpc>
                <a:spcPct val="150000"/>
              </a:lnSpc>
              <a:spcBef>
                <a:spcPts val="0"/>
              </a:spcBef>
              <a:spcAft>
                <a:spcPts val="800"/>
              </a:spcAft>
            </a:pPr>
            <a:r>
              <a:rPr lang="en-US" sz="12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Deep Vocabulary Challenges</a:t>
            </a:r>
            <a:r>
              <a:rPr lang="en-US" sz="12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5%</a:t>
            </a:r>
          </a:p>
          <a:p>
            <a:pPr marL="228600" marR="0" algn="just">
              <a:lnSpc>
                <a:spcPct val="150000"/>
              </a:lnSpc>
              <a:spcBef>
                <a:spcPts val="0"/>
              </a:spcBef>
              <a:spcAft>
                <a:spcPts val="800"/>
              </a:spcAft>
            </a:pPr>
            <a:r>
              <a:rPr lang="en-US" sz="12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most significant challenge is the accuracy of information provided by LLMs, indicating a need for improved reliability in outputs.</a:t>
            </a:r>
          </a:p>
          <a:p>
            <a:pPr marL="228600" marR="0" algn="just">
              <a:lnSpc>
                <a:spcPct val="150000"/>
              </a:lnSpc>
              <a:spcBef>
                <a:spcPts val="0"/>
              </a:spcBef>
              <a:spcAft>
                <a:spcPts val="800"/>
              </a:spcAft>
            </a:pPr>
            <a:r>
              <a:rPr lang="en-US" sz="1200" kern="1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Implicit bias  (Warr , Oster &amp; Isaac , 2024)</a:t>
            </a:r>
          </a:p>
        </p:txBody>
      </p:sp>
    </p:spTree>
    <p:extLst>
      <p:ext uri="{BB962C8B-B14F-4D97-AF65-F5344CB8AC3E}">
        <p14:creationId xmlns:p14="http://schemas.microsoft.com/office/powerpoint/2010/main" val="37109935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Findings </a:t>
            </a:r>
            <a:r>
              <a:rPr lang="en-US" sz="4000" b="1" dirty="0" err="1">
                <a:solidFill>
                  <a:srgbClr val="002060"/>
                </a:solidFill>
              </a:rPr>
              <a:t>cont</a:t>
            </a:r>
            <a:r>
              <a:rPr lang="en-US" sz="4000" b="1" dirty="0">
                <a:solidFill>
                  <a:srgbClr val="002060"/>
                </a:solidFill>
              </a:rPr>
              <a:t>’</a:t>
            </a:r>
            <a:endParaRPr lang="en-MY" sz="4000" b="1" dirty="0">
              <a:solidFill>
                <a:srgbClr val="002060"/>
              </a:solidFill>
            </a:endParaRPr>
          </a:p>
        </p:txBody>
      </p:sp>
      <p:pic>
        <p:nvPicPr>
          <p:cNvPr id="3" name="Picture 2">
            <a:extLst>
              <a:ext uri="{FF2B5EF4-FFF2-40B4-BE49-F238E27FC236}">
                <a16:creationId xmlns:a16="http://schemas.microsoft.com/office/drawing/2014/main" id="{7AA1CAF0-B276-8478-2B8E-43EB881034D0}"/>
              </a:ext>
            </a:extLst>
          </p:cNvPr>
          <p:cNvPicPr>
            <a:picLocks noChangeAspect="1"/>
          </p:cNvPicPr>
          <p:nvPr/>
        </p:nvPicPr>
        <p:blipFill>
          <a:blip r:embed="rId2"/>
          <a:stretch>
            <a:fillRect/>
          </a:stretch>
        </p:blipFill>
        <p:spPr>
          <a:xfrm>
            <a:off x="8078689" y="178231"/>
            <a:ext cx="936104" cy="274449"/>
          </a:xfrm>
          <a:prstGeom prst="rect">
            <a:avLst/>
          </a:prstGeom>
        </p:spPr>
      </p:pic>
      <p:sp>
        <p:nvSpPr>
          <p:cNvPr id="10" name="TextBox 9">
            <a:extLst>
              <a:ext uri="{FF2B5EF4-FFF2-40B4-BE49-F238E27FC236}">
                <a16:creationId xmlns:a16="http://schemas.microsoft.com/office/drawing/2014/main" id="{CCFADEA8-83CA-1FC7-53EA-D9D991FA43E2}"/>
              </a:ext>
            </a:extLst>
          </p:cNvPr>
          <p:cNvSpPr txBox="1"/>
          <p:nvPr/>
        </p:nvSpPr>
        <p:spPr>
          <a:xfrm>
            <a:off x="539552" y="1748340"/>
            <a:ext cx="7200800" cy="458074"/>
          </a:xfrm>
          <a:prstGeom prst="rect">
            <a:avLst/>
          </a:prstGeom>
          <a:noFill/>
        </p:spPr>
        <p:txBody>
          <a:bodyPr wrap="square">
            <a:spAutoFit/>
          </a:bodyPr>
          <a:lstStyle/>
          <a:p>
            <a:pPr marR="0" lvl="0" algn="just">
              <a:lnSpc>
                <a:spcPct val="150000"/>
              </a:lnSpc>
              <a:spcBef>
                <a:spcPts val="0"/>
              </a:spcBef>
              <a:spcAft>
                <a:spcPts val="800"/>
              </a:spcAft>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Communication and Policy</a:t>
            </a:r>
            <a:endPar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4A14D94A-0D5E-C4AB-F5AA-4B29913667F4}"/>
              </a:ext>
            </a:extLst>
          </p:cNvPr>
          <p:cNvSpPr txBox="1"/>
          <p:nvPr/>
        </p:nvSpPr>
        <p:spPr>
          <a:xfrm>
            <a:off x="539552" y="2276872"/>
            <a:ext cx="4572000" cy="276999"/>
          </a:xfrm>
          <a:prstGeom prst="rect">
            <a:avLst/>
          </a:prstGeom>
          <a:noFill/>
        </p:spPr>
        <p:txBody>
          <a:bodyPr wrap="square">
            <a:spAutoFit/>
          </a:bodyPr>
          <a:lstStyle/>
          <a:p>
            <a:r>
              <a:rPr lang="en-US" sz="1200" b="1" dirty="0">
                <a:solidFill>
                  <a:srgbClr val="000000"/>
                </a:solidFill>
                <a:effectLst/>
                <a:ea typeface="Calibri" panose="020F0502020204030204" pitchFamily="34" charset="0"/>
              </a:rPr>
              <a:t>University Communication</a:t>
            </a:r>
            <a:endParaRPr lang="en-US" sz="1200" dirty="0"/>
          </a:p>
        </p:txBody>
      </p:sp>
      <p:sp>
        <p:nvSpPr>
          <p:cNvPr id="11" name="TextBox 10">
            <a:extLst>
              <a:ext uri="{FF2B5EF4-FFF2-40B4-BE49-F238E27FC236}">
                <a16:creationId xmlns:a16="http://schemas.microsoft.com/office/drawing/2014/main" id="{A726CC5C-7AD6-8237-713C-1AD38CEB3D22}"/>
              </a:ext>
            </a:extLst>
          </p:cNvPr>
          <p:cNvSpPr txBox="1"/>
          <p:nvPr/>
        </p:nvSpPr>
        <p:spPr>
          <a:xfrm>
            <a:off x="611560" y="2492897"/>
            <a:ext cx="8208912" cy="992708"/>
          </a:xfrm>
          <a:prstGeom prst="rect">
            <a:avLst/>
          </a:prstGeom>
          <a:noFill/>
        </p:spPr>
        <p:txBody>
          <a:bodyPr wrap="square">
            <a:spAutoFit/>
          </a:bodyPr>
          <a:lstStyle/>
          <a:p>
            <a:pPr marL="742950" marR="0" lvl="1" indent="-285750" algn="just">
              <a:lnSpc>
                <a:spcPct val="150000"/>
              </a:lnSpc>
              <a:spcBef>
                <a:spcPts val="0"/>
              </a:spcBef>
              <a:spcAft>
                <a:spcPts val="800"/>
              </a:spcAft>
              <a:buSzPts val="1000"/>
              <a:buFont typeface="Courier New" panose="02070309020205020404" pitchFamily="49" charset="0"/>
              <a:buChar char="o"/>
              <a:tabLst>
                <a:tab pos="914400" algn="l"/>
              </a:tabLst>
            </a:pPr>
            <a:r>
              <a:rPr lang="en-US" sz="1200" b="1" kern="100" dirty="0">
                <a:solidFill>
                  <a:srgbClr val="000000"/>
                </a:solidFill>
                <a:effectLst/>
                <a:ea typeface="Calibri" panose="020F0502020204030204" pitchFamily="34" charset="0"/>
                <a:cs typeface="Times New Roman" panose="02020603050405020304" pitchFamily="18" charset="0"/>
              </a:rPr>
              <a:t>Many respondents feel that the university have not clearly communicated policies regarding academic integrity and the use of LLMs.</a:t>
            </a:r>
          </a:p>
          <a:p>
            <a:pPr marL="742950" marR="0" lvl="1" indent="-285750" algn="just">
              <a:lnSpc>
                <a:spcPct val="150000"/>
              </a:lnSpc>
              <a:spcBef>
                <a:spcPts val="0"/>
              </a:spcBef>
              <a:spcAft>
                <a:spcPts val="800"/>
              </a:spcAft>
              <a:buSzPts val="1000"/>
              <a:buFont typeface="Courier New" panose="02070309020205020404" pitchFamily="49" charset="0"/>
              <a:buChar char="o"/>
              <a:tabLst>
                <a:tab pos="914400" algn="l"/>
              </a:tabLst>
            </a:pPr>
            <a:r>
              <a:rPr lang="en-US" sz="1200" b="1" kern="100" dirty="0">
                <a:solidFill>
                  <a:srgbClr val="000000"/>
                </a:solidFill>
                <a:effectLst/>
                <a:ea typeface="Calibri" panose="020F0502020204030204" pitchFamily="34" charset="0"/>
                <a:cs typeface="Times New Roman" panose="02020603050405020304" pitchFamily="18" charset="0"/>
              </a:rPr>
              <a:t>There is a call for clearer guidelines on what constitutes academic dishonesty in the context of using AI.</a:t>
            </a:r>
          </a:p>
        </p:txBody>
      </p:sp>
      <p:sp>
        <p:nvSpPr>
          <p:cNvPr id="13" name="TextBox 12">
            <a:extLst>
              <a:ext uri="{FF2B5EF4-FFF2-40B4-BE49-F238E27FC236}">
                <a16:creationId xmlns:a16="http://schemas.microsoft.com/office/drawing/2014/main" id="{A1776247-FB95-1BA3-B30A-4D2D0FE08379}"/>
              </a:ext>
            </a:extLst>
          </p:cNvPr>
          <p:cNvSpPr txBox="1"/>
          <p:nvPr/>
        </p:nvSpPr>
        <p:spPr>
          <a:xfrm>
            <a:off x="395536" y="3701630"/>
            <a:ext cx="8424936" cy="1384995"/>
          </a:xfrm>
          <a:prstGeom prst="rect">
            <a:avLst/>
          </a:prstGeom>
          <a:noFill/>
        </p:spPr>
        <p:txBody>
          <a:bodyPr wrap="square">
            <a:spAutoFit/>
          </a:bodyPr>
          <a:lstStyle/>
          <a:p>
            <a:r>
              <a:rPr lang="en-US" sz="1400" b="1" dirty="0"/>
              <a:t>Training Requirements: A significant number of respondents indicated a lack of formal training or guidance on using LLMs, suggesting a critical gap in support that could be addressed through targeted training programs.</a:t>
            </a:r>
          </a:p>
          <a:p>
            <a:endParaRPr lang="en-US" sz="1400" b="1" dirty="0"/>
          </a:p>
          <a:p>
            <a:r>
              <a:rPr lang="en-US" sz="1400" b="1" dirty="0"/>
              <a:t>Policy Clarity: Many users expressed uncertainty regarding policies on academic integrity related to LLM usage. This indicates an urgent need for the university to develop clear policies and communication strategies to guide students and faculty in the ethical use of these tools.</a:t>
            </a:r>
          </a:p>
        </p:txBody>
      </p:sp>
    </p:spTree>
    <p:extLst>
      <p:ext uri="{BB962C8B-B14F-4D97-AF65-F5344CB8AC3E}">
        <p14:creationId xmlns:p14="http://schemas.microsoft.com/office/powerpoint/2010/main" val="13674577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243953"/>
            <a:ext cx="7543800" cy="612617"/>
          </a:xfrm>
        </p:spPr>
        <p:txBody>
          <a:bodyPr>
            <a:normAutofit fontScale="90000"/>
          </a:bodyPr>
          <a:lstStyle/>
          <a:p>
            <a:pPr algn="ctr"/>
            <a:r>
              <a:rPr lang="en-US" sz="4000" b="1" dirty="0">
                <a:solidFill>
                  <a:srgbClr val="002060"/>
                </a:solidFill>
              </a:rPr>
              <a:t>Recommendations </a:t>
            </a:r>
            <a:r>
              <a:rPr lang="en-US" sz="4000" b="1" dirty="0">
                <a:solidFill>
                  <a:srgbClr val="FF0000"/>
                </a:solidFill>
              </a:rPr>
              <a:t> </a:t>
            </a:r>
            <a:endParaRPr lang="en-MY" sz="4000" b="1" dirty="0">
              <a:solidFill>
                <a:srgbClr val="FF0000"/>
              </a:solidFill>
            </a:endParaRPr>
          </a:p>
        </p:txBody>
      </p:sp>
      <p:sp>
        <p:nvSpPr>
          <p:cNvPr id="3" name="Content Placeholder 2"/>
          <p:cNvSpPr>
            <a:spLocks noGrp="1"/>
          </p:cNvSpPr>
          <p:nvPr>
            <p:ph idx="1"/>
          </p:nvPr>
        </p:nvSpPr>
        <p:spPr>
          <a:xfrm>
            <a:off x="107505" y="1845734"/>
            <a:ext cx="8856984" cy="4535594"/>
          </a:xfrm>
        </p:spPr>
        <p:txBody>
          <a:bodyPr>
            <a:normAutofit/>
          </a:bodyPr>
          <a:lstStyle/>
          <a:p>
            <a:pPr marL="0" indent="0">
              <a:buNone/>
            </a:pPr>
            <a:r>
              <a:rPr lang="en-US" sz="1400" b="1" i="1" dirty="0">
                <a:solidFill>
                  <a:srgbClr val="000000"/>
                </a:solidFill>
                <a:effectLst/>
                <a:ea typeface="Calibri" panose="020F0502020204030204" pitchFamily="34" charset="0"/>
              </a:rPr>
              <a:t>Develop Training Programs (Advance AI Literacy)  (Wu et al.,2024):</a:t>
            </a:r>
          </a:p>
          <a:p>
            <a:pPr lvl="1">
              <a:buFont typeface="Arial" panose="020B0604020202020204" pitchFamily="34" charset="0"/>
              <a:buChar char="•"/>
            </a:pPr>
            <a:r>
              <a:rPr lang="en-US" sz="1200" b="1" i="1" dirty="0">
                <a:solidFill>
                  <a:srgbClr val="000000"/>
                </a:solidFill>
                <a:effectLst/>
                <a:ea typeface="Calibri" panose="020F0502020204030204" pitchFamily="34" charset="0"/>
              </a:rPr>
              <a:t>Workshops and Seminars: Organize regular workshops and seminars to train students and faculty on how to effectively use LLMs for academic tasks, including writing, research, and problem-solving (</a:t>
            </a:r>
            <a:r>
              <a:rPr lang="en-US" sz="1200" b="1" i="1" dirty="0">
                <a:solidFill>
                  <a:srgbClr val="000000"/>
                </a:solidFill>
                <a:ea typeface="Calibri" panose="020F0502020204030204" pitchFamily="34" charset="0"/>
              </a:rPr>
              <a:t>Xu, Chen, and Miao (2024).</a:t>
            </a:r>
            <a:r>
              <a:rPr lang="en-US" sz="1200" b="1" i="1" dirty="0">
                <a:solidFill>
                  <a:srgbClr val="000000"/>
                </a:solidFill>
                <a:effectLst/>
                <a:ea typeface="Calibri" panose="020F0502020204030204" pitchFamily="34" charset="0"/>
              </a:rPr>
              <a:t>.</a:t>
            </a:r>
          </a:p>
          <a:p>
            <a:pPr lvl="1">
              <a:buFont typeface="Arial" panose="020B0604020202020204" pitchFamily="34" charset="0"/>
              <a:buChar char="•"/>
            </a:pPr>
            <a:r>
              <a:rPr lang="en-US" sz="1200" b="1" i="1" dirty="0">
                <a:solidFill>
                  <a:srgbClr val="000000"/>
                </a:solidFill>
                <a:ea typeface="Calibri" panose="020F0502020204030204" pitchFamily="34" charset="0"/>
              </a:rPr>
              <a:t>Online Tutorials: Create accessible online tutorials and resources that cover best practices for using LLMs, including examples and case studies.</a:t>
            </a:r>
          </a:p>
          <a:p>
            <a:pPr marL="0">
              <a:buNone/>
            </a:pPr>
            <a:r>
              <a:rPr lang="en-US" sz="1400" b="1" i="1" dirty="0">
                <a:solidFill>
                  <a:srgbClr val="000000"/>
                </a:solidFill>
                <a:effectLst/>
                <a:ea typeface="Calibri" panose="020F0502020204030204" pitchFamily="34" charset="0"/>
              </a:rPr>
              <a:t>Enhance Communication of Policies</a:t>
            </a:r>
          </a:p>
          <a:p>
            <a:pPr marR="0" lvl="1">
              <a:buFont typeface="Arial" panose="020B0604020202020204" pitchFamily="34" charset="0"/>
              <a:buChar char="•"/>
            </a:pPr>
            <a:r>
              <a:rPr lang="en-US" sz="1200" b="1" i="1" dirty="0">
                <a:solidFill>
                  <a:srgbClr val="000000"/>
                </a:solidFill>
                <a:ea typeface="Calibri" panose="020F0502020204030204" pitchFamily="34" charset="0"/>
              </a:rPr>
              <a:t>Clear Guidelines: Develop and disseminate clear policies regarding the use of LLMs in academic work, including what constitutes acceptable use and academic integrity (Xu, Chen, and Miao (2024).</a:t>
            </a:r>
          </a:p>
          <a:p>
            <a:pPr marR="0" lvl="1">
              <a:buFont typeface="Arial" panose="020B0604020202020204" pitchFamily="34" charset="0"/>
              <a:buChar char="•"/>
            </a:pPr>
            <a:r>
              <a:rPr lang="en-US" sz="1200" b="1" i="1" dirty="0">
                <a:solidFill>
                  <a:srgbClr val="000000"/>
                </a:solidFill>
                <a:ea typeface="Calibri" panose="020F0502020204030204" pitchFamily="34" charset="0"/>
              </a:rPr>
              <a:t>Regular Updates: Keep the academic community informed about any updates to policies or best practices related to LLM usage.</a:t>
            </a:r>
          </a:p>
          <a:p>
            <a:pPr marL="0">
              <a:buNone/>
            </a:pPr>
            <a:r>
              <a:rPr lang="en-US" sz="1400" b="1" i="1" dirty="0">
                <a:solidFill>
                  <a:srgbClr val="000000"/>
                </a:solidFill>
                <a:ea typeface="Calibri" panose="020F0502020204030204" pitchFamily="34" charset="0"/>
              </a:rPr>
              <a:t>Provide Access to LLM Resources</a:t>
            </a:r>
          </a:p>
          <a:p>
            <a:pPr lvl="1">
              <a:buFont typeface="Arial" panose="020B0604020202020204" pitchFamily="34" charset="0"/>
              <a:buChar char="•"/>
            </a:pPr>
            <a:r>
              <a:rPr lang="en-US" sz="1200" b="1" i="1" dirty="0">
                <a:solidFill>
                  <a:srgbClr val="000000"/>
                </a:solidFill>
                <a:ea typeface="Calibri" panose="020F0502020204030204" pitchFamily="34" charset="0"/>
              </a:rPr>
              <a:t>Institutional Licenses: Consider establishing institutional licenses for popular LLM tools to ensure all students and faculty have access to these resources.</a:t>
            </a:r>
          </a:p>
          <a:p>
            <a:pPr lvl="1">
              <a:buFont typeface="Arial" panose="020B0604020202020204" pitchFamily="34" charset="0"/>
              <a:buChar char="•"/>
            </a:pPr>
            <a:r>
              <a:rPr lang="en-US" sz="1200" b="1" i="1" dirty="0">
                <a:solidFill>
                  <a:srgbClr val="000000"/>
                </a:solidFill>
                <a:ea typeface="Calibri" panose="020F0502020204030204" pitchFamily="34" charset="0"/>
              </a:rPr>
              <a:t>Technical Support: Set up a support system to help users troubleshoot issues with LLM access or usage.</a:t>
            </a:r>
          </a:p>
          <a:p>
            <a:pPr marL="0" lvl="1" indent="-91440">
              <a:spcBef>
                <a:spcPts val="1200"/>
              </a:spcBef>
              <a:spcAft>
                <a:spcPts val="200"/>
              </a:spcAft>
              <a:buSzPct val="100000"/>
              <a:buNone/>
            </a:pPr>
            <a:r>
              <a:rPr lang="en-US" sz="1400" b="1" i="1" dirty="0">
                <a:solidFill>
                  <a:srgbClr val="000000"/>
                </a:solidFill>
                <a:ea typeface="Calibri" panose="020F0502020204030204" pitchFamily="34" charset="0"/>
              </a:rPr>
              <a:t>Encourage Collaboration and Sharing of Best Practices</a:t>
            </a:r>
          </a:p>
          <a:p>
            <a:pPr lvl="1">
              <a:buSzPct val="100000"/>
              <a:buFont typeface="Arial" panose="020B0604020202020204" pitchFamily="34" charset="0"/>
              <a:buChar char="•"/>
            </a:pPr>
            <a:r>
              <a:rPr lang="en-US" sz="1200" b="1" i="1" dirty="0">
                <a:solidFill>
                  <a:srgbClr val="000000"/>
                </a:solidFill>
                <a:ea typeface="Calibri" panose="020F0502020204030204" pitchFamily="34" charset="0"/>
              </a:rPr>
              <a:t>Peer Learning: Foster a culture of peer learning where students and faculty can share their experiences and strategies for using LLMs effectively.</a:t>
            </a:r>
          </a:p>
          <a:p>
            <a:pPr lvl="1">
              <a:buSzPct val="100000"/>
              <a:buFont typeface="Arial" panose="020B0604020202020204" pitchFamily="34" charset="0"/>
              <a:buChar char="•"/>
            </a:pPr>
            <a:r>
              <a:rPr lang="en-US" sz="1200" b="1" i="1" dirty="0">
                <a:solidFill>
                  <a:srgbClr val="000000"/>
                </a:solidFill>
                <a:ea typeface="Calibri" panose="020F0502020204030204" pitchFamily="34" charset="0"/>
              </a:rPr>
              <a:t>Case Studies: Highlight successful use cases of LLMs in various disciplines to inspire broader adoption and innovative applications</a:t>
            </a:r>
          </a:p>
          <a:p>
            <a:pPr marL="0" lvl="1" indent="-91440">
              <a:spcBef>
                <a:spcPts val="1200"/>
              </a:spcBef>
              <a:spcAft>
                <a:spcPts val="200"/>
              </a:spcAft>
              <a:buSzPct val="100000"/>
              <a:buNone/>
            </a:pPr>
            <a:endParaRPr lang="en-US" sz="1400" b="1" i="1" dirty="0">
              <a:solidFill>
                <a:srgbClr val="000000"/>
              </a:solidFill>
              <a:ea typeface="Calibri" panose="020F0502020204030204" pitchFamily="34" charset="0"/>
            </a:endParaRPr>
          </a:p>
          <a:p>
            <a:pPr marL="201168" lvl="1" indent="0">
              <a:buNone/>
            </a:pPr>
            <a:endParaRPr lang="en-US" sz="1200" b="1" i="1" dirty="0">
              <a:solidFill>
                <a:srgbClr val="000000"/>
              </a:solidFill>
              <a:ea typeface="Calibri" panose="020F0502020204030204" pitchFamily="34" charset="0"/>
            </a:endParaRPr>
          </a:p>
          <a:p>
            <a:pPr marL="0">
              <a:buNone/>
            </a:pPr>
            <a:endParaRPr lang="en-US" sz="1400" b="1" i="1" dirty="0">
              <a:solidFill>
                <a:srgbClr val="000000"/>
              </a:solidFill>
              <a:ea typeface="Calibri" panose="020F0502020204030204" pitchFamily="34" charset="0"/>
            </a:endParaRPr>
          </a:p>
        </p:txBody>
      </p:sp>
      <p:pic>
        <p:nvPicPr>
          <p:cNvPr id="5" name="Picture 4">
            <a:extLst>
              <a:ext uri="{FF2B5EF4-FFF2-40B4-BE49-F238E27FC236}">
                <a16:creationId xmlns:a16="http://schemas.microsoft.com/office/drawing/2014/main" id="{63B5FF77-BED9-B32A-99D9-C02EED948405}"/>
              </a:ext>
            </a:extLst>
          </p:cNvPr>
          <p:cNvPicPr>
            <a:picLocks noChangeAspect="1"/>
          </p:cNvPicPr>
          <p:nvPr/>
        </p:nvPicPr>
        <p:blipFill>
          <a:blip r:embed="rId3"/>
          <a:stretch>
            <a:fillRect/>
          </a:stretch>
        </p:blipFill>
        <p:spPr>
          <a:xfrm>
            <a:off x="8078689" y="178231"/>
            <a:ext cx="936104" cy="274449"/>
          </a:xfrm>
          <a:prstGeom prst="rect">
            <a:avLst/>
          </a:prstGeom>
        </p:spPr>
      </p:pic>
      <p:sp>
        <p:nvSpPr>
          <p:cNvPr id="6" name="TextBox 5">
            <a:extLst>
              <a:ext uri="{FF2B5EF4-FFF2-40B4-BE49-F238E27FC236}">
                <a16:creationId xmlns:a16="http://schemas.microsoft.com/office/drawing/2014/main" id="{738E946D-5802-4EB4-AD35-564CD1C80689}"/>
              </a:ext>
            </a:extLst>
          </p:cNvPr>
          <p:cNvSpPr txBox="1"/>
          <p:nvPr/>
        </p:nvSpPr>
        <p:spPr>
          <a:xfrm>
            <a:off x="75456" y="997552"/>
            <a:ext cx="8921082" cy="646331"/>
          </a:xfrm>
          <a:prstGeom prst="rect">
            <a:avLst/>
          </a:prstGeom>
          <a:noFill/>
        </p:spPr>
        <p:txBody>
          <a:bodyPr wrap="square">
            <a:spAutoFit/>
          </a:bodyPr>
          <a:lstStyle/>
          <a:p>
            <a:r>
              <a:rPr lang="en-US" b="1" dirty="0"/>
              <a:t>Researchers ought to harness the advantages, glean insights from the constraints, and explore prospective research avenues facilitated by AI-LLMs ( Yan et al., 2024).</a:t>
            </a:r>
          </a:p>
        </p:txBody>
      </p:sp>
    </p:spTree>
    <p:extLst>
      <p:ext uri="{BB962C8B-B14F-4D97-AF65-F5344CB8AC3E}">
        <p14:creationId xmlns:p14="http://schemas.microsoft.com/office/powerpoint/2010/main" val="6846370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6103" y="333965"/>
            <a:ext cx="7543800" cy="612617"/>
          </a:xfrm>
        </p:spPr>
        <p:txBody>
          <a:bodyPr>
            <a:normAutofit fontScale="90000"/>
          </a:bodyPr>
          <a:lstStyle/>
          <a:p>
            <a:pPr algn="ctr"/>
            <a:r>
              <a:rPr lang="en-US" sz="4000" b="1" dirty="0">
                <a:solidFill>
                  <a:srgbClr val="002060"/>
                </a:solidFill>
              </a:rPr>
              <a:t>Recommendations </a:t>
            </a:r>
            <a:r>
              <a:rPr lang="en-US" sz="4000" b="1" dirty="0">
                <a:solidFill>
                  <a:srgbClr val="FF0000"/>
                </a:solidFill>
              </a:rPr>
              <a:t> </a:t>
            </a:r>
            <a:endParaRPr lang="en-MY" sz="4000" b="1" dirty="0">
              <a:solidFill>
                <a:srgbClr val="FF0000"/>
              </a:solidFill>
            </a:endParaRPr>
          </a:p>
        </p:txBody>
      </p:sp>
      <p:sp>
        <p:nvSpPr>
          <p:cNvPr id="3" name="Content Placeholder 2"/>
          <p:cNvSpPr>
            <a:spLocks noGrp="1"/>
          </p:cNvSpPr>
          <p:nvPr>
            <p:ph idx="1"/>
          </p:nvPr>
        </p:nvSpPr>
        <p:spPr>
          <a:xfrm>
            <a:off x="107504" y="1628800"/>
            <a:ext cx="9000999" cy="4752528"/>
          </a:xfrm>
        </p:spPr>
        <p:txBody>
          <a:bodyPr>
            <a:normAutofit/>
          </a:bodyPr>
          <a:lstStyle/>
          <a:p>
            <a:pPr marL="0" indent="0">
              <a:buNone/>
            </a:pPr>
            <a:r>
              <a:rPr lang="en-US" sz="1600" b="1" dirty="0">
                <a:solidFill>
                  <a:srgbClr val="000000"/>
                </a:solidFill>
                <a:effectLst/>
                <a:ea typeface="Calibri" panose="020F0502020204030204" pitchFamily="34" charset="0"/>
              </a:rPr>
              <a:t>On challenges </a:t>
            </a:r>
          </a:p>
          <a:p>
            <a:pPr marL="0" marR="0" algn="just">
              <a:lnSpc>
                <a:spcPct val="150000"/>
              </a:lnSpc>
              <a:spcBef>
                <a:spcPts val="0"/>
              </a:spcBef>
              <a:spcAft>
                <a:spcPts val="800"/>
              </a:spcAft>
            </a:pPr>
            <a:r>
              <a:rPr lang="en-US" sz="14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Information Accuracy </a:t>
            </a:r>
            <a:r>
              <a:rPr lang="en-US" sz="11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–encourage critical thinking and verification of information generated by LLMs. Promote resources that help users assess the reliability of AI-generated content.</a:t>
            </a:r>
          </a:p>
          <a:p>
            <a:pPr marL="0" marR="0" algn="just">
              <a:lnSpc>
                <a:spcPct val="150000"/>
              </a:lnSpc>
              <a:spcBef>
                <a:spcPts val="0"/>
              </a:spcBef>
              <a:spcAft>
                <a:spcPts val="800"/>
              </a:spcAft>
            </a:pPr>
            <a:r>
              <a:rPr lang="en-US" sz="14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Connectivity Solutions </a:t>
            </a:r>
            <a:r>
              <a:rPr lang="en-US" sz="11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Work on improving internet connectivity and access to technology on campus to mitigate challenges faced by users.</a:t>
            </a:r>
          </a:p>
          <a:p>
            <a:pPr marL="0" marR="0" algn="just">
              <a:lnSpc>
                <a:spcPct val="150000"/>
              </a:lnSpc>
              <a:spcBef>
                <a:spcPts val="0"/>
              </a:spcBef>
              <a:spcAft>
                <a:spcPts val="800"/>
              </a:spcAft>
            </a:pPr>
            <a:r>
              <a:rPr lang="en-US" sz="14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Feedback Mechanism</a:t>
            </a:r>
          </a:p>
          <a:p>
            <a:pPr marL="292608" lvl="1" algn="just">
              <a:lnSpc>
                <a:spcPct val="150000"/>
              </a:lnSpc>
              <a:spcBef>
                <a:spcPts val="0"/>
              </a:spcBef>
              <a:spcAft>
                <a:spcPts val="800"/>
              </a:spcAft>
            </a:pPr>
            <a:r>
              <a:rPr lang="en-US" sz="9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Collect User Feedback - Regularly gather feedback from users regarding their experiences with LLMs to identify areas for improvement and adapt training and resources accordingly.</a:t>
            </a:r>
          </a:p>
          <a:p>
            <a:pPr marL="292608" lvl="1" algn="just">
              <a:lnSpc>
                <a:spcPct val="150000"/>
              </a:lnSpc>
              <a:spcBef>
                <a:spcPts val="0"/>
              </a:spcBef>
              <a:spcAft>
                <a:spcPts val="800"/>
              </a:spcAft>
            </a:pPr>
            <a:r>
              <a:rPr lang="en-US" sz="9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Continuous Improvement - Use feedback to continuously refine training programs and policies related to LLM usage.</a:t>
            </a:r>
          </a:p>
          <a:p>
            <a:pPr marL="0" marR="0" algn="just">
              <a:lnSpc>
                <a:spcPct val="150000"/>
              </a:lnSpc>
              <a:spcBef>
                <a:spcPts val="0"/>
              </a:spcBef>
              <a:spcAft>
                <a:spcPts val="800"/>
              </a:spcAft>
            </a:pPr>
            <a:r>
              <a:rPr lang="en-US" sz="15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Promote Ethical Use</a:t>
            </a:r>
          </a:p>
          <a:p>
            <a:pPr marL="292608" lvl="1" algn="just">
              <a:lnSpc>
                <a:spcPct val="150000"/>
              </a:lnSpc>
              <a:spcBef>
                <a:spcPts val="0"/>
              </a:spcBef>
              <a:spcAft>
                <a:spcPts val="800"/>
              </a:spcAft>
            </a:pPr>
            <a:r>
              <a:rPr lang="en-US" sz="9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Ethics Education - Incorporate discussions about the ethical implications of using LLMs into the curriculum, emphasizing responsible use and the consequences of academic dishonesty.</a:t>
            </a:r>
          </a:p>
          <a:p>
            <a:pPr marL="292608" lvl="1" algn="just">
              <a:lnSpc>
                <a:spcPct val="150000"/>
              </a:lnSpc>
              <a:spcBef>
                <a:spcPts val="0"/>
              </a:spcBef>
              <a:spcAft>
                <a:spcPts val="800"/>
              </a:spcAft>
            </a:pPr>
            <a:r>
              <a:rPr lang="en-US" sz="9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Transparency in Use -Encourage students and faculty to disclose their use of LLMs in academic work, fostering an environment of transparency.</a:t>
            </a:r>
          </a:p>
          <a:p>
            <a:pPr marL="0" marR="0" algn="just">
              <a:lnSpc>
                <a:spcPct val="150000"/>
              </a:lnSpc>
              <a:spcBef>
                <a:spcPts val="0"/>
              </a:spcBef>
              <a:spcAft>
                <a:spcPts val="800"/>
              </a:spcAft>
            </a:pPr>
            <a:r>
              <a:rPr lang="en-US" sz="14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Collaboration with AI Experts and Developers </a:t>
            </a:r>
            <a:r>
              <a:rPr lang="en-US" sz="11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Collaborate with developers of LLMs to address specific educational needs and improve the relevance of AI outputs.</a:t>
            </a:r>
            <a:endParaRPr lang="en-US" sz="900" b="1" dirty="0">
              <a:solidFill>
                <a:srgbClr val="000000"/>
              </a:solidFill>
              <a:ea typeface="Calibri" panose="020F0502020204030204" pitchFamily="34" charset="0"/>
            </a:endParaRPr>
          </a:p>
        </p:txBody>
      </p:sp>
      <p:pic>
        <p:nvPicPr>
          <p:cNvPr id="5" name="Picture 4">
            <a:extLst>
              <a:ext uri="{FF2B5EF4-FFF2-40B4-BE49-F238E27FC236}">
                <a16:creationId xmlns:a16="http://schemas.microsoft.com/office/drawing/2014/main" id="{63B5FF77-BED9-B32A-99D9-C02EED948405}"/>
              </a:ext>
            </a:extLst>
          </p:cNvPr>
          <p:cNvPicPr>
            <a:picLocks noChangeAspect="1"/>
          </p:cNvPicPr>
          <p:nvPr/>
        </p:nvPicPr>
        <p:blipFill>
          <a:blip r:embed="rId3"/>
          <a:stretch>
            <a:fillRect/>
          </a:stretch>
        </p:blipFill>
        <p:spPr>
          <a:xfrm>
            <a:off x="8078689" y="178231"/>
            <a:ext cx="936104" cy="274449"/>
          </a:xfrm>
          <a:prstGeom prst="rect">
            <a:avLst/>
          </a:prstGeom>
        </p:spPr>
      </p:pic>
      <p:sp>
        <p:nvSpPr>
          <p:cNvPr id="6" name="TextBox 5">
            <a:extLst>
              <a:ext uri="{FF2B5EF4-FFF2-40B4-BE49-F238E27FC236}">
                <a16:creationId xmlns:a16="http://schemas.microsoft.com/office/drawing/2014/main" id="{9152CEC2-3BF9-66D2-5351-C31C7E2B6AB9}"/>
              </a:ext>
            </a:extLst>
          </p:cNvPr>
          <p:cNvSpPr txBox="1"/>
          <p:nvPr/>
        </p:nvSpPr>
        <p:spPr>
          <a:xfrm>
            <a:off x="7286640" y="6381328"/>
            <a:ext cx="1821863" cy="369332"/>
          </a:xfrm>
          <a:prstGeom prst="rect">
            <a:avLst/>
          </a:prstGeom>
          <a:noFill/>
        </p:spPr>
        <p:txBody>
          <a:bodyPr wrap="square">
            <a:spAutoFit/>
          </a:bodyPr>
          <a:lstStyle/>
          <a:p>
            <a:r>
              <a:rPr lang="en-US" dirty="0"/>
              <a:t>(Yan et al., 2024)</a:t>
            </a:r>
          </a:p>
        </p:txBody>
      </p:sp>
      <p:sp>
        <p:nvSpPr>
          <p:cNvPr id="8" name="TextBox 7">
            <a:extLst>
              <a:ext uri="{FF2B5EF4-FFF2-40B4-BE49-F238E27FC236}">
                <a16:creationId xmlns:a16="http://schemas.microsoft.com/office/drawing/2014/main" id="{F43AF309-B319-C9A4-1086-82CC7ED6035F}"/>
              </a:ext>
            </a:extLst>
          </p:cNvPr>
          <p:cNvSpPr txBox="1"/>
          <p:nvPr/>
        </p:nvSpPr>
        <p:spPr>
          <a:xfrm>
            <a:off x="0" y="946582"/>
            <a:ext cx="9108503" cy="646331"/>
          </a:xfrm>
          <a:prstGeom prst="rect">
            <a:avLst/>
          </a:prstGeom>
          <a:noFill/>
        </p:spPr>
        <p:txBody>
          <a:bodyPr wrap="square">
            <a:spAutoFit/>
          </a:bodyPr>
          <a:lstStyle/>
          <a:p>
            <a:pPr algn="ctr"/>
            <a:r>
              <a:rPr lang="en-US" b="1" dirty="0"/>
              <a:t>Xu, Chen, and Miao (2024) emphasized the difficulties linked to academic integrity, data precision, and possible adverse effects on learning when employing LLMs.</a:t>
            </a:r>
          </a:p>
        </p:txBody>
      </p:sp>
      <p:pic>
        <p:nvPicPr>
          <p:cNvPr id="9" name="Picture 8">
            <a:extLst>
              <a:ext uri="{FF2B5EF4-FFF2-40B4-BE49-F238E27FC236}">
                <a16:creationId xmlns:a16="http://schemas.microsoft.com/office/drawing/2014/main" id="{DB67A9A4-D691-56B6-0DC7-7CBE396A552A}"/>
              </a:ext>
            </a:extLst>
          </p:cNvPr>
          <p:cNvPicPr>
            <a:picLocks noChangeAspect="1"/>
          </p:cNvPicPr>
          <p:nvPr/>
        </p:nvPicPr>
        <p:blipFill>
          <a:blip r:embed="rId4"/>
          <a:stretch>
            <a:fillRect/>
          </a:stretch>
        </p:blipFill>
        <p:spPr>
          <a:xfrm>
            <a:off x="201213" y="31267"/>
            <a:ext cx="1728192" cy="990830"/>
          </a:xfrm>
          <a:prstGeom prst="ellipse">
            <a:avLst/>
          </a:prstGeom>
          <a:ln>
            <a:noFill/>
          </a:ln>
          <a:effectLst>
            <a:softEdge rad="112500"/>
          </a:effectLst>
        </p:spPr>
      </p:pic>
    </p:spTree>
    <p:extLst>
      <p:ext uri="{BB962C8B-B14F-4D97-AF65-F5344CB8AC3E}">
        <p14:creationId xmlns:p14="http://schemas.microsoft.com/office/powerpoint/2010/main" val="37573803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Conclusion </a:t>
            </a:r>
            <a:r>
              <a:rPr lang="en-US" sz="4000" b="1" dirty="0">
                <a:solidFill>
                  <a:srgbClr val="FF0000"/>
                </a:solidFill>
              </a:rPr>
              <a:t> </a:t>
            </a:r>
            <a:endParaRPr lang="en-MY" sz="4000" b="1" dirty="0">
              <a:solidFill>
                <a:srgbClr val="FF0000"/>
              </a:solidFill>
            </a:endParaRPr>
          </a:p>
        </p:txBody>
      </p:sp>
      <p:sp>
        <p:nvSpPr>
          <p:cNvPr id="3" name="Content Placeholder 2"/>
          <p:cNvSpPr>
            <a:spLocks noGrp="1"/>
          </p:cNvSpPr>
          <p:nvPr>
            <p:ph idx="1"/>
          </p:nvPr>
        </p:nvSpPr>
        <p:spPr>
          <a:xfrm>
            <a:off x="107504" y="1845734"/>
            <a:ext cx="9000999" cy="4535594"/>
          </a:xfrm>
        </p:spPr>
        <p:txBody>
          <a:bodyPr>
            <a:normAutofit/>
          </a:bodyPr>
          <a:lstStyle/>
          <a:p>
            <a:pPr marL="342900" marR="0" lvl="0" indent="-342900" algn="just">
              <a:lnSpc>
                <a:spcPct val="150000"/>
              </a:lnSpc>
              <a:spcBef>
                <a:spcPts val="0"/>
              </a:spcBef>
              <a:spcAft>
                <a:spcPts val="800"/>
              </a:spcAft>
              <a:buSzPts val="1000"/>
              <a:buFont typeface="Symbol" panose="05050102010706020507" pitchFamily="18" charset="2"/>
              <a:buChar char=""/>
              <a:tabLst>
                <a:tab pos="457200" algn="l"/>
              </a:tabLst>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Overall Adoption</a:t>
            </a: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LLMs are widely adopted among students and faculty for various academic tasks, particularly in STEM and business disciplines.</a:t>
            </a:r>
          </a:p>
          <a:p>
            <a:pPr marL="342900" marR="0" lvl="0" indent="-342900" algn="just">
              <a:lnSpc>
                <a:spcPct val="150000"/>
              </a:lnSpc>
              <a:spcBef>
                <a:spcPts val="0"/>
              </a:spcBef>
              <a:spcAft>
                <a:spcPts val="800"/>
              </a:spcAft>
              <a:buSzPts val="1000"/>
              <a:buFont typeface="Symbol" panose="05050102010706020507" pitchFamily="18" charset="2"/>
              <a:buChar char=""/>
              <a:tabLst>
                <a:tab pos="457200" algn="l"/>
              </a:tabLst>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Need for Training</a:t>
            </a: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There is a significant gap in training and guidance on using LLMs effectively, which could enhance confidence and improve outcomes.</a:t>
            </a:r>
          </a:p>
          <a:p>
            <a:pPr marL="342900" marR="0" lvl="0" indent="-342900" algn="just">
              <a:lnSpc>
                <a:spcPct val="150000"/>
              </a:lnSpc>
              <a:spcBef>
                <a:spcPts val="0"/>
              </a:spcBef>
              <a:spcAft>
                <a:spcPts val="800"/>
              </a:spcAft>
              <a:buSzPts val="1000"/>
              <a:buFont typeface="Symbol" panose="05050102010706020507" pitchFamily="18" charset="2"/>
              <a:buChar char=""/>
              <a:tabLst>
                <a:tab pos="457200" algn="l"/>
              </a:tabLst>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Policy Development</a:t>
            </a: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Universities should consider developing clear policies and training programs to address the challenges and ethical implications of using LLMs in academic work.</a:t>
            </a:r>
          </a:p>
        </p:txBody>
      </p:sp>
      <p:pic>
        <p:nvPicPr>
          <p:cNvPr id="5" name="Picture 4">
            <a:extLst>
              <a:ext uri="{FF2B5EF4-FFF2-40B4-BE49-F238E27FC236}">
                <a16:creationId xmlns:a16="http://schemas.microsoft.com/office/drawing/2014/main" id="{63B5FF77-BED9-B32A-99D9-C02EED948405}"/>
              </a:ext>
            </a:extLst>
          </p:cNvPr>
          <p:cNvPicPr>
            <a:picLocks noChangeAspect="1"/>
          </p:cNvPicPr>
          <p:nvPr/>
        </p:nvPicPr>
        <p:blipFill>
          <a:blip r:embed="rId3"/>
          <a:stretch>
            <a:fillRect/>
          </a:stretch>
        </p:blipFill>
        <p:spPr>
          <a:xfrm>
            <a:off x="8078689" y="178231"/>
            <a:ext cx="936104" cy="274449"/>
          </a:xfrm>
          <a:prstGeom prst="rect">
            <a:avLst/>
          </a:prstGeom>
        </p:spPr>
      </p:pic>
    </p:spTree>
    <p:extLst>
      <p:ext uri="{BB962C8B-B14F-4D97-AF65-F5344CB8AC3E}">
        <p14:creationId xmlns:p14="http://schemas.microsoft.com/office/powerpoint/2010/main" val="17940536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One Key output of this research </a:t>
            </a:r>
            <a:r>
              <a:rPr lang="en-US" sz="4000" b="1" dirty="0">
                <a:solidFill>
                  <a:srgbClr val="FF0000"/>
                </a:solidFill>
              </a:rPr>
              <a:t> </a:t>
            </a:r>
            <a:endParaRPr lang="en-MY" sz="4000" b="1" dirty="0">
              <a:solidFill>
                <a:srgbClr val="FF0000"/>
              </a:solidFill>
            </a:endParaRPr>
          </a:p>
        </p:txBody>
      </p:sp>
      <p:sp>
        <p:nvSpPr>
          <p:cNvPr id="3" name="Content Placeholder 2"/>
          <p:cNvSpPr>
            <a:spLocks noGrp="1"/>
          </p:cNvSpPr>
          <p:nvPr>
            <p:ph idx="1"/>
          </p:nvPr>
        </p:nvSpPr>
        <p:spPr>
          <a:xfrm>
            <a:off x="1043609" y="1988840"/>
            <a:ext cx="7543800" cy="4289460"/>
          </a:xfrm>
        </p:spPr>
        <p:txBody>
          <a:bodyPr>
            <a:normAutofit fontScale="77500" lnSpcReduction="20000"/>
          </a:bodyPr>
          <a:lstStyle/>
          <a:p>
            <a:pPr marL="0" marR="0" lvl="0" indent="0">
              <a:lnSpc>
                <a:spcPct val="150000"/>
              </a:lnSpc>
              <a:spcBef>
                <a:spcPts val="0"/>
              </a:spcBef>
              <a:spcAft>
                <a:spcPts val="800"/>
              </a:spcAft>
              <a:buSzPts val="1000"/>
              <a:buNone/>
              <a:tabLst>
                <a:tab pos="457200" algn="l"/>
              </a:tabLst>
            </a:pPr>
            <a:r>
              <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AI POLICY DRAFT FOR CHINHOYI UNIVERSITY OF TECHNOLOGY</a:t>
            </a:r>
          </a:p>
          <a:p>
            <a:pPr marL="0" marR="0" lvl="0" indent="0">
              <a:lnSpc>
                <a:spcPct val="150000"/>
              </a:lnSpc>
              <a:spcBef>
                <a:spcPts val="0"/>
              </a:spcBef>
              <a:spcAft>
                <a:spcPts val="800"/>
              </a:spcAft>
              <a:buSzPts val="1000"/>
              <a:buNone/>
              <a:tabLst>
                <a:tab pos="457200" algn="l"/>
              </a:tabLst>
            </a:pPr>
            <a:endParaRPr lang="en-US"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nSpc>
                <a:spcPct val="150000"/>
              </a:lnSpc>
              <a:spcBef>
                <a:spcPts val="0"/>
              </a:spcBef>
              <a:spcAft>
                <a:spcPts val="800"/>
              </a:spcAft>
              <a:buSzPts val="1000"/>
              <a:buNone/>
              <a:tabLst>
                <a:tab pos="457200" algn="l"/>
              </a:tabLst>
            </a:pPr>
            <a:r>
              <a:rPr lang="en-US" sz="1800" dirty="0">
                <a:effectLst/>
                <a:latin typeface="Calibri" panose="020F0502020204030204" pitchFamily="34" charset="0"/>
                <a:ea typeface="Calibri" panose="020F0502020204030204" pitchFamily="34" charset="0"/>
              </a:rPr>
              <a:t>Policy Background</a:t>
            </a:r>
          </a:p>
          <a:p>
            <a:pPr marL="0" marR="0" lvl="0" indent="0">
              <a:lnSpc>
                <a:spcPct val="150000"/>
              </a:lnSpc>
              <a:spcBef>
                <a:spcPts val="0"/>
              </a:spcBef>
              <a:spcAft>
                <a:spcPts val="800"/>
              </a:spcAft>
              <a:buSzPts val="1000"/>
              <a:buNone/>
              <a:tabLst>
                <a:tab pos="457200" algn="l"/>
              </a:tabLst>
            </a:pPr>
            <a:r>
              <a:rPr lang="en-US" sz="1800" dirty="0">
                <a:latin typeface="Calibri" panose="020F0502020204030204" pitchFamily="34" charset="0"/>
                <a:ea typeface="Calibri" panose="020F0502020204030204" pitchFamily="34" charset="0"/>
              </a:rPr>
              <a:t>Policy Statement</a:t>
            </a:r>
            <a:endParaRPr lang="en-US" sz="1800" dirty="0">
              <a:effectLst/>
              <a:latin typeface="Calibri" panose="020F0502020204030204" pitchFamily="34" charset="0"/>
              <a:ea typeface="Calibri" panose="020F0502020204030204" pitchFamily="34" charset="0"/>
            </a:endParaRPr>
          </a:p>
          <a:p>
            <a:pPr marL="0" marR="0" lvl="0" indent="0">
              <a:lnSpc>
                <a:spcPct val="150000"/>
              </a:lnSpc>
              <a:spcBef>
                <a:spcPts val="0"/>
              </a:spcBef>
              <a:spcAft>
                <a:spcPts val="800"/>
              </a:spcAft>
              <a:buSzPts val="1000"/>
              <a:buNone/>
              <a:tabLst>
                <a:tab pos="457200" algn="l"/>
              </a:tabLst>
            </a:pPr>
            <a:r>
              <a:rPr lang="en-US" sz="1800" dirty="0">
                <a:effectLst/>
                <a:latin typeface="Calibri" panose="020F0502020204030204" pitchFamily="34" charset="0"/>
                <a:ea typeface="Calibri" panose="020F0502020204030204" pitchFamily="34" charset="0"/>
              </a:rPr>
              <a:t>Core Principles</a:t>
            </a:r>
            <a:r>
              <a:rPr lang="en-US" sz="1800" spc="-2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rPr>
              <a:t>of the</a:t>
            </a:r>
            <a:r>
              <a:rPr lang="en-US" sz="1800" spc="-30" dirty="0">
                <a:effectLst/>
                <a:latin typeface="Calibri" panose="020F0502020204030204" pitchFamily="34" charset="0"/>
                <a:ea typeface="Calibri" panose="020F0502020204030204" pitchFamily="34" charset="0"/>
              </a:rPr>
              <a:t> AI</a:t>
            </a:r>
            <a:r>
              <a:rPr lang="en-US" sz="1800" spc="-20" dirty="0">
                <a:effectLst/>
                <a:latin typeface="Calibri" panose="020F0502020204030204" pitchFamily="34" charset="0"/>
                <a:ea typeface="Calibri" panose="020F0502020204030204" pitchFamily="34" charset="0"/>
              </a:rPr>
              <a:t> </a:t>
            </a:r>
            <a:r>
              <a:rPr lang="en-US" sz="1800" spc="-10" dirty="0">
                <a:effectLst/>
                <a:latin typeface="Calibri" panose="020F0502020204030204" pitchFamily="34" charset="0"/>
                <a:ea typeface="Calibri" panose="020F0502020204030204" pitchFamily="34" charset="0"/>
              </a:rPr>
              <a:t>Policy</a:t>
            </a:r>
          </a:p>
          <a:p>
            <a:pPr marL="0" marR="0" lvl="0" indent="0">
              <a:lnSpc>
                <a:spcPct val="150000"/>
              </a:lnSpc>
              <a:spcBef>
                <a:spcPts val="0"/>
              </a:spcBef>
              <a:spcAft>
                <a:spcPts val="800"/>
              </a:spcAft>
              <a:buSzPts val="1000"/>
              <a:buNone/>
              <a:tabLst>
                <a:tab pos="457200" algn="l"/>
              </a:tabLst>
            </a:pPr>
            <a:r>
              <a:rPr lang="en-US" sz="1800" dirty="0">
                <a:effectLst/>
                <a:latin typeface="Calibri" panose="020F0502020204030204" pitchFamily="34" charset="0"/>
                <a:ea typeface="Calibri" panose="020F0502020204030204" pitchFamily="34" charset="0"/>
              </a:rPr>
              <a:t>University core actions in AI applications</a:t>
            </a:r>
          </a:p>
          <a:p>
            <a:pPr marL="0" marR="0" lvl="0" indent="0">
              <a:lnSpc>
                <a:spcPct val="150000"/>
              </a:lnSpc>
              <a:spcBef>
                <a:spcPts val="0"/>
              </a:spcBef>
              <a:spcAft>
                <a:spcPts val="800"/>
              </a:spcAft>
              <a:buSzPts val="1000"/>
              <a:buNone/>
              <a:tabLst>
                <a:tab pos="457200" algn="l"/>
              </a:tabLst>
            </a:pPr>
            <a:r>
              <a:rPr lang="en-US" sz="1800" dirty="0">
                <a:effectLst/>
                <a:latin typeface="Calibri" panose="020F0502020204030204" pitchFamily="34" charset="0"/>
                <a:ea typeface="Calibri" panose="020F0502020204030204" pitchFamily="34" charset="0"/>
              </a:rPr>
              <a:t>AI’s For</a:t>
            </a:r>
            <a:r>
              <a:rPr lang="en-US" sz="1800" spc="-15" dirty="0">
                <a:effectLst/>
                <a:latin typeface="Calibri" panose="020F0502020204030204" pitchFamily="34" charset="0"/>
                <a:ea typeface="Calibri" panose="020F0502020204030204" pitchFamily="34" charset="0"/>
              </a:rPr>
              <a:t> </a:t>
            </a:r>
            <a:r>
              <a:rPr lang="en-US" sz="1800" spc="-10" dirty="0">
                <a:effectLst/>
                <a:latin typeface="Calibri" panose="020F0502020204030204" pitchFamily="34" charset="0"/>
                <a:ea typeface="Calibri" panose="020F0502020204030204" pitchFamily="34" charset="0"/>
              </a:rPr>
              <a:t>Students</a:t>
            </a:r>
          </a:p>
          <a:p>
            <a:pPr marL="0" marR="0" lvl="0" indent="0">
              <a:lnSpc>
                <a:spcPct val="150000"/>
              </a:lnSpc>
              <a:spcBef>
                <a:spcPts val="0"/>
              </a:spcBef>
              <a:spcAft>
                <a:spcPts val="800"/>
              </a:spcAft>
              <a:buSzPts val="1000"/>
              <a:buNone/>
              <a:tabLst>
                <a:tab pos="457200" algn="l"/>
              </a:tabLst>
            </a:pPr>
            <a:r>
              <a:rPr lang="en-US" sz="1800" dirty="0">
                <a:effectLst/>
                <a:latin typeface="Calibri" panose="020F0502020204030204" pitchFamily="34" charset="0"/>
                <a:ea typeface="Calibri" panose="020F0502020204030204" pitchFamily="34" charset="0"/>
              </a:rPr>
              <a:t>AI’s For</a:t>
            </a:r>
            <a:r>
              <a:rPr lang="en-US" sz="1800" spc="-15" dirty="0">
                <a:effectLst/>
                <a:latin typeface="Calibri" panose="020F0502020204030204" pitchFamily="34" charset="0"/>
                <a:ea typeface="Calibri" panose="020F0502020204030204" pitchFamily="34" charset="0"/>
              </a:rPr>
              <a:t> </a:t>
            </a:r>
            <a:r>
              <a:rPr lang="en-US" sz="1800" spc="-10" dirty="0">
                <a:effectLst/>
                <a:latin typeface="Calibri" panose="020F0502020204030204" pitchFamily="34" charset="0"/>
                <a:ea typeface="Calibri" panose="020F0502020204030204" pitchFamily="34" charset="0"/>
              </a:rPr>
              <a:t>Lecturers</a:t>
            </a:r>
          </a:p>
          <a:p>
            <a:pPr marL="0" marR="0" lvl="0" indent="0">
              <a:lnSpc>
                <a:spcPct val="150000"/>
              </a:lnSpc>
              <a:spcBef>
                <a:spcPts val="0"/>
              </a:spcBef>
              <a:spcAft>
                <a:spcPts val="800"/>
              </a:spcAft>
              <a:buSzPts val="1000"/>
              <a:buNone/>
              <a:tabLst>
                <a:tab pos="457200" algn="l"/>
              </a:tabLst>
            </a:pPr>
            <a:r>
              <a:rPr lang="en-US" sz="1800" dirty="0">
                <a:effectLst/>
                <a:latin typeface="Calibri" panose="020F0502020204030204" pitchFamily="34" charset="0"/>
                <a:ea typeface="Calibri" panose="020F0502020204030204" pitchFamily="34" charset="0"/>
              </a:rPr>
              <a:t>Citing</a:t>
            </a:r>
            <a:r>
              <a:rPr lang="en-US" sz="1800" spc="-25"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rPr>
              <a:t>AI</a:t>
            </a:r>
            <a:r>
              <a:rPr lang="en-US" sz="1800" spc="-20" dirty="0">
                <a:effectLst/>
                <a:latin typeface="Calibri" panose="020F0502020204030204" pitchFamily="34" charset="0"/>
                <a:ea typeface="Calibri" panose="020F0502020204030204" pitchFamily="34" charset="0"/>
              </a:rPr>
              <a:t> </a:t>
            </a:r>
            <a:r>
              <a:rPr lang="en-US" sz="1800" spc="-10" dirty="0">
                <a:effectLst/>
                <a:latin typeface="Calibri" panose="020F0502020204030204" pitchFamily="34" charset="0"/>
                <a:ea typeface="Calibri" panose="020F0502020204030204" pitchFamily="34" charset="0"/>
              </a:rPr>
              <a:t>Responsibly</a:t>
            </a:r>
          </a:p>
          <a:p>
            <a:pPr marL="0" marR="0" lvl="0" indent="0">
              <a:lnSpc>
                <a:spcPct val="150000"/>
              </a:lnSpc>
              <a:spcBef>
                <a:spcPts val="0"/>
              </a:spcBef>
              <a:spcAft>
                <a:spcPts val="800"/>
              </a:spcAft>
              <a:buSzPts val="1000"/>
              <a:buNone/>
              <a:tabLst>
                <a:tab pos="457200" algn="l"/>
              </a:tabLst>
            </a:pPr>
            <a:r>
              <a:rPr lang="en-US" sz="1800" dirty="0">
                <a:effectLst/>
                <a:latin typeface="Calibri" panose="020F0502020204030204" pitchFamily="34" charset="0"/>
                <a:ea typeface="Calibri" panose="020F0502020204030204" pitchFamily="34" charset="0"/>
              </a:rPr>
              <a:t>Acknowledgement</a:t>
            </a:r>
            <a:r>
              <a:rPr lang="en-US" sz="1800" spc="-25"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rPr>
              <a:t>of</a:t>
            </a:r>
            <a:r>
              <a:rPr lang="en-US" sz="1800" spc="-25"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rPr>
              <a:t>the</a:t>
            </a:r>
            <a:r>
              <a:rPr lang="en-US" sz="1800" spc="-25"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rPr>
              <a:t>use</a:t>
            </a:r>
            <a:r>
              <a:rPr lang="en-US" sz="1800" spc="-25"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rPr>
              <a:t>AI</a:t>
            </a:r>
          </a:p>
          <a:p>
            <a:pPr marL="0" marR="0" lvl="0" indent="0">
              <a:lnSpc>
                <a:spcPct val="150000"/>
              </a:lnSpc>
              <a:spcBef>
                <a:spcPts val="0"/>
              </a:spcBef>
              <a:spcAft>
                <a:spcPts val="800"/>
              </a:spcAft>
              <a:buSzPts val="1000"/>
              <a:buNone/>
              <a:tabLst>
                <a:tab pos="457200" algn="l"/>
              </a:tabLst>
            </a:pPr>
            <a:r>
              <a:rPr lang="en-US" sz="1800" spc="-10" dirty="0">
                <a:effectLst/>
                <a:latin typeface="Calibri" panose="020F0502020204030204" pitchFamily="34" charset="0"/>
                <a:ea typeface="Calibri" panose="020F0502020204030204" pitchFamily="34" charset="0"/>
              </a:rPr>
              <a:t>Penalties</a:t>
            </a:r>
          </a:p>
          <a:p>
            <a:pPr marL="0" marR="0" lvl="0" indent="0">
              <a:lnSpc>
                <a:spcPct val="150000"/>
              </a:lnSpc>
              <a:spcBef>
                <a:spcPts val="0"/>
              </a:spcBef>
              <a:spcAft>
                <a:spcPts val="800"/>
              </a:spcAft>
              <a:buSzPts val="1000"/>
              <a:buNone/>
              <a:tabLst>
                <a:tab pos="457200" algn="l"/>
              </a:tabLst>
            </a:pPr>
            <a:endParaRPr lang="en-US" sz="1800" dirty="0">
              <a:effectLst/>
              <a:latin typeface="Calibri" panose="020F0502020204030204" pitchFamily="34" charset="0"/>
              <a:ea typeface="Calibri" panose="020F0502020204030204" pitchFamily="34" charset="0"/>
            </a:endParaRPr>
          </a:p>
          <a:p>
            <a:pPr marL="0" marR="0" lvl="0" indent="0">
              <a:lnSpc>
                <a:spcPct val="150000"/>
              </a:lnSpc>
              <a:spcBef>
                <a:spcPts val="0"/>
              </a:spcBef>
              <a:spcAft>
                <a:spcPts val="800"/>
              </a:spcAft>
              <a:buSzPts val="1000"/>
              <a:buNone/>
              <a:tabLst>
                <a:tab pos="457200" algn="l"/>
              </a:tabLst>
            </a:pPr>
            <a:endPar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63B5FF77-BED9-B32A-99D9-C02EED948405}"/>
              </a:ext>
            </a:extLst>
          </p:cNvPr>
          <p:cNvPicPr>
            <a:picLocks noChangeAspect="1"/>
          </p:cNvPicPr>
          <p:nvPr/>
        </p:nvPicPr>
        <p:blipFill>
          <a:blip r:embed="rId3"/>
          <a:stretch>
            <a:fillRect/>
          </a:stretch>
        </p:blipFill>
        <p:spPr>
          <a:xfrm>
            <a:off x="8078689" y="178231"/>
            <a:ext cx="936104" cy="274449"/>
          </a:xfrm>
          <a:prstGeom prst="rect">
            <a:avLst/>
          </a:prstGeom>
        </p:spPr>
      </p:pic>
      <p:pic>
        <p:nvPicPr>
          <p:cNvPr id="4" name="Picture 3">
            <a:extLst>
              <a:ext uri="{FF2B5EF4-FFF2-40B4-BE49-F238E27FC236}">
                <a16:creationId xmlns:a16="http://schemas.microsoft.com/office/drawing/2014/main" id="{64ABDB63-81FB-4977-64B3-F37DFEDB4C39}"/>
              </a:ext>
            </a:extLst>
          </p:cNvPr>
          <p:cNvPicPr>
            <a:picLocks noChangeAspect="1"/>
          </p:cNvPicPr>
          <p:nvPr/>
        </p:nvPicPr>
        <p:blipFill>
          <a:blip r:embed="rId4"/>
          <a:stretch>
            <a:fillRect/>
          </a:stretch>
        </p:blipFill>
        <p:spPr>
          <a:xfrm>
            <a:off x="94018" y="44624"/>
            <a:ext cx="1523769" cy="936104"/>
          </a:xfrm>
          <a:prstGeom prst="ellipse">
            <a:avLst/>
          </a:prstGeom>
          <a:ln>
            <a:noFill/>
          </a:ln>
          <a:effectLst>
            <a:softEdge rad="112500"/>
          </a:effectLst>
        </p:spPr>
      </p:pic>
      <p:pic>
        <p:nvPicPr>
          <p:cNvPr id="6" name="Picture 5">
            <a:extLst>
              <a:ext uri="{FF2B5EF4-FFF2-40B4-BE49-F238E27FC236}">
                <a16:creationId xmlns:a16="http://schemas.microsoft.com/office/drawing/2014/main" id="{63ABAA4A-70F1-20FE-1685-3EF38426A8E5}"/>
              </a:ext>
            </a:extLst>
          </p:cNvPr>
          <p:cNvPicPr>
            <a:picLocks noChangeAspect="1"/>
          </p:cNvPicPr>
          <p:nvPr/>
        </p:nvPicPr>
        <p:blipFill>
          <a:blip r:embed="rId5"/>
          <a:stretch>
            <a:fillRect/>
          </a:stretch>
        </p:blipFill>
        <p:spPr>
          <a:xfrm rot="5400000">
            <a:off x="5512954" y="3289834"/>
            <a:ext cx="3744416" cy="2150539"/>
          </a:xfrm>
          <a:prstGeom prst="rect">
            <a:avLst/>
          </a:prstGeom>
        </p:spPr>
      </p:pic>
      <p:pic>
        <p:nvPicPr>
          <p:cNvPr id="8" name="Picture 7">
            <a:extLst>
              <a:ext uri="{FF2B5EF4-FFF2-40B4-BE49-F238E27FC236}">
                <a16:creationId xmlns:a16="http://schemas.microsoft.com/office/drawing/2014/main" id="{CF64F5CE-B242-096B-6DED-2186D375BF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45116" y="1700808"/>
            <a:ext cx="803951" cy="750355"/>
          </a:xfrm>
          <a:prstGeom prst="rect">
            <a:avLst/>
          </a:prstGeom>
        </p:spPr>
      </p:pic>
    </p:spTree>
    <p:extLst>
      <p:ext uri="{BB962C8B-B14F-4D97-AF65-F5344CB8AC3E}">
        <p14:creationId xmlns:p14="http://schemas.microsoft.com/office/powerpoint/2010/main" val="41397485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Resources used for Policy Formulation</a:t>
            </a:r>
            <a:endParaRPr lang="en-MY" sz="4000" b="1" dirty="0">
              <a:solidFill>
                <a:srgbClr val="FF0000"/>
              </a:solidFill>
            </a:endParaRPr>
          </a:p>
        </p:txBody>
      </p:sp>
      <p:sp>
        <p:nvSpPr>
          <p:cNvPr id="3" name="Content Placeholder 2"/>
          <p:cNvSpPr>
            <a:spLocks noGrp="1"/>
          </p:cNvSpPr>
          <p:nvPr>
            <p:ph idx="1"/>
          </p:nvPr>
        </p:nvSpPr>
        <p:spPr>
          <a:xfrm>
            <a:off x="122522" y="1772816"/>
            <a:ext cx="9000999" cy="4608512"/>
          </a:xfrm>
        </p:spPr>
        <p:txBody>
          <a:bodyPr>
            <a:normAutofit fontScale="92500" lnSpcReduction="20000"/>
          </a:bodyPr>
          <a:lstStyle/>
          <a:p>
            <a:pPr marL="342900" marR="0" lvl="0" indent="-342900" algn="just">
              <a:spcBef>
                <a:spcPts val="910"/>
              </a:spcBef>
              <a:spcAft>
                <a:spcPts val="0"/>
              </a:spcAft>
              <a:buSzPts val="1100"/>
              <a:buFont typeface="Calibri" panose="020F0502020204030204" pitchFamily="34" charset="0"/>
              <a:buAutoNum type="alphaLcParenR"/>
              <a:tabLst>
                <a:tab pos="521970" algn="l"/>
              </a:tabLst>
            </a:pP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Australian</a:t>
            </a:r>
            <a:r>
              <a:rPr lang="en-US" sz="1600" b="1"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Government</a:t>
            </a:r>
            <a:r>
              <a:rPr lang="en-US" sz="1600" b="1"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600" b="1"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Tertiary</a:t>
            </a:r>
            <a:r>
              <a:rPr lang="en-US" sz="1600" b="1"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Education</a:t>
            </a:r>
            <a:r>
              <a:rPr lang="en-US" sz="1600" b="1"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Quality</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Standards</a:t>
            </a:r>
            <a:endPar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a:spcBef>
                <a:spcPts val="105"/>
              </a:spcBef>
              <a:spcAft>
                <a:spcPts val="0"/>
              </a:spcAft>
              <a:buSzPts val="1100"/>
              <a:buFont typeface="Calibri" panose="020F0502020204030204" pitchFamily="34" charset="0"/>
              <a:buAutoNum type="arabicPeriod"/>
              <a:tabLst>
                <a:tab pos="1207770" algn="l"/>
              </a:tabLst>
            </a:pPr>
            <a:r>
              <a:rPr lang="en-US" sz="1600" b="1" u="sng" spc="-10" dirty="0">
                <a:solidFill>
                  <a:srgbClr val="0462C0"/>
                </a:solidFill>
                <a:effectLst/>
                <a:uFill>
                  <a:solidFill>
                    <a:srgbClr val="0462C0"/>
                  </a:solidFill>
                </a:uFill>
                <a:latin typeface="Calibri" panose="020F0502020204030204" pitchFamily="34" charset="0"/>
                <a:ea typeface="Calibri" panose="020F0502020204030204" pitchFamily="34" charset="0"/>
                <a:cs typeface="Times New Roman" panose="02020603050405020304" pitchFamily="18" charset="0"/>
              </a:rPr>
              <a:t>https://</a:t>
            </a:r>
            <a:r>
              <a:rPr lang="en-US" sz="1600" b="1" u="sng" spc="-10" dirty="0">
                <a:solidFill>
                  <a:srgbClr val="0462C0"/>
                </a:solidFill>
                <a:effectLst/>
                <a:latin typeface="Calibri" panose="020F0502020204030204" pitchFamily="34" charset="0"/>
                <a:ea typeface="Calibri" panose="020F0502020204030204" pitchFamily="34" charset="0"/>
                <a:cs typeface="Times New Roman" panose="02020603050405020304" pitchFamily="18" charset="0"/>
                <a:hlinkClick r:id="rId3"/>
              </a:rPr>
              <a:t>www.teqsa.gov.au/students/artificial-intelligence-advice-students</a:t>
            </a:r>
            <a:endPar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a:spcBef>
                <a:spcPts val="110"/>
              </a:spcBef>
              <a:spcAft>
                <a:spcPts val="0"/>
              </a:spcAft>
              <a:buSzPts val="1100"/>
              <a:buFont typeface="Calibri" panose="020F0502020204030204" pitchFamily="34" charset="0"/>
              <a:buAutoNum type="arabicPeriod"/>
              <a:tabLst>
                <a:tab pos="1207770" algn="l"/>
              </a:tabLst>
            </a:pPr>
            <a:r>
              <a:rPr lang="en-US" sz="1600" b="1" u="sng" spc="-10" dirty="0">
                <a:solidFill>
                  <a:srgbClr val="0462C0"/>
                </a:solidFill>
                <a:effectLst/>
                <a:uFill>
                  <a:solidFill>
                    <a:srgbClr val="0462C0"/>
                  </a:solidFill>
                </a:uFill>
                <a:latin typeface="Calibri" panose="020F0502020204030204" pitchFamily="34" charset="0"/>
                <a:ea typeface="Calibri" panose="020F0502020204030204" pitchFamily="34" charset="0"/>
                <a:cs typeface="Times New Roman" panose="02020603050405020304" pitchFamily="18" charset="0"/>
              </a:rPr>
              <a:t>https://</a:t>
            </a:r>
            <a:r>
              <a:rPr lang="en-US" sz="1600" b="1" u="sng" spc="-10" dirty="0">
                <a:solidFill>
                  <a:srgbClr val="0462C0"/>
                </a:solidFill>
                <a:effectLst/>
                <a:latin typeface="Calibri" panose="020F0502020204030204" pitchFamily="34" charset="0"/>
                <a:ea typeface="Calibri" panose="020F0502020204030204" pitchFamily="34" charset="0"/>
                <a:cs typeface="Times New Roman" panose="02020603050405020304" pitchFamily="18" charset="0"/>
                <a:hlinkClick r:id="rId4"/>
              </a:rPr>
              <a:t>www.teqsa.gov.au/students/understanding-academic-integrity</a:t>
            </a:r>
            <a:endPar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475615" lvl="1" indent="-285750" algn="just">
              <a:lnSpc>
                <a:spcPct val="107000"/>
              </a:lnSpc>
              <a:spcBef>
                <a:spcPts val="105"/>
              </a:spcBef>
              <a:spcAft>
                <a:spcPts val="0"/>
              </a:spcAft>
              <a:buSzPts val="1100"/>
              <a:buFont typeface="Calibri" panose="020F0502020204030204" pitchFamily="34" charset="0"/>
              <a:buAutoNum type="arabicPeriod"/>
              <a:tabLst>
                <a:tab pos="1207770" algn="l"/>
              </a:tabLst>
            </a:pPr>
            <a:r>
              <a:rPr lang="en-US" sz="1600" b="1" u="sng" spc="-10" dirty="0">
                <a:solidFill>
                  <a:srgbClr val="0462C0"/>
                </a:solidFill>
                <a:effectLst/>
                <a:uFill>
                  <a:solidFill>
                    <a:srgbClr val="0462C0"/>
                  </a:solidFill>
                </a:uFill>
                <a:latin typeface="Calibri" panose="020F0502020204030204" pitchFamily="34" charset="0"/>
                <a:ea typeface="Calibri" panose="020F0502020204030204" pitchFamily="34" charset="0"/>
                <a:cs typeface="Times New Roman" panose="02020603050405020304" pitchFamily="18" charset="0"/>
              </a:rPr>
              <a:t>https://</a:t>
            </a:r>
            <a:r>
              <a:rPr lang="en-US" sz="1600" b="1" u="sng" spc="-10" dirty="0">
                <a:solidFill>
                  <a:srgbClr val="0462C0"/>
                </a:solidFill>
                <a:effectLst/>
                <a:latin typeface="Calibri" panose="020F0502020204030204" pitchFamily="34" charset="0"/>
                <a:ea typeface="Calibri" panose="020F0502020204030204" pitchFamily="34" charset="0"/>
                <a:cs typeface="Times New Roman" panose="02020603050405020304" pitchFamily="18" charset="0"/>
                <a:hlinkClick r:id="rId5"/>
              </a:rPr>
              <a:t>www.teqsa.gov.au/students/understanding-academic-integrity/what-</a:t>
            </a:r>
            <a:r>
              <a:rPr lang="en-US" sz="1600" b="1" spc="-10" dirty="0">
                <a:solidFill>
                  <a:srgbClr val="0462C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u="sng" spc="-10" dirty="0">
                <a:solidFill>
                  <a:srgbClr val="0462C0"/>
                </a:solidFill>
                <a:effectLst/>
                <a:uFill>
                  <a:solidFill>
                    <a:srgbClr val="0462C0"/>
                  </a:solidFill>
                </a:uFill>
                <a:latin typeface="Calibri" panose="020F0502020204030204" pitchFamily="34" charset="0"/>
                <a:ea typeface="Calibri" panose="020F0502020204030204" pitchFamily="34" charset="0"/>
                <a:cs typeface="Times New Roman" panose="02020603050405020304" pitchFamily="18" charset="0"/>
              </a:rPr>
              <a:t>academic-integrity</a:t>
            </a:r>
            <a:endPar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200"/>
              </a:spcBef>
              <a:spcAft>
                <a:spcPts val="0"/>
              </a:spcAft>
              <a:buSzPts val="1100"/>
              <a:buFont typeface="Calibri" panose="020F0502020204030204" pitchFamily="34" charset="0"/>
              <a:buAutoNum type="alphaLcParenR"/>
              <a:tabLst>
                <a:tab pos="521970" algn="l"/>
              </a:tabLst>
            </a:pP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AU</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HIGH-LEVEL</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PANEL</a:t>
            </a:r>
            <a:r>
              <a:rPr lang="en-US" sz="1600" b="1" spc="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ON EMERGING TECHNOLOGIES</a:t>
            </a:r>
            <a:r>
              <a:rPr lang="en-US" sz="1600" b="1" spc="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(APET),</a:t>
            </a:r>
            <a:r>
              <a:rPr lang="en-US" sz="1600" b="1" spc="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2023,</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AUDA-NEPAD</a:t>
            </a:r>
            <a:r>
              <a:rPr lang="en-US" sz="1600" b="1" spc="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White</a:t>
            </a:r>
            <a:r>
              <a:rPr lang="en-US" sz="1600" b="1"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paper:</a:t>
            </a:r>
            <a:endPar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521335" marR="0">
              <a:spcBef>
                <a:spcPts val="105"/>
              </a:spcBef>
              <a:spcAft>
                <a:spcPts val="0"/>
              </a:spcAft>
            </a:pPr>
            <a:r>
              <a:rPr lang="en-US" sz="1600" dirty="0">
                <a:solidFill>
                  <a:srgbClr val="000000"/>
                </a:solidFill>
                <a:effectLst/>
                <a:latin typeface="Calibri" panose="020F0502020204030204" pitchFamily="34" charset="0"/>
                <a:ea typeface="Calibri" panose="020F0502020204030204" pitchFamily="34" charset="0"/>
              </a:rPr>
              <a:t>Regulation</a:t>
            </a:r>
            <a:r>
              <a:rPr lang="en-US" sz="1600" spc="-20" dirty="0">
                <a:solidFill>
                  <a:srgbClr val="000000"/>
                </a:solidFill>
                <a:effectLst/>
                <a:latin typeface="Calibri" panose="020F0502020204030204" pitchFamily="34" charset="0"/>
                <a:ea typeface="Calibri" panose="020F0502020204030204" pitchFamily="34" charset="0"/>
              </a:rPr>
              <a:t> </a:t>
            </a:r>
            <a:r>
              <a:rPr lang="en-US" sz="1600" dirty="0">
                <a:solidFill>
                  <a:srgbClr val="000000"/>
                </a:solidFill>
                <a:effectLst/>
                <a:latin typeface="Calibri" panose="020F0502020204030204" pitchFamily="34" charset="0"/>
                <a:ea typeface="Calibri" panose="020F0502020204030204" pitchFamily="34" charset="0"/>
              </a:rPr>
              <a:t>and</a:t>
            </a:r>
            <a:r>
              <a:rPr lang="en-US" sz="1600" spc="-20" dirty="0">
                <a:solidFill>
                  <a:srgbClr val="000000"/>
                </a:solidFill>
                <a:effectLst/>
                <a:latin typeface="Calibri" panose="020F0502020204030204" pitchFamily="34" charset="0"/>
                <a:ea typeface="Calibri" panose="020F0502020204030204" pitchFamily="34" charset="0"/>
              </a:rPr>
              <a:t> </a:t>
            </a:r>
            <a:r>
              <a:rPr lang="en-US" sz="1600" dirty="0">
                <a:solidFill>
                  <a:srgbClr val="000000"/>
                </a:solidFill>
                <a:effectLst/>
                <a:latin typeface="Calibri" panose="020F0502020204030204" pitchFamily="34" charset="0"/>
                <a:ea typeface="Calibri" panose="020F0502020204030204" pitchFamily="34" charset="0"/>
              </a:rPr>
              <a:t>Responsible</a:t>
            </a:r>
            <a:r>
              <a:rPr lang="en-US" sz="1600" spc="-20" dirty="0">
                <a:solidFill>
                  <a:srgbClr val="000000"/>
                </a:solidFill>
                <a:effectLst/>
                <a:latin typeface="Calibri" panose="020F0502020204030204" pitchFamily="34" charset="0"/>
                <a:ea typeface="Calibri" panose="020F0502020204030204" pitchFamily="34" charset="0"/>
              </a:rPr>
              <a:t> </a:t>
            </a:r>
            <a:r>
              <a:rPr lang="en-US" sz="1600" dirty="0">
                <a:solidFill>
                  <a:srgbClr val="000000"/>
                </a:solidFill>
                <a:effectLst/>
                <a:latin typeface="Calibri" panose="020F0502020204030204" pitchFamily="34" charset="0"/>
                <a:ea typeface="Calibri" panose="020F0502020204030204" pitchFamily="34" charset="0"/>
              </a:rPr>
              <a:t>Adoption</a:t>
            </a:r>
            <a:r>
              <a:rPr lang="en-US" sz="1600" spc="-15" dirty="0">
                <a:solidFill>
                  <a:srgbClr val="000000"/>
                </a:solidFill>
                <a:effectLst/>
                <a:latin typeface="Calibri" panose="020F0502020204030204" pitchFamily="34" charset="0"/>
                <a:ea typeface="Calibri" panose="020F0502020204030204" pitchFamily="34" charset="0"/>
              </a:rPr>
              <a:t> </a:t>
            </a:r>
            <a:r>
              <a:rPr lang="en-US" sz="1600" dirty="0">
                <a:solidFill>
                  <a:srgbClr val="000000"/>
                </a:solidFill>
                <a:effectLst/>
                <a:latin typeface="Calibri" panose="020F0502020204030204" pitchFamily="34" charset="0"/>
                <a:ea typeface="Calibri" panose="020F0502020204030204" pitchFamily="34" charset="0"/>
              </a:rPr>
              <a:t>of</a:t>
            </a:r>
            <a:r>
              <a:rPr lang="en-US" sz="1600" spc="-20" dirty="0">
                <a:solidFill>
                  <a:srgbClr val="000000"/>
                </a:solidFill>
                <a:effectLst/>
                <a:latin typeface="Calibri" panose="020F0502020204030204" pitchFamily="34" charset="0"/>
                <a:ea typeface="Calibri" panose="020F0502020204030204" pitchFamily="34" charset="0"/>
              </a:rPr>
              <a:t> </a:t>
            </a:r>
            <a:r>
              <a:rPr lang="en-US" sz="1600" dirty="0">
                <a:solidFill>
                  <a:srgbClr val="000000"/>
                </a:solidFill>
                <a:effectLst/>
                <a:latin typeface="Calibri" panose="020F0502020204030204" pitchFamily="34" charset="0"/>
                <a:ea typeface="Calibri" panose="020F0502020204030204" pitchFamily="34" charset="0"/>
              </a:rPr>
              <a:t>AI</a:t>
            </a:r>
            <a:r>
              <a:rPr lang="en-US" sz="1600" spc="-20" dirty="0">
                <a:solidFill>
                  <a:srgbClr val="000000"/>
                </a:solidFill>
                <a:effectLst/>
                <a:latin typeface="Calibri" panose="020F0502020204030204" pitchFamily="34" charset="0"/>
                <a:ea typeface="Calibri" panose="020F0502020204030204" pitchFamily="34" charset="0"/>
              </a:rPr>
              <a:t> </a:t>
            </a:r>
            <a:r>
              <a:rPr lang="en-US" sz="1600" dirty="0">
                <a:solidFill>
                  <a:srgbClr val="000000"/>
                </a:solidFill>
                <a:effectLst/>
                <a:latin typeface="Calibri" panose="020F0502020204030204" pitchFamily="34" charset="0"/>
                <a:ea typeface="Calibri" panose="020F0502020204030204" pitchFamily="34" charset="0"/>
              </a:rPr>
              <a:t>in</a:t>
            </a:r>
            <a:r>
              <a:rPr lang="en-US" sz="1600" spc="-15" dirty="0">
                <a:solidFill>
                  <a:srgbClr val="000000"/>
                </a:solidFill>
                <a:effectLst/>
                <a:latin typeface="Calibri" panose="020F0502020204030204" pitchFamily="34" charset="0"/>
                <a:ea typeface="Calibri" panose="020F0502020204030204" pitchFamily="34" charset="0"/>
              </a:rPr>
              <a:t> </a:t>
            </a:r>
            <a:r>
              <a:rPr lang="en-US" sz="1600" dirty="0">
                <a:solidFill>
                  <a:srgbClr val="000000"/>
                </a:solidFill>
                <a:effectLst/>
                <a:latin typeface="Calibri" panose="020F0502020204030204" pitchFamily="34" charset="0"/>
                <a:ea typeface="Calibri" panose="020F0502020204030204" pitchFamily="34" charset="0"/>
              </a:rPr>
              <a:t>Africa</a:t>
            </a:r>
            <a:r>
              <a:rPr lang="en-US" sz="1600" spc="-20" dirty="0">
                <a:solidFill>
                  <a:srgbClr val="000000"/>
                </a:solidFill>
                <a:effectLst/>
                <a:latin typeface="Calibri" panose="020F0502020204030204" pitchFamily="34" charset="0"/>
                <a:ea typeface="Calibri" panose="020F0502020204030204" pitchFamily="34" charset="0"/>
              </a:rPr>
              <a:t> </a:t>
            </a:r>
            <a:r>
              <a:rPr lang="en-US" sz="1600" dirty="0">
                <a:solidFill>
                  <a:srgbClr val="000000"/>
                </a:solidFill>
                <a:effectLst/>
                <a:latin typeface="Calibri" panose="020F0502020204030204" pitchFamily="34" charset="0"/>
                <a:ea typeface="Calibri" panose="020F0502020204030204" pitchFamily="34" charset="0"/>
              </a:rPr>
              <a:t>Towards</a:t>
            </a:r>
            <a:r>
              <a:rPr lang="en-US" sz="1600" spc="-25" dirty="0">
                <a:solidFill>
                  <a:srgbClr val="000000"/>
                </a:solidFill>
                <a:effectLst/>
                <a:latin typeface="Calibri" panose="020F0502020204030204" pitchFamily="34" charset="0"/>
                <a:ea typeface="Calibri" panose="020F0502020204030204" pitchFamily="34" charset="0"/>
              </a:rPr>
              <a:t> </a:t>
            </a:r>
            <a:r>
              <a:rPr lang="en-US" sz="1600" dirty="0">
                <a:solidFill>
                  <a:srgbClr val="000000"/>
                </a:solidFill>
                <a:effectLst/>
                <a:latin typeface="Calibri" panose="020F0502020204030204" pitchFamily="34" charset="0"/>
                <a:ea typeface="Calibri" panose="020F0502020204030204" pitchFamily="34" charset="0"/>
              </a:rPr>
              <a:t>Achievement</a:t>
            </a:r>
            <a:r>
              <a:rPr lang="en-US" sz="1600" spc="-15" dirty="0">
                <a:solidFill>
                  <a:srgbClr val="000000"/>
                </a:solidFill>
                <a:effectLst/>
                <a:latin typeface="Calibri" panose="020F0502020204030204" pitchFamily="34" charset="0"/>
                <a:ea typeface="Calibri" panose="020F0502020204030204" pitchFamily="34" charset="0"/>
              </a:rPr>
              <a:t> </a:t>
            </a:r>
            <a:r>
              <a:rPr lang="en-US" sz="1600" dirty="0">
                <a:solidFill>
                  <a:srgbClr val="000000"/>
                </a:solidFill>
                <a:effectLst/>
                <a:latin typeface="Calibri" panose="020F0502020204030204" pitchFamily="34" charset="0"/>
                <a:ea typeface="Calibri" panose="020F0502020204030204" pitchFamily="34" charset="0"/>
              </a:rPr>
              <a:t>of</a:t>
            </a:r>
            <a:r>
              <a:rPr lang="en-US" sz="1600" spc="-30" dirty="0">
                <a:solidFill>
                  <a:srgbClr val="000000"/>
                </a:solidFill>
                <a:effectLst/>
                <a:latin typeface="Calibri" panose="020F0502020204030204" pitchFamily="34" charset="0"/>
                <a:ea typeface="Calibri" panose="020F0502020204030204" pitchFamily="34" charset="0"/>
              </a:rPr>
              <a:t> </a:t>
            </a:r>
            <a:r>
              <a:rPr lang="en-US" sz="1600" dirty="0">
                <a:solidFill>
                  <a:srgbClr val="000000"/>
                </a:solidFill>
                <a:effectLst/>
                <a:latin typeface="Calibri" panose="020F0502020204030204" pitchFamily="34" charset="0"/>
                <a:ea typeface="Calibri" panose="020F0502020204030204" pitchFamily="34" charset="0"/>
              </a:rPr>
              <a:t>AU</a:t>
            </a:r>
            <a:r>
              <a:rPr lang="en-US" sz="1600" spc="-20" dirty="0">
                <a:solidFill>
                  <a:srgbClr val="000000"/>
                </a:solidFill>
                <a:effectLst/>
                <a:latin typeface="Calibri" panose="020F0502020204030204" pitchFamily="34" charset="0"/>
                <a:ea typeface="Calibri" panose="020F0502020204030204" pitchFamily="34" charset="0"/>
              </a:rPr>
              <a:t> </a:t>
            </a:r>
            <a:r>
              <a:rPr lang="en-US" sz="1600" dirty="0">
                <a:solidFill>
                  <a:srgbClr val="000000"/>
                </a:solidFill>
                <a:effectLst/>
                <a:latin typeface="Calibri" panose="020F0502020204030204" pitchFamily="34" charset="0"/>
                <a:ea typeface="Calibri" panose="020F0502020204030204" pitchFamily="34" charset="0"/>
              </a:rPr>
              <a:t>Agenda</a:t>
            </a:r>
            <a:r>
              <a:rPr lang="en-US" sz="1600" spc="-15" dirty="0">
                <a:solidFill>
                  <a:srgbClr val="000000"/>
                </a:solidFill>
                <a:effectLst/>
                <a:latin typeface="Calibri" panose="020F0502020204030204" pitchFamily="34" charset="0"/>
                <a:ea typeface="Calibri" panose="020F0502020204030204" pitchFamily="34" charset="0"/>
              </a:rPr>
              <a:t> </a:t>
            </a:r>
            <a:r>
              <a:rPr lang="en-US" sz="1600" spc="-10" dirty="0">
                <a:solidFill>
                  <a:srgbClr val="000000"/>
                </a:solidFill>
                <a:effectLst/>
                <a:latin typeface="Calibri" panose="020F0502020204030204" pitchFamily="34" charset="0"/>
                <a:ea typeface="Calibri" panose="020F0502020204030204" pitchFamily="34" charset="0"/>
              </a:rPr>
              <a:t>2063.</a:t>
            </a:r>
            <a:endParaRPr lang="en-US" sz="1600" dirty="0">
              <a:solidFill>
                <a:srgbClr val="000000"/>
              </a:solidFill>
              <a:effectLst/>
              <a:latin typeface="Calibri" panose="020F0502020204030204" pitchFamily="34" charset="0"/>
              <a:ea typeface="Calibri" panose="020F0502020204030204" pitchFamily="34" charset="0"/>
            </a:endParaRPr>
          </a:p>
          <a:p>
            <a:pPr marL="342900" marR="0" lvl="0" indent="-342900" algn="just">
              <a:spcBef>
                <a:spcPts val="110"/>
              </a:spcBef>
              <a:spcAft>
                <a:spcPts val="0"/>
              </a:spcAft>
              <a:buSzPts val="1100"/>
              <a:buFont typeface="Calibri" panose="020F0502020204030204" pitchFamily="34" charset="0"/>
              <a:buAutoNum type="alphaLcParenR"/>
              <a:tabLst>
                <a:tab pos="521970" algn="l"/>
              </a:tabLst>
            </a:pP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Using</a:t>
            </a:r>
            <a:r>
              <a:rPr lang="en-US" sz="1600" b="1"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AI</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Tools</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UWA:</a:t>
            </a:r>
            <a:r>
              <a:rPr lang="en-US" sz="1600" b="1"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Guide</a:t>
            </a:r>
            <a:r>
              <a:rPr lang="en-US" sz="1600" b="1"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for</a:t>
            </a:r>
            <a:r>
              <a:rPr lang="en-US" sz="1600" b="1"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Students,</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University</a:t>
            </a:r>
            <a:r>
              <a:rPr lang="en-US" sz="1600" b="1"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of</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Western</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Australia</a:t>
            </a:r>
            <a:endPar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105"/>
              </a:spcBef>
              <a:spcAft>
                <a:spcPts val="0"/>
              </a:spcAft>
              <a:buSzPts val="1100"/>
              <a:buFont typeface="Calibri" panose="020F0502020204030204" pitchFamily="34" charset="0"/>
              <a:buAutoNum type="alphaLcParenR"/>
              <a:tabLst>
                <a:tab pos="521970" algn="l"/>
              </a:tabLst>
            </a:pP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Artificial</a:t>
            </a:r>
            <a:r>
              <a:rPr lang="en-US" sz="1600" b="1"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Intelligence</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Higher</a:t>
            </a:r>
            <a:r>
              <a:rPr lang="en-US" sz="1600" b="1"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Education</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Policy,</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a:t>
            </a:r>
            <a:r>
              <a:rPr lang="en-US" sz="1600" b="1"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University</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of</a:t>
            </a:r>
            <a:r>
              <a:rPr lang="en-US" sz="1600" b="1"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Law,</a:t>
            </a:r>
            <a:r>
              <a:rPr lang="en-US" sz="1600" b="1"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2021</a:t>
            </a:r>
            <a:endPar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84455" lvl="0" indent="-342900" algn="just">
              <a:lnSpc>
                <a:spcPct val="107000"/>
              </a:lnSpc>
              <a:spcBef>
                <a:spcPts val="110"/>
              </a:spcBef>
              <a:spcAft>
                <a:spcPts val="0"/>
              </a:spcAft>
              <a:buSzPts val="1100"/>
              <a:buFont typeface="Calibri" panose="020F0502020204030204" pitchFamily="34" charset="0"/>
              <a:buAutoNum type="alphaLcParenR"/>
              <a:tabLst>
                <a:tab pos="521970" algn="l"/>
                <a:tab pos="1294130" algn="l"/>
                <a:tab pos="1610995" algn="l"/>
                <a:tab pos="2630805" algn="l"/>
                <a:tab pos="2942590" algn="l"/>
                <a:tab pos="3387725" algn="l"/>
                <a:tab pos="4014470" algn="l"/>
                <a:tab pos="4538345" algn="l"/>
                <a:tab pos="5502275" algn="l"/>
              </a:tabLst>
            </a:pP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University</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of</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1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NorthWestern</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Paul</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Library,</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Citing</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AI-Generated</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Content: </a:t>
            </a:r>
            <a:r>
              <a:rPr lang="en-US" sz="1600" b="1" u="sng" spc="-10" dirty="0">
                <a:solidFill>
                  <a:srgbClr val="0462C0"/>
                </a:solidFill>
                <a:effectLst/>
                <a:uFill>
                  <a:solidFill>
                    <a:srgbClr val="0462C0"/>
                  </a:solidFill>
                </a:uFill>
                <a:latin typeface="Calibri" panose="020F0502020204030204" pitchFamily="34" charset="0"/>
                <a:ea typeface="Calibri" panose="020F0502020204030204" pitchFamily="34" charset="0"/>
                <a:cs typeface="Times New Roman" panose="02020603050405020304" pitchFamily="18" charset="0"/>
              </a:rPr>
              <a:t>https://guide.unwsp.edu/ChatGPT</a:t>
            </a:r>
            <a:endPar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200"/>
              </a:spcBef>
              <a:spcAft>
                <a:spcPts val="0"/>
              </a:spcAft>
              <a:buSzPts val="1100"/>
              <a:buFont typeface="Calibri" panose="020F0502020204030204" pitchFamily="34" charset="0"/>
              <a:buAutoNum type="alphaLcParenR"/>
              <a:tabLst>
                <a:tab pos="521335" algn="l"/>
                <a:tab pos="521970" algn="l"/>
              </a:tabLst>
            </a:pP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Generative</a:t>
            </a:r>
            <a:r>
              <a:rPr lang="en-US" sz="1600" b="1" spc="-5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AI</a:t>
            </a:r>
            <a:r>
              <a:rPr lang="en-US" sz="1600" b="1" spc="-6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a:t>
            </a:r>
            <a:r>
              <a:rPr lang="en-US" sz="1600" b="1" spc="-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Duke</a:t>
            </a:r>
            <a:r>
              <a:rPr lang="en-US" sz="1600" b="1" spc="-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600" b="1" spc="-4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u="sng" dirty="0">
                <a:solidFill>
                  <a:srgbClr val="0462C0"/>
                </a:solidFill>
                <a:effectLst/>
                <a:uFill>
                  <a:solidFill>
                    <a:srgbClr val="0462C0"/>
                  </a:solidFill>
                </a:uFill>
                <a:latin typeface="Calibri" panose="020F0502020204030204" pitchFamily="34" charset="0"/>
                <a:ea typeface="Calibri" panose="020F0502020204030204" pitchFamily="34" charset="0"/>
                <a:cs typeface="Times New Roman" panose="02020603050405020304" pitchFamily="18" charset="0"/>
              </a:rPr>
              <a:t>https://learninginnovation.duke.edu/ai-and-teaching-at-duke-</a:t>
            </a:r>
            <a:r>
              <a:rPr lang="en-US" sz="1600" b="1" u="sng" spc="-25" dirty="0">
                <a:solidFill>
                  <a:srgbClr val="0462C0"/>
                </a:solidFill>
                <a:effectLst/>
                <a:uFill>
                  <a:solidFill>
                    <a:srgbClr val="0462C0"/>
                  </a:solidFill>
                </a:uFill>
                <a:latin typeface="Calibri" panose="020F0502020204030204" pitchFamily="34" charset="0"/>
                <a:ea typeface="Calibri" panose="020F0502020204030204" pitchFamily="34" charset="0"/>
                <a:cs typeface="Times New Roman" panose="02020603050405020304" pitchFamily="18" charset="0"/>
              </a:rPr>
              <a:t>2/</a:t>
            </a:r>
            <a:endPar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105"/>
              </a:spcBef>
              <a:spcAft>
                <a:spcPts val="0"/>
              </a:spcAft>
              <a:buSzPts val="1100"/>
              <a:buFont typeface="Calibri" panose="020F0502020204030204" pitchFamily="34" charset="0"/>
              <a:buAutoNum type="alphaLcParenR"/>
              <a:tabLst>
                <a:tab pos="521970" algn="l"/>
              </a:tabLst>
            </a:pP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How</a:t>
            </a:r>
            <a:r>
              <a:rPr lang="en-US" sz="1600" b="1" spc="-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a:t>
            </a:r>
            <a:r>
              <a:rPr lang="en-US" sz="1600" b="1" spc="-5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cite</a:t>
            </a:r>
            <a:r>
              <a:rPr lang="en-US" sz="1600" b="1" spc="-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ChatGPT:</a:t>
            </a:r>
            <a:r>
              <a:rPr lang="en-US" sz="1600" b="1"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u="sng" dirty="0">
                <a:solidFill>
                  <a:srgbClr val="0462C0"/>
                </a:solidFill>
                <a:effectLst/>
                <a:uFill>
                  <a:solidFill>
                    <a:srgbClr val="0462C0"/>
                  </a:solidFill>
                </a:uFill>
                <a:latin typeface="Calibri" panose="020F0502020204030204" pitchFamily="34" charset="0"/>
                <a:ea typeface="Calibri" panose="020F0502020204030204" pitchFamily="34" charset="0"/>
                <a:cs typeface="Times New Roman" panose="02020603050405020304" pitchFamily="18" charset="0"/>
              </a:rPr>
              <a:t>https://apastyle.apa.org/blog/how-to-cite-</a:t>
            </a:r>
            <a:r>
              <a:rPr lang="en-US" sz="1600" b="1" u="sng" spc="-10" dirty="0">
                <a:solidFill>
                  <a:srgbClr val="0462C0"/>
                </a:solidFill>
                <a:effectLst/>
                <a:uFill>
                  <a:solidFill>
                    <a:srgbClr val="0462C0"/>
                  </a:solidFill>
                </a:uFill>
                <a:latin typeface="Calibri" panose="020F0502020204030204" pitchFamily="34" charset="0"/>
                <a:ea typeface="Calibri" panose="020F0502020204030204" pitchFamily="34" charset="0"/>
                <a:cs typeface="Times New Roman" panose="02020603050405020304" pitchFamily="18" charset="0"/>
              </a:rPr>
              <a:t>chatgpt</a:t>
            </a:r>
            <a:endPar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78740" lvl="0" indent="-342900" algn="just">
              <a:lnSpc>
                <a:spcPct val="107000"/>
              </a:lnSpc>
              <a:spcBef>
                <a:spcPts val="110"/>
              </a:spcBef>
              <a:spcAft>
                <a:spcPts val="0"/>
              </a:spcAft>
              <a:buSzPts val="1100"/>
              <a:buFont typeface="Calibri" panose="020F0502020204030204" pitchFamily="34" charset="0"/>
              <a:buAutoNum type="alphaLcParenR"/>
              <a:tabLst>
                <a:tab pos="521970" algn="l"/>
              </a:tabLst>
            </a:pP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Generative</a:t>
            </a:r>
            <a:r>
              <a:rPr lang="en-US" sz="1600" b="1" spc="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AI</a:t>
            </a:r>
            <a:r>
              <a:rPr lang="en-US" sz="1600" b="1" spc="9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Policy</a:t>
            </a:r>
            <a:r>
              <a:rPr lang="en-US" sz="1600" b="1" spc="9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for</a:t>
            </a:r>
            <a:r>
              <a:rPr lang="en-US" sz="1600" b="1" spc="8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Students:</a:t>
            </a:r>
            <a:r>
              <a:rPr lang="en-US" sz="1600" b="1" spc="1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u="sng" dirty="0">
                <a:solidFill>
                  <a:srgbClr val="0462C0"/>
                </a:solidFill>
                <a:effectLst/>
                <a:uFill>
                  <a:solidFill>
                    <a:srgbClr val="0462C0"/>
                  </a:solidFill>
                </a:uFill>
                <a:latin typeface="Calibri" panose="020F0502020204030204" pitchFamily="34" charset="0"/>
                <a:ea typeface="Calibri" panose="020F0502020204030204" pitchFamily="34" charset="0"/>
                <a:cs typeface="Times New Roman" panose="02020603050405020304" pitchFamily="18" charset="0"/>
              </a:rPr>
              <a:t>https://honorcode.nd.edu/generative-ai-policy-for-students-</a:t>
            </a:r>
            <a:r>
              <a:rPr lang="en-US" sz="1600" b="1" dirty="0">
                <a:solidFill>
                  <a:srgbClr val="0462C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u="sng" spc="-10" dirty="0">
                <a:solidFill>
                  <a:srgbClr val="0462C0"/>
                </a:solidFill>
                <a:effectLst/>
                <a:uFill>
                  <a:solidFill>
                    <a:srgbClr val="0462C0"/>
                  </a:solidFill>
                </a:uFill>
                <a:latin typeface="Calibri" panose="020F0502020204030204" pitchFamily="34" charset="0"/>
                <a:ea typeface="Calibri" panose="020F0502020204030204" pitchFamily="34" charset="0"/>
                <a:cs typeface="Times New Roman" panose="02020603050405020304" pitchFamily="18" charset="0"/>
              </a:rPr>
              <a:t>august-2023/</a:t>
            </a:r>
            <a:endPar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200"/>
              </a:spcBef>
              <a:spcAft>
                <a:spcPts val="0"/>
              </a:spcAft>
              <a:buSzPts val="1100"/>
              <a:buFont typeface="Calibri" panose="020F0502020204030204" pitchFamily="34" charset="0"/>
              <a:buAutoNum type="alphaLcParenR"/>
              <a:tabLst>
                <a:tab pos="521335" algn="l"/>
                <a:tab pos="521970" algn="l"/>
              </a:tabLst>
            </a:pP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Class</a:t>
            </a:r>
            <a:r>
              <a:rPr lang="en-US" sz="1600" b="1" spc="-3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Policies</a:t>
            </a:r>
            <a:r>
              <a:rPr lang="en-US" sz="1600" b="1"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for</a:t>
            </a:r>
            <a:r>
              <a:rPr lang="en-US" sz="1600" b="1"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AI</a:t>
            </a:r>
            <a:r>
              <a:rPr lang="en-US" sz="1600" b="1"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Tools, </a:t>
            </a:r>
            <a:r>
              <a:rPr lang="en-US" sz="1600" b="1" u="sng" spc="-10" dirty="0">
                <a:solidFill>
                  <a:srgbClr val="0462C0"/>
                </a:solidFill>
                <a:effectLst/>
                <a:uFill>
                  <a:solidFill>
                    <a:srgbClr val="0462C0"/>
                  </a:solidFill>
                </a:uFill>
                <a:latin typeface="Calibri" panose="020F0502020204030204" pitchFamily="34" charset="0"/>
                <a:ea typeface="Calibri" panose="020F0502020204030204" pitchFamily="34" charset="0"/>
                <a:cs typeface="Times New Roman" panose="02020603050405020304" pitchFamily="18" charset="0"/>
              </a:rPr>
              <a:t>https://</a:t>
            </a:r>
            <a:r>
              <a:rPr lang="en-US" sz="1600" b="1" u="sng" spc="-10" dirty="0">
                <a:solidFill>
                  <a:srgbClr val="0462C0"/>
                </a:solidFill>
                <a:effectLst/>
                <a:latin typeface="Calibri" panose="020F0502020204030204" pitchFamily="34" charset="0"/>
                <a:ea typeface="Calibri" panose="020F0502020204030204" pitchFamily="34" charset="0"/>
                <a:cs typeface="Times New Roman" panose="02020603050405020304" pitchFamily="18" charset="0"/>
                <a:hlinkClick r:id="rId6"/>
              </a:rPr>
              <a:t>www.niu.edu/citl/index.shtml</a:t>
            </a:r>
            <a:endPar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105"/>
              </a:spcBef>
              <a:spcAft>
                <a:spcPts val="0"/>
              </a:spcAft>
              <a:buSzPts val="1100"/>
              <a:buFont typeface="Calibri" panose="020F0502020204030204" pitchFamily="34" charset="0"/>
              <a:buAutoNum type="alphaLcParenR"/>
              <a:tabLst>
                <a:tab pos="521335" algn="l"/>
                <a:tab pos="521970" algn="l"/>
              </a:tabLst>
            </a:pP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Temple</a:t>
            </a:r>
            <a:r>
              <a:rPr lang="en-US" sz="1600" b="1" spc="-3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University,</a:t>
            </a:r>
            <a:r>
              <a:rPr lang="en-US" sz="1600" b="1"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ACCEPTABLE</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AND</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UNACCEPTABLE</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USE</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OF</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AI</a:t>
            </a:r>
            <a:endPar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105"/>
              </a:spcBef>
              <a:spcAft>
                <a:spcPts val="0"/>
              </a:spcAft>
              <a:buSzPts val="1100"/>
              <a:buFont typeface="Calibri" panose="020F0502020204030204" pitchFamily="34" charset="0"/>
              <a:buAutoNum type="alphaLcParenR"/>
              <a:tabLst>
                <a:tab pos="521970" algn="l"/>
              </a:tabLst>
            </a:pP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Johns</a:t>
            </a:r>
            <a:r>
              <a:rPr lang="en-US" sz="1600" b="1" spc="-3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Hopkins</a:t>
            </a:r>
            <a:r>
              <a:rPr lang="en-US" sz="1600" b="1"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University,</a:t>
            </a:r>
            <a:r>
              <a:rPr lang="en-US" sz="1600" b="1"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Self-supervised</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Models</a:t>
            </a:r>
            <a:r>
              <a:rPr lang="en-US" sz="1600" b="1"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AI</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Policy</a:t>
            </a:r>
            <a:endPar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75565" lvl="0" indent="-342900" algn="just">
              <a:lnSpc>
                <a:spcPct val="107000"/>
              </a:lnSpc>
              <a:spcBef>
                <a:spcPts val="110"/>
              </a:spcBef>
              <a:spcAft>
                <a:spcPts val="0"/>
              </a:spcAft>
              <a:buSzPts val="1100"/>
              <a:buFont typeface="Calibri" panose="020F0502020204030204" pitchFamily="34" charset="0"/>
              <a:buAutoNum type="alphaLcParenR"/>
              <a:tabLst>
                <a:tab pos="521970" algn="l"/>
                <a:tab pos="3340735" algn="l"/>
                <a:tab pos="5704205" algn="l"/>
              </a:tabLst>
            </a:pP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Harvard Business School , Academic Standards of Conduct, Using ChatGPT &amp; Artificial</a:t>
            </a:r>
            <a:r>
              <a:rPr lang="en-US" sz="1600" b="1" spc="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Intelligence</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(AI)</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Tools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600" b="1" u="sng" dirty="0">
                <a:solidFill>
                  <a:srgbClr val="0462C0"/>
                </a:solidFill>
                <a:effectLst/>
                <a:uFill>
                  <a:solidFill>
                    <a:srgbClr val="0462C0"/>
                  </a:solidFill>
                </a:uFill>
                <a:latin typeface="Calibri" panose="020F0502020204030204" pitchFamily="34" charset="0"/>
                <a:ea typeface="Calibri" panose="020F0502020204030204" pitchFamily="34" charset="0"/>
                <a:cs typeface="Times New Roman" panose="02020603050405020304" pitchFamily="18" charset="0"/>
              </a:rPr>
              <a:t>https://</a:t>
            </a:r>
            <a:r>
              <a:rPr lang="en-US" sz="1600" b="1" u="sng" dirty="0">
                <a:solidFill>
                  <a:srgbClr val="0462C0"/>
                </a:solidFill>
                <a:effectLst/>
                <a:latin typeface="Calibri" panose="020F0502020204030204" pitchFamily="34" charset="0"/>
                <a:ea typeface="Calibri" panose="020F0502020204030204" pitchFamily="34" charset="0"/>
                <a:cs typeface="Times New Roman" panose="02020603050405020304" pitchFamily="18" charset="0"/>
                <a:hlinkClick r:id="rId7"/>
              </a:rPr>
              <a:t>www.hbs.edu/mba/handbook/standards-of-conduct/academic/Pages/default.aspx</a:t>
            </a:r>
            <a:r>
              <a:rPr lang="en-US" sz="1600" b="1" dirty="0">
                <a:solidFill>
                  <a:srgbClr val="0462C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p>
          <a:p>
            <a:pPr marL="342900" marR="0" lvl="0" indent="-342900" algn="just">
              <a:spcBef>
                <a:spcPts val="200"/>
              </a:spcBef>
              <a:spcAft>
                <a:spcPts val="0"/>
              </a:spcAft>
              <a:buSzPts val="1100"/>
              <a:buFont typeface="Calibri" panose="020F0502020204030204" pitchFamily="34" charset="0"/>
              <a:buAutoNum type="alphaLcParenR"/>
              <a:tabLst>
                <a:tab pos="521970" algn="l"/>
              </a:tabLst>
            </a:pP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Arizona</a:t>
            </a:r>
            <a:r>
              <a:rPr lang="en-US" sz="1600" b="1" spc="-3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State</a:t>
            </a:r>
            <a:r>
              <a:rPr lang="en-US" sz="1600" b="1" spc="-3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University,</a:t>
            </a:r>
            <a:r>
              <a:rPr lang="en-US" sz="1600" b="1"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Generative</a:t>
            </a:r>
            <a:r>
              <a:rPr lang="en-US" sz="1600" b="1" spc="-3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AI:</a:t>
            </a:r>
            <a:r>
              <a:rPr lang="en-US" sz="1600" b="1" spc="-3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FAQs</a:t>
            </a:r>
            <a:r>
              <a:rPr lang="en-US" sz="1600" b="1" spc="-4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r>
              <a:rPr lang="en-US" sz="1600" b="1" spc="-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u="sng" dirty="0">
                <a:solidFill>
                  <a:srgbClr val="0462C0"/>
                </a:solidFill>
                <a:effectLst/>
                <a:uFill>
                  <a:solidFill>
                    <a:srgbClr val="0462C0"/>
                  </a:solidFill>
                </a:uFill>
                <a:latin typeface="Calibri" panose="020F0502020204030204" pitchFamily="34" charset="0"/>
                <a:ea typeface="Calibri" panose="020F0502020204030204" pitchFamily="34" charset="0"/>
                <a:cs typeface="Times New Roman" panose="02020603050405020304" pitchFamily="18" charset="0"/>
              </a:rPr>
              <a:t>https://provost.asu.edu/generative-ai/faqs</a:t>
            </a:r>
            <a:r>
              <a:rPr lang="en-US" sz="1600" b="1" spc="-5" dirty="0">
                <a:solidFill>
                  <a:srgbClr val="0462C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endPar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105"/>
              </a:spcBef>
              <a:spcAft>
                <a:spcPts val="0"/>
              </a:spcAft>
              <a:buSzPts val="1100"/>
              <a:buFont typeface="Calibri" panose="020F0502020204030204" pitchFamily="34" charset="0"/>
              <a:buAutoNum type="alphaLcParenR"/>
              <a:tabLst>
                <a:tab pos="521970" algn="l"/>
              </a:tabLst>
            </a:pP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Acknowledging</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use</a:t>
            </a:r>
            <a:r>
              <a:rPr lang="en-US" sz="1600" b="1"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of</a:t>
            </a:r>
            <a:r>
              <a:rPr lang="en-US" sz="1600" b="1"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b="1"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AI</a:t>
            </a:r>
            <a:endPar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521335" marR="0">
              <a:lnSpc>
                <a:spcPct val="107000"/>
              </a:lnSpc>
              <a:spcBef>
                <a:spcPts val="110"/>
              </a:spcBef>
              <a:spcAft>
                <a:spcPts val="0"/>
              </a:spcAft>
            </a:pPr>
            <a:r>
              <a:rPr lang="en-US" sz="1600" u="sng" spc="-10" dirty="0">
                <a:solidFill>
                  <a:srgbClr val="1054CC"/>
                </a:solidFill>
                <a:effectLst/>
                <a:uFill>
                  <a:solidFill>
                    <a:srgbClr val="1054CC"/>
                  </a:solidFill>
                </a:uFill>
                <a:latin typeface="Calibri" panose="020F0502020204030204" pitchFamily="34" charset="0"/>
                <a:ea typeface="Calibri" panose="020F0502020204030204" pitchFamily="34" charset="0"/>
              </a:rPr>
              <a:t>https://</a:t>
            </a:r>
            <a:r>
              <a:rPr lang="en-US" sz="1600" u="sng" spc="-10" dirty="0">
                <a:solidFill>
                  <a:srgbClr val="1054CC"/>
                </a:solidFill>
                <a:effectLst/>
                <a:latin typeface="Calibri" panose="020F0502020204030204" pitchFamily="34" charset="0"/>
                <a:ea typeface="Calibri" panose="020F0502020204030204" pitchFamily="34" charset="0"/>
                <a:hlinkClick r:id="rId8"/>
              </a:rPr>
              <a:t>www.ncl.ac.uk/academic-skills-kit/good-academic-practice/artificial-intelligence/</a:t>
            </a:r>
            <a:r>
              <a:rPr lang="en-US" sz="1600" spc="-10" dirty="0">
                <a:solidFill>
                  <a:srgbClr val="1054CC"/>
                </a:solidFill>
                <a:effectLst/>
                <a:latin typeface="Calibri" panose="020F0502020204030204" pitchFamily="34" charset="0"/>
                <a:ea typeface="Calibri" panose="020F0502020204030204" pitchFamily="34" charset="0"/>
              </a:rPr>
              <a:t> </a:t>
            </a:r>
            <a:r>
              <a:rPr lang="en-US" sz="1600" u="sng" spc="-10" dirty="0">
                <a:solidFill>
                  <a:srgbClr val="1054CC"/>
                </a:solidFill>
                <a:effectLst/>
                <a:uFill>
                  <a:solidFill>
                    <a:srgbClr val="1054CC"/>
                  </a:solidFill>
                </a:uFill>
                <a:latin typeface="Calibri" panose="020F0502020204030204" pitchFamily="34" charset="0"/>
                <a:ea typeface="Calibri" panose="020F0502020204030204" pitchFamily="34" charset="0"/>
              </a:rPr>
              <a:t>acknowledging/</a:t>
            </a:r>
            <a:endParaRPr lang="en-US" sz="1600" dirty="0">
              <a:solidFill>
                <a:srgbClr val="000000"/>
              </a:solidFill>
              <a:effectLst/>
              <a:latin typeface="Calibri" panose="020F0502020204030204" pitchFamily="34" charset="0"/>
              <a:ea typeface="Calibri" panose="020F0502020204030204" pitchFamily="34" charset="0"/>
            </a:endParaRPr>
          </a:p>
        </p:txBody>
      </p:sp>
      <p:pic>
        <p:nvPicPr>
          <p:cNvPr id="5" name="Picture 4">
            <a:extLst>
              <a:ext uri="{FF2B5EF4-FFF2-40B4-BE49-F238E27FC236}">
                <a16:creationId xmlns:a16="http://schemas.microsoft.com/office/drawing/2014/main" id="{63B5FF77-BED9-B32A-99D9-C02EED948405}"/>
              </a:ext>
            </a:extLst>
          </p:cNvPr>
          <p:cNvPicPr>
            <a:picLocks noChangeAspect="1"/>
          </p:cNvPicPr>
          <p:nvPr/>
        </p:nvPicPr>
        <p:blipFill>
          <a:blip r:embed="rId9"/>
          <a:stretch>
            <a:fillRect/>
          </a:stretch>
        </p:blipFill>
        <p:spPr>
          <a:xfrm>
            <a:off x="8078689" y="178231"/>
            <a:ext cx="936104" cy="274449"/>
          </a:xfrm>
          <a:prstGeom prst="rect">
            <a:avLst/>
          </a:prstGeom>
        </p:spPr>
      </p:pic>
    </p:spTree>
    <p:extLst>
      <p:ext uri="{BB962C8B-B14F-4D97-AF65-F5344CB8AC3E}">
        <p14:creationId xmlns:p14="http://schemas.microsoft.com/office/powerpoint/2010/main" val="40297195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45475"/>
            <a:ext cx="8136904" cy="691237"/>
          </a:xfrm>
        </p:spPr>
        <p:txBody>
          <a:bodyPr>
            <a:normAutofit fontScale="90000"/>
          </a:bodyPr>
          <a:lstStyle/>
          <a:p>
            <a:pPr algn="ctr"/>
            <a:r>
              <a:rPr lang="en-US" b="1" dirty="0">
                <a:solidFill>
                  <a:srgbClr val="001746"/>
                </a:solidFill>
              </a:rPr>
              <a:t>References</a:t>
            </a:r>
            <a:endParaRPr lang="en-US" sz="5300" b="1" dirty="0">
              <a:solidFill>
                <a:srgbClr val="001746"/>
              </a:solidFill>
            </a:endParaRPr>
          </a:p>
        </p:txBody>
      </p:sp>
      <p:sp>
        <p:nvSpPr>
          <p:cNvPr id="5" name="TextBox 4">
            <a:extLst>
              <a:ext uri="{FF2B5EF4-FFF2-40B4-BE49-F238E27FC236}">
                <a16:creationId xmlns:a16="http://schemas.microsoft.com/office/drawing/2014/main" id="{F820FDB0-5934-B0D4-C501-C6F3D377B449}"/>
              </a:ext>
            </a:extLst>
          </p:cNvPr>
          <p:cNvSpPr txBox="1"/>
          <p:nvPr/>
        </p:nvSpPr>
        <p:spPr>
          <a:xfrm>
            <a:off x="179512" y="721539"/>
            <a:ext cx="8856984" cy="5493812"/>
          </a:xfrm>
          <a:prstGeom prst="rect">
            <a:avLst/>
          </a:prstGeom>
          <a:noFill/>
        </p:spPr>
        <p:txBody>
          <a:bodyPr wrap="square">
            <a:spAutoFit/>
          </a:bodyPr>
          <a:lstStyle/>
          <a:p>
            <a:endParaRPr lang="en-US" sz="900" b="1" i="0" dirty="0">
              <a:solidFill>
                <a:srgbClr val="222222"/>
              </a:solidFill>
              <a:effectLst/>
              <a:latin typeface="Arial" panose="020B0604020202020204" pitchFamily="34" charset="0"/>
            </a:endParaRPr>
          </a:p>
          <a:p>
            <a:r>
              <a:rPr lang="en-US" sz="900" b="1" i="0" dirty="0" err="1">
                <a:solidFill>
                  <a:srgbClr val="222222"/>
                </a:solidFill>
                <a:effectLst/>
                <a:latin typeface="Arial" panose="020B0604020202020204" pitchFamily="34" charset="0"/>
              </a:rPr>
              <a:t>Berşe</a:t>
            </a:r>
            <a:r>
              <a:rPr lang="en-US" sz="900" b="1" i="0" dirty="0">
                <a:solidFill>
                  <a:srgbClr val="222222"/>
                </a:solidFill>
                <a:effectLst/>
                <a:latin typeface="Arial" panose="020B0604020202020204" pitchFamily="34" charset="0"/>
              </a:rPr>
              <a:t>, S., </a:t>
            </a:r>
            <a:r>
              <a:rPr lang="en-US" sz="900" b="1" i="0" dirty="0" err="1">
                <a:solidFill>
                  <a:srgbClr val="222222"/>
                </a:solidFill>
                <a:effectLst/>
                <a:latin typeface="Arial" panose="020B0604020202020204" pitchFamily="34" charset="0"/>
              </a:rPr>
              <a:t>Akça</a:t>
            </a:r>
            <a:r>
              <a:rPr lang="en-US" sz="900" b="1" i="0" dirty="0">
                <a:solidFill>
                  <a:srgbClr val="222222"/>
                </a:solidFill>
                <a:effectLst/>
                <a:latin typeface="Arial" panose="020B0604020202020204" pitchFamily="34" charset="0"/>
              </a:rPr>
              <a:t>, K., </a:t>
            </a:r>
            <a:r>
              <a:rPr lang="en-US" sz="900" b="1" i="0" dirty="0" err="1">
                <a:solidFill>
                  <a:srgbClr val="222222"/>
                </a:solidFill>
                <a:effectLst/>
                <a:latin typeface="Arial" panose="020B0604020202020204" pitchFamily="34" charset="0"/>
              </a:rPr>
              <a:t>Dirgar</a:t>
            </a:r>
            <a:r>
              <a:rPr lang="en-US" sz="900" b="1" i="0" dirty="0">
                <a:solidFill>
                  <a:srgbClr val="222222"/>
                </a:solidFill>
                <a:effectLst/>
                <a:latin typeface="Arial" panose="020B0604020202020204" pitchFamily="34" charset="0"/>
              </a:rPr>
              <a:t>, E., &amp; Kaplan Serin, E. (2024). The role and potential contributions of the artificial intelligence language model ChatGPT. </a:t>
            </a:r>
            <a:r>
              <a:rPr lang="en-US" sz="900" b="1" i="1" dirty="0">
                <a:solidFill>
                  <a:srgbClr val="222222"/>
                </a:solidFill>
                <a:effectLst/>
                <a:latin typeface="Arial" panose="020B0604020202020204" pitchFamily="34" charset="0"/>
              </a:rPr>
              <a:t>Annals of Biomedical Engineering</a:t>
            </a:r>
            <a:r>
              <a:rPr lang="en-US" sz="900" b="1" i="0" dirty="0">
                <a:solidFill>
                  <a:srgbClr val="222222"/>
                </a:solidFill>
                <a:effectLst/>
                <a:latin typeface="Arial" panose="020B0604020202020204" pitchFamily="34" charset="0"/>
              </a:rPr>
              <a:t>, </a:t>
            </a:r>
            <a:r>
              <a:rPr lang="en-US" sz="900" b="1" i="1" dirty="0">
                <a:solidFill>
                  <a:srgbClr val="222222"/>
                </a:solidFill>
                <a:effectLst/>
                <a:latin typeface="Arial" panose="020B0604020202020204" pitchFamily="34" charset="0"/>
              </a:rPr>
              <a:t>52</a:t>
            </a:r>
            <a:r>
              <a:rPr lang="en-US" sz="900" b="1" i="0" dirty="0">
                <a:solidFill>
                  <a:srgbClr val="222222"/>
                </a:solidFill>
                <a:effectLst/>
                <a:latin typeface="Arial" panose="020B0604020202020204" pitchFamily="34" charset="0"/>
              </a:rPr>
              <a:t>(2), 130-133.</a:t>
            </a:r>
          </a:p>
          <a:p>
            <a:endParaRPr lang="en-US" sz="900" b="1" dirty="0">
              <a:solidFill>
                <a:srgbClr val="222222"/>
              </a:solidFill>
              <a:latin typeface="Arial" panose="020B0604020202020204" pitchFamily="34" charset="0"/>
            </a:endParaRPr>
          </a:p>
          <a:p>
            <a:r>
              <a:rPr lang="en-US" sz="900" b="1" i="0" dirty="0">
                <a:solidFill>
                  <a:srgbClr val="222222"/>
                </a:solidFill>
                <a:effectLst/>
                <a:latin typeface="Arial" panose="020B0604020202020204" pitchFamily="34" charset="0"/>
              </a:rPr>
              <a:t>Dong, Y., Mu, R., Zhang, Y., Sun, S., Zhang, T., Wu, C., ... &amp; Huang, X. (2024). Safeguarding Large Language Models: A Survey. </a:t>
            </a:r>
            <a:r>
              <a:rPr lang="en-US" sz="900" b="1" i="1" dirty="0" err="1">
                <a:solidFill>
                  <a:srgbClr val="222222"/>
                </a:solidFill>
                <a:effectLst/>
                <a:latin typeface="Arial" panose="020B0604020202020204" pitchFamily="34" charset="0"/>
              </a:rPr>
              <a:t>arXiv</a:t>
            </a:r>
            <a:r>
              <a:rPr lang="en-US" sz="900" b="1" i="1" dirty="0">
                <a:solidFill>
                  <a:srgbClr val="222222"/>
                </a:solidFill>
                <a:effectLst/>
                <a:latin typeface="Arial" panose="020B0604020202020204" pitchFamily="34" charset="0"/>
              </a:rPr>
              <a:t> preprint arXiv:2406.02622</a:t>
            </a:r>
            <a:r>
              <a:rPr lang="en-US" sz="900" b="1" i="0" dirty="0">
                <a:solidFill>
                  <a:srgbClr val="222222"/>
                </a:solidFill>
                <a:effectLst/>
                <a:latin typeface="Arial" panose="020B0604020202020204" pitchFamily="34" charset="0"/>
              </a:rPr>
              <a:t>.</a:t>
            </a:r>
          </a:p>
          <a:p>
            <a:endParaRPr lang="en-US" sz="900" b="1" i="0" dirty="0">
              <a:solidFill>
                <a:srgbClr val="222222"/>
              </a:solidFill>
              <a:effectLst/>
              <a:latin typeface="Arial" panose="020B0604020202020204" pitchFamily="34" charset="0"/>
            </a:endParaRPr>
          </a:p>
          <a:p>
            <a:r>
              <a:rPr lang="en-US" sz="900" b="1" i="0" dirty="0">
                <a:solidFill>
                  <a:srgbClr val="222222"/>
                </a:solidFill>
                <a:effectLst/>
                <a:latin typeface="Arial" panose="020B0604020202020204" pitchFamily="34" charset="0"/>
              </a:rPr>
              <a:t>Ferdaus, M. M., </a:t>
            </a:r>
            <a:r>
              <a:rPr lang="en-US" sz="900" b="1" i="0" dirty="0" err="1">
                <a:solidFill>
                  <a:srgbClr val="222222"/>
                </a:solidFill>
                <a:effectLst/>
                <a:latin typeface="Arial" panose="020B0604020202020204" pitchFamily="34" charset="0"/>
              </a:rPr>
              <a:t>Abdelguerfi</a:t>
            </a:r>
            <a:r>
              <a:rPr lang="en-US" sz="900" b="1" i="0" dirty="0">
                <a:solidFill>
                  <a:srgbClr val="222222"/>
                </a:solidFill>
                <a:effectLst/>
                <a:latin typeface="Arial" panose="020B0604020202020204" pitchFamily="34" charset="0"/>
              </a:rPr>
              <a:t>, M., </a:t>
            </a:r>
            <a:r>
              <a:rPr lang="en-US" sz="900" b="1" i="0" dirty="0" err="1">
                <a:solidFill>
                  <a:srgbClr val="222222"/>
                </a:solidFill>
                <a:effectLst/>
                <a:latin typeface="Arial" panose="020B0604020202020204" pitchFamily="34" charset="0"/>
              </a:rPr>
              <a:t>Ioup</a:t>
            </a:r>
            <a:r>
              <a:rPr lang="en-US" sz="900" b="1" i="0" dirty="0">
                <a:solidFill>
                  <a:srgbClr val="222222"/>
                </a:solidFill>
                <a:effectLst/>
                <a:latin typeface="Arial" panose="020B0604020202020204" pitchFamily="34" charset="0"/>
              </a:rPr>
              <a:t>, E., Niles, K. N., Pathak, K., &amp; Sloan, S. (2024). Towards trustworthy ai: A review of ethical and robust large language models. </a:t>
            </a:r>
            <a:r>
              <a:rPr lang="en-US" sz="900" b="1" i="1" dirty="0" err="1">
                <a:solidFill>
                  <a:srgbClr val="222222"/>
                </a:solidFill>
                <a:effectLst/>
                <a:latin typeface="Arial" panose="020B0604020202020204" pitchFamily="34" charset="0"/>
              </a:rPr>
              <a:t>arXiv</a:t>
            </a:r>
            <a:r>
              <a:rPr lang="en-US" sz="900" b="1" i="1" dirty="0">
                <a:solidFill>
                  <a:srgbClr val="222222"/>
                </a:solidFill>
                <a:effectLst/>
                <a:latin typeface="Arial" panose="020B0604020202020204" pitchFamily="34" charset="0"/>
              </a:rPr>
              <a:t> preprint arXiv:2407.13934</a:t>
            </a:r>
            <a:r>
              <a:rPr lang="en-US" sz="900" b="1" i="0" dirty="0">
                <a:solidFill>
                  <a:srgbClr val="222222"/>
                </a:solidFill>
                <a:effectLst/>
                <a:latin typeface="Arial" panose="020B0604020202020204" pitchFamily="34" charset="0"/>
              </a:rPr>
              <a:t>.</a:t>
            </a:r>
          </a:p>
          <a:p>
            <a:endParaRPr lang="en-US" sz="900" b="1" i="0" dirty="0">
              <a:solidFill>
                <a:srgbClr val="222222"/>
              </a:solidFill>
              <a:effectLst/>
              <a:latin typeface="Arial" panose="020B0604020202020204" pitchFamily="34" charset="0"/>
            </a:endParaRPr>
          </a:p>
          <a:p>
            <a:r>
              <a:rPr lang="en-US" sz="900" b="1" i="0" dirty="0">
                <a:solidFill>
                  <a:srgbClr val="222222"/>
                </a:solidFill>
                <a:effectLst/>
                <a:latin typeface="Arial" panose="020B0604020202020204" pitchFamily="34" charset="0"/>
              </a:rPr>
              <a:t>González-</a:t>
            </a:r>
            <a:r>
              <a:rPr lang="en-US" sz="900" b="1" i="0" dirty="0" err="1">
                <a:solidFill>
                  <a:srgbClr val="222222"/>
                </a:solidFill>
                <a:effectLst/>
                <a:latin typeface="Arial" panose="020B0604020202020204" pitchFamily="34" charset="0"/>
              </a:rPr>
              <a:t>Santamarta</a:t>
            </a:r>
            <a:r>
              <a:rPr lang="en-US" sz="900" b="1" i="0" dirty="0">
                <a:solidFill>
                  <a:srgbClr val="222222"/>
                </a:solidFill>
                <a:effectLst/>
                <a:latin typeface="Arial" panose="020B0604020202020204" pitchFamily="34" charset="0"/>
              </a:rPr>
              <a:t>, M. Á., Rodríguez-Lera, F. J., Conde-González, M. Á., Rodríguez-</a:t>
            </a:r>
            <a:r>
              <a:rPr lang="en-US" sz="900" b="1" i="0" dirty="0" err="1">
                <a:solidFill>
                  <a:srgbClr val="222222"/>
                </a:solidFill>
                <a:effectLst/>
                <a:latin typeface="Arial" panose="020B0604020202020204" pitchFamily="34" charset="0"/>
              </a:rPr>
              <a:t>Sedano</a:t>
            </a:r>
            <a:r>
              <a:rPr lang="en-US" sz="900" b="1" i="0" dirty="0">
                <a:solidFill>
                  <a:srgbClr val="222222"/>
                </a:solidFill>
                <a:effectLst/>
                <a:latin typeface="Arial" panose="020B0604020202020204" pitchFamily="34" charset="0"/>
              </a:rPr>
              <a:t>, F., &amp; Fernández-Llamas, C. (2024, June). Exploring the Use of LLMs for Teaching AI and Robotics Concepts at a Master’s Degree. In </a:t>
            </a:r>
            <a:r>
              <a:rPr lang="en-US" sz="900" b="1" i="1" dirty="0">
                <a:solidFill>
                  <a:srgbClr val="222222"/>
                </a:solidFill>
                <a:effectLst/>
                <a:latin typeface="Arial" panose="020B0604020202020204" pitchFamily="34" charset="0"/>
              </a:rPr>
              <a:t>Conference of the Spanish Association for Artificial Intelligence</a:t>
            </a:r>
            <a:r>
              <a:rPr lang="en-US" sz="900" b="1" i="0" dirty="0">
                <a:solidFill>
                  <a:srgbClr val="222222"/>
                </a:solidFill>
                <a:effectLst/>
                <a:latin typeface="Arial" panose="020B0604020202020204" pitchFamily="34" charset="0"/>
              </a:rPr>
              <a:t> (pp. 254-263). Cham: Springer Nature Switzerland.</a:t>
            </a:r>
          </a:p>
          <a:p>
            <a:endParaRPr lang="en-US" sz="900" b="1" dirty="0">
              <a:solidFill>
                <a:srgbClr val="222222"/>
              </a:solidFill>
              <a:latin typeface="Arial" panose="020B0604020202020204" pitchFamily="34" charset="0"/>
            </a:endParaRPr>
          </a:p>
          <a:p>
            <a:r>
              <a:rPr lang="en-US" sz="900" b="1" i="0" dirty="0">
                <a:solidFill>
                  <a:srgbClr val="222222"/>
                </a:solidFill>
                <a:effectLst/>
                <a:latin typeface="Arial" panose="020B0604020202020204" pitchFamily="34" charset="0"/>
              </a:rPr>
              <a:t>Groza, A., &amp; </a:t>
            </a:r>
            <a:r>
              <a:rPr lang="en-US" sz="900" b="1" i="0" dirty="0" err="1">
                <a:solidFill>
                  <a:srgbClr val="222222"/>
                </a:solidFill>
                <a:effectLst/>
                <a:latin typeface="Arial" panose="020B0604020202020204" pitchFamily="34" charset="0"/>
              </a:rPr>
              <a:t>Marginean</a:t>
            </a:r>
            <a:r>
              <a:rPr lang="en-US" sz="900" b="1" i="0" dirty="0">
                <a:solidFill>
                  <a:srgbClr val="222222"/>
                </a:solidFill>
                <a:effectLst/>
                <a:latin typeface="Arial" panose="020B0604020202020204" pitchFamily="34" charset="0"/>
              </a:rPr>
              <a:t>, A. (2023). BRAVE NEW WORLD: AI IN TEACHING AND LEARNING. In </a:t>
            </a:r>
            <a:r>
              <a:rPr lang="en-US" sz="900" b="1" i="1" dirty="0">
                <a:solidFill>
                  <a:srgbClr val="222222"/>
                </a:solidFill>
                <a:effectLst/>
                <a:latin typeface="Arial" panose="020B0604020202020204" pitchFamily="34" charset="0"/>
              </a:rPr>
              <a:t>ICERI2023 Proceedings</a:t>
            </a:r>
            <a:r>
              <a:rPr lang="en-US" sz="900" b="1" i="0" dirty="0">
                <a:solidFill>
                  <a:srgbClr val="222222"/>
                </a:solidFill>
                <a:effectLst/>
                <a:latin typeface="Arial" panose="020B0604020202020204" pitchFamily="34" charset="0"/>
              </a:rPr>
              <a:t> (pp. 8706-8713). IATED.</a:t>
            </a:r>
            <a:endParaRPr lang="en-US" sz="900" b="1" dirty="0">
              <a:solidFill>
                <a:srgbClr val="222222"/>
              </a:solidFill>
              <a:latin typeface="Arial" panose="020B0604020202020204" pitchFamily="34" charset="0"/>
            </a:endParaRPr>
          </a:p>
          <a:p>
            <a:endParaRPr lang="en-US" sz="900" b="1" i="0" dirty="0">
              <a:solidFill>
                <a:srgbClr val="222222"/>
              </a:solidFill>
              <a:effectLst/>
              <a:latin typeface="Arial" panose="020B0604020202020204" pitchFamily="34" charset="0"/>
            </a:endParaRPr>
          </a:p>
          <a:p>
            <a:r>
              <a:rPr lang="en-US" sz="900" b="1" i="0" dirty="0">
                <a:solidFill>
                  <a:srgbClr val="222222"/>
                </a:solidFill>
                <a:effectLst/>
                <a:latin typeface="Arial" panose="020B0604020202020204" pitchFamily="34" charset="0"/>
              </a:rPr>
              <a:t>McAuley, D. (2024). AI and LLMs in Cloud Computing: Challenges and Opportunities. </a:t>
            </a:r>
            <a:r>
              <a:rPr lang="en-US" sz="900" b="1" i="1" dirty="0">
                <a:solidFill>
                  <a:srgbClr val="222222"/>
                </a:solidFill>
                <a:effectLst/>
                <a:latin typeface="Arial" panose="020B0604020202020204" pitchFamily="34" charset="0"/>
              </a:rPr>
              <a:t>Advances in Computer Sciences</a:t>
            </a:r>
            <a:r>
              <a:rPr lang="en-US" sz="900" b="1" i="0" dirty="0">
                <a:solidFill>
                  <a:srgbClr val="222222"/>
                </a:solidFill>
                <a:effectLst/>
                <a:latin typeface="Arial" panose="020B0604020202020204" pitchFamily="34" charset="0"/>
              </a:rPr>
              <a:t>, </a:t>
            </a:r>
            <a:r>
              <a:rPr lang="en-US" sz="900" b="1" i="1" dirty="0">
                <a:solidFill>
                  <a:srgbClr val="222222"/>
                </a:solidFill>
                <a:effectLst/>
                <a:latin typeface="Arial" panose="020B0604020202020204" pitchFamily="34" charset="0"/>
              </a:rPr>
              <a:t>7</a:t>
            </a:r>
            <a:r>
              <a:rPr lang="en-US" sz="900" b="1" i="0" dirty="0">
                <a:solidFill>
                  <a:srgbClr val="222222"/>
                </a:solidFill>
                <a:effectLst/>
                <a:latin typeface="Arial" panose="020B0604020202020204" pitchFamily="34" charset="0"/>
              </a:rPr>
              <a:t>(1).</a:t>
            </a:r>
          </a:p>
          <a:p>
            <a:endParaRPr lang="en-US" sz="900" b="1" dirty="0">
              <a:solidFill>
                <a:srgbClr val="222222"/>
              </a:solidFill>
              <a:latin typeface="Arial" panose="020B0604020202020204" pitchFamily="34" charset="0"/>
            </a:endParaRPr>
          </a:p>
          <a:p>
            <a:r>
              <a:rPr lang="en-US" sz="900" b="1" i="0" dirty="0" err="1">
                <a:solidFill>
                  <a:srgbClr val="222222"/>
                </a:solidFill>
                <a:effectLst/>
                <a:latin typeface="Arial" panose="020B0604020202020204" pitchFamily="34" charset="0"/>
              </a:rPr>
              <a:t>Sajib</a:t>
            </a:r>
            <a:r>
              <a:rPr lang="en-US" sz="900" b="1" i="0" dirty="0">
                <a:solidFill>
                  <a:srgbClr val="222222"/>
                </a:solidFill>
                <a:effectLst/>
                <a:latin typeface="Arial" panose="020B0604020202020204" pitchFamily="34" charset="0"/>
              </a:rPr>
              <a:t>, M. M. H., </a:t>
            </a:r>
            <a:r>
              <a:rPr lang="en-US" sz="900" b="1" i="0" dirty="0" err="1">
                <a:solidFill>
                  <a:srgbClr val="222222"/>
                </a:solidFill>
                <a:effectLst/>
                <a:latin typeface="Arial" panose="020B0604020202020204" pitchFamily="34" charset="0"/>
              </a:rPr>
              <a:t>Hossan</a:t>
            </a:r>
            <a:r>
              <a:rPr lang="en-US" sz="900" b="1" i="0" dirty="0">
                <a:solidFill>
                  <a:srgbClr val="222222"/>
                </a:solidFill>
                <a:effectLst/>
                <a:latin typeface="Arial" panose="020B0604020202020204" pitchFamily="34" charset="0"/>
              </a:rPr>
              <a:t>, T., </a:t>
            </a:r>
            <a:r>
              <a:rPr lang="en-US" sz="900" b="1" i="0" dirty="0" err="1">
                <a:solidFill>
                  <a:srgbClr val="222222"/>
                </a:solidFill>
                <a:effectLst/>
                <a:latin typeface="Arial" panose="020B0604020202020204" pitchFamily="34" charset="0"/>
              </a:rPr>
              <a:t>Jahin</a:t>
            </a:r>
            <a:r>
              <a:rPr lang="en-US" sz="900" b="1" i="0" dirty="0">
                <a:solidFill>
                  <a:srgbClr val="222222"/>
                </a:solidFill>
                <a:effectLst/>
                <a:latin typeface="Arial" panose="020B0604020202020204" pitchFamily="34" charset="0"/>
              </a:rPr>
              <a:t>, A., Zaman, S., Hossain, T., Rafi, A. R., ... &amp; Islam, M. I. (2024). Ethical Data Practices for Large Language Model Training.</a:t>
            </a:r>
          </a:p>
          <a:p>
            <a:endParaRPr lang="en-US" sz="900" b="1" i="0" dirty="0">
              <a:solidFill>
                <a:srgbClr val="222222"/>
              </a:solidFill>
              <a:effectLst/>
              <a:latin typeface="Arial" panose="020B0604020202020204" pitchFamily="34" charset="0"/>
            </a:endParaRPr>
          </a:p>
          <a:p>
            <a:r>
              <a:rPr lang="en-US" sz="900" b="1" i="0" dirty="0" err="1">
                <a:solidFill>
                  <a:srgbClr val="222222"/>
                </a:solidFill>
                <a:effectLst/>
                <a:latin typeface="Arial" panose="020B0604020202020204" pitchFamily="34" charset="0"/>
              </a:rPr>
              <a:t>Tayan</a:t>
            </a:r>
            <a:r>
              <a:rPr lang="en-US" sz="900" b="1" i="0" dirty="0">
                <a:solidFill>
                  <a:srgbClr val="222222"/>
                </a:solidFill>
                <a:effectLst/>
                <a:latin typeface="Arial" panose="020B0604020202020204" pitchFamily="34" charset="0"/>
              </a:rPr>
              <a:t>, O., Hassan, A., </a:t>
            </a:r>
            <a:r>
              <a:rPr lang="en-US" sz="900" b="1" i="0" dirty="0" err="1">
                <a:solidFill>
                  <a:srgbClr val="222222"/>
                </a:solidFill>
                <a:effectLst/>
                <a:latin typeface="Arial" panose="020B0604020202020204" pitchFamily="34" charset="0"/>
              </a:rPr>
              <a:t>Khankan</a:t>
            </a:r>
            <a:r>
              <a:rPr lang="en-US" sz="900" b="1" i="0" dirty="0">
                <a:solidFill>
                  <a:srgbClr val="222222"/>
                </a:solidFill>
                <a:effectLst/>
                <a:latin typeface="Arial" panose="020B0604020202020204" pitchFamily="34" charset="0"/>
              </a:rPr>
              <a:t>, K., &amp; </a:t>
            </a:r>
            <a:r>
              <a:rPr lang="en-US" sz="900" b="1" i="0" dirty="0" err="1">
                <a:solidFill>
                  <a:srgbClr val="222222"/>
                </a:solidFill>
                <a:effectLst/>
                <a:latin typeface="Arial" panose="020B0604020202020204" pitchFamily="34" charset="0"/>
              </a:rPr>
              <a:t>Askool</a:t>
            </a:r>
            <a:r>
              <a:rPr lang="en-US" sz="900" b="1" i="0" dirty="0">
                <a:solidFill>
                  <a:srgbClr val="222222"/>
                </a:solidFill>
                <a:effectLst/>
                <a:latin typeface="Arial" panose="020B0604020202020204" pitchFamily="34" charset="0"/>
              </a:rPr>
              <a:t>, S. (2023). Considerations for adapting higher education technology courses for AI large language models: A critical review of the impact of ChatGPT. </a:t>
            </a:r>
            <a:r>
              <a:rPr lang="en-US" sz="900" b="1" i="1" dirty="0">
                <a:solidFill>
                  <a:srgbClr val="222222"/>
                </a:solidFill>
                <a:effectLst/>
                <a:latin typeface="Arial" panose="020B0604020202020204" pitchFamily="34" charset="0"/>
              </a:rPr>
              <a:t>Machine Learning with Applications</a:t>
            </a:r>
            <a:r>
              <a:rPr lang="en-US" sz="900" b="1" i="0" dirty="0">
                <a:solidFill>
                  <a:srgbClr val="222222"/>
                </a:solidFill>
                <a:effectLst/>
                <a:latin typeface="Arial" panose="020B0604020202020204" pitchFamily="34" charset="0"/>
              </a:rPr>
              <a:t>, 100513.</a:t>
            </a:r>
          </a:p>
          <a:p>
            <a:endParaRPr lang="en-US" sz="900" b="1" i="0" dirty="0">
              <a:solidFill>
                <a:srgbClr val="222222"/>
              </a:solidFill>
              <a:effectLst/>
              <a:latin typeface="Arial" panose="020B0604020202020204" pitchFamily="34" charset="0"/>
            </a:endParaRPr>
          </a:p>
          <a:p>
            <a:r>
              <a:rPr lang="en-US" sz="900" b="1" i="0" dirty="0">
                <a:solidFill>
                  <a:srgbClr val="222222"/>
                </a:solidFill>
                <a:effectLst/>
                <a:latin typeface="Arial" panose="020B0604020202020204" pitchFamily="34" charset="0"/>
              </a:rPr>
              <a:t>Upadhyay, A., </a:t>
            </a:r>
            <a:r>
              <a:rPr lang="en-US" sz="900" b="1" i="0" dirty="0" err="1">
                <a:solidFill>
                  <a:srgbClr val="222222"/>
                </a:solidFill>
                <a:effectLst/>
                <a:latin typeface="Arial" panose="020B0604020202020204" pitchFamily="34" charset="0"/>
              </a:rPr>
              <a:t>Farahmand</a:t>
            </a:r>
            <a:r>
              <a:rPr lang="en-US" sz="900" b="1" i="0" dirty="0">
                <a:solidFill>
                  <a:srgbClr val="222222"/>
                </a:solidFill>
                <a:effectLst/>
                <a:latin typeface="Arial" panose="020B0604020202020204" pitchFamily="34" charset="0"/>
              </a:rPr>
              <a:t>, E., Muñoz, I., </a:t>
            </a:r>
            <a:r>
              <a:rPr lang="en-US" sz="900" b="1" i="0" dirty="0" err="1">
                <a:solidFill>
                  <a:srgbClr val="222222"/>
                </a:solidFill>
                <a:effectLst/>
                <a:latin typeface="Arial" panose="020B0604020202020204" pitchFamily="34" charset="0"/>
              </a:rPr>
              <a:t>Akber</a:t>
            </a:r>
            <a:r>
              <a:rPr lang="en-US" sz="900" b="1" i="0" dirty="0">
                <a:solidFill>
                  <a:srgbClr val="222222"/>
                </a:solidFill>
                <a:effectLst/>
                <a:latin typeface="Arial" panose="020B0604020202020204" pitchFamily="34" charset="0"/>
              </a:rPr>
              <a:t> Khan, M., &amp; Witte, N. (2024). Influence of LLMs on Learning and Teaching in Higher Education. </a:t>
            </a:r>
            <a:r>
              <a:rPr lang="en-US" sz="900" b="1" i="1" dirty="0">
                <a:solidFill>
                  <a:srgbClr val="222222"/>
                </a:solidFill>
                <a:effectLst/>
                <a:latin typeface="Arial" panose="020B0604020202020204" pitchFamily="34" charset="0"/>
              </a:rPr>
              <a:t>Available at SSRN 4716855</a:t>
            </a:r>
            <a:r>
              <a:rPr lang="en-US" sz="900" b="1" i="0" dirty="0">
                <a:solidFill>
                  <a:srgbClr val="222222"/>
                </a:solidFill>
                <a:effectLst/>
                <a:latin typeface="Arial" panose="020B0604020202020204" pitchFamily="34" charset="0"/>
              </a:rPr>
              <a:t>.</a:t>
            </a:r>
          </a:p>
          <a:p>
            <a:endParaRPr lang="en-US" sz="900" b="1" dirty="0">
              <a:solidFill>
                <a:srgbClr val="222222"/>
              </a:solidFill>
              <a:latin typeface="Arial" panose="020B0604020202020204" pitchFamily="34" charset="0"/>
            </a:endParaRPr>
          </a:p>
          <a:p>
            <a:r>
              <a:rPr lang="en-US" sz="900" b="1" i="0" dirty="0">
                <a:solidFill>
                  <a:srgbClr val="222222"/>
                </a:solidFill>
                <a:effectLst/>
                <a:latin typeface="Arial" panose="020B0604020202020204" pitchFamily="34" charset="0"/>
              </a:rPr>
              <a:t>Wang, S., Xu, T., Li, H., Zhang, C., Liang, J., Tang, J., ... &amp; Wen, Q. (2024). Large language models for education: A survey and outlook. </a:t>
            </a:r>
            <a:r>
              <a:rPr lang="en-US" sz="900" b="1" i="1" dirty="0" err="1">
                <a:solidFill>
                  <a:srgbClr val="222222"/>
                </a:solidFill>
                <a:effectLst/>
                <a:latin typeface="Arial" panose="020B0604020202020204" pitchFamily="34" charset="0"/>
              </a:rPr>
              <a:t>arXiv</a:t>
            </a:r>
            <a:r>
              <a:rPr lang="en-US" sz="900" b="1" i="1" dirty="0">
                <a:solidFill>
                  <a:srgbClr val="222222"/>
                </a:solidFill>
                <a:effectLst/>
                <a:latin typeface="Arial" panose="020B0604020202020204" pitchFamily="34" charset="0"/>
              </a:rPr>
              <a:t> preprint arXiv:2403.18105</a:t>
            </a:r>
            <a:r>
              <a:rPr lang="en-US" sz="900" b="1" i="0" dirty="0">
                <a:solidFill>
                  <a:srgbClr val="222222"/>
                </a:solidFill>
                <a:effectLst/>
                <a:latin typeface="Arial" panose="020B0604020202020204" pitchFamily="34" charset="0"/>
              </a:rPr>
              <a:t>.</a:t>
            </a:r>
          </a:p>
          <a:p>
            <a:endParaRPr lang="en-US" sz="900" b="1" dirty="0">
              <a:solidFill>
                <a:srgbClr val="222222"/>
              </a:solidFill>
              <a:latin typeface="Arial" panose="020B0604020202020204" pitchFamily="34" charset="0"/>
            </a:endParaRPr>
          </a:p>
          <a:p>
            <a:r>
              <a:rPr lang="en-US" sz="900" b="1" i="0" dirty="0">
                <a:solidFill>
                  <a:srgbClr val="222222"/>
                </a:solidFill>
                <a:effectLst/>
                <a:latin typeface="Arial" panose="020B0604020202020204" pitchFamily="34" charset="0"/>
              </a:rPr>
              <a:t>Warr, M., Oster, N. J., &amp; Isaac, R. (2024). Implicit bias in large language models: Experimental proof and implications for education. </a:t>
            </a:r>
            <a:r>
              <a:rPr lang="en-US" sz="900" b="1" i="1" dirty="0">
                <a:solidFill>
                  <a:srgbClr val="222222"/>
                </a:solidFill>
                <a:effectLst/>
                <a:latin typeface="Arial" panose="020B0604020202020204" pitchFamily="34" charset="0"/>
              </a:rPr>
              <a:t>Journal of Research on Technology in Education</a:t>
            </a:r>
            <a:r>
              <a:rPr lang="en-US" sz="900" b="1" i="0" dirty="0">
                <a:solidFill>
                  <a:srgbClr val="222222"/>
                </a:solidFill>
                <a:effectLst/>
                <a:latin typeface="Arial" panose="020B0604020202020204" pitchFamily="34" charset="0"/>
              </a:rPr>
              <a:t>, 1-24.</a:t>
            </a:r>
          </a:p>
          <a:p>
            <a:endParaRPr lang="en-US" sz="900" b="1" dirty="0">
              <a:solidFill>
                <a:srgbClr val="222222"/>
              </a:solidFill>
              <a:latin typeface="Arial" panose="020B0604020202020204" pitchFamily="34" charset="0"/>
            </a:endParaRPr>
          </a:p>
          <a:p>
            <a:r>
              <a:rPr lang="en-US" sz="900" b="1" i="0" dirty="0">
                <a:solidFill>
                  <a:srgbClr val="222222"/>
                </a:solidFill>
                <a:effectLst/>
                <a:latin typeface="Arial" panose="020B0604020202020204" pitchFamily="34" charset="0"/>
              </a:rPr>
              <a:t>Wu, D., Chen, M., Chen, X., &amp; Liu, X. (2024). Analyzing K-12 AI education: A large language model study of classroom instruction on learning theories, pedagogy, tools, and AI literacy. </a:t>
            </a:r>
            <a:r>
              <a:rPr lang="en-US" sz="900" b="1" i="1" dirty="0">
                <a:solidFill>
                  <a:srgbClr val="222222"/>
                </a:solidFill>
                <a:effectLst/>
                <a:latin typeface="Arial" panose="020B0604020202020204" pitchFamily="34" charset="0"/>
              </a:rPr>
              <a:t>Computers and Education: Artificial Intelligence</a:t>
            </a:r>
            <a:r>
              <a:rPr lang="en-US" sz="900" b="1" i="0" dirty="0">
                <a:solidFill>
                  <a:srgbClr val="222222"/>
                </a:solidFill>
                <a:effectLst/>
                <a:latin typeface="Arial" panose="020B0604020202020204" pitchFamily="34" charset="0"/>
              </a:rPr>
              <a:t>, </a:t>
            </a:r>
            <a:r>
              <a:rPr lang="en-US" sz="900" b="1" i="1" dirty="0">
                <a:solidFill>
                  <a:srgbClr val="222222"/>
                </a:solidFill>
                <a:effectLst/>
                <a:latin typeface="Arial" panose="020B0604020202020204" pitchFamily="34" charset="0"/>
              </a:rPr>
              <a:t>7</a:t>
            </a:r>
            <a:r>
              <a:rPr lang="en-US" sz="900" b="1" i="0" dirty="0">
                <a:solidFill>
                  <a:srgbClr val="222222"/>
                </a:solidFill>
                <a:effectLst/>
                <a:latin typeface="Arial" panose="020B0604020202020204" pitchFamily="34" charset="0"/>
              </a:rPr>
              <a:t>, 100295.</a:t>
            </a:r>
          </a:p>
          <a:p>
            <a:endParaRPr lang="en-US" sz="900" b="1" dirty="0">
              <a:solidFill>
                <a:srgbClr val="222222"/>
              </a:solidFill>
              <a:latin typeface="Arial" panose="020B0604020202020204" pitchFamily="34" charset="0"/>
            </a:endParaRPr>
          </a:p>
          <a:p>
            <a:r>
              <a:rPr lang="en-US" sz="900" b="1" i="0" dirty="0">
                <a:solidFill>
                  <a:srgbClr val="222222"/>
                </a:solidFill>
                <a:effectLst/>
                <a:latin typeface="Arial" panose="020B0604020202020204" pitchFamily="34" charset="0"/>
              </a:rPr>
              <a:t>Xu, X., Chen, Y., &amp; Miao, J. (2024). Opportunities, challenges, and future directions of large language models, including ChatGPT in medical education: a systematic scoping review. </a:t>
            </a:r>
            <a:r>
              <a:rPr lang="en-US" sz="900" b="1" i="1" dirty="0">
                <a:solidFill>
                  <a:srgbClr val="222222"/>
                </a:solidFill>
                <a:effectLst/>
                <a:latin typeface="Arial" panose="020B0604020202020204" pitchFamily="34" charset="0"/>
              </a:rPr>
              <a:t>Journal of Educational Evaluation for Health Professions</a:t>
            </a:r>
            <a:r>
              <a:rPr lang="en-US" sz="900" b="1" i="0" dirty="0">
                <a:solidFill>
                  <a:srgbClr val="222222"/>
                </a:solidFill>
                <a:effectLst/>
                <a:latin typeface="Arial" panose="020B0604020202020204" pitchFamily="34" charset="0"/>
              </a:rPr>
              <a:t>, </a:t>
            </a:r>
            <a:r>
              <a:rPr lang="en-US" sz="900" b="1" i="1" dirty="0">
                <a:solidFill>
                  <a:srgbClr val="222222"/>
                </a:solidFill>
                <a:effectLst/>
                <a:latin typeface="Arial" panose="020B0604020202020204" pitchFamily="34" charset="0"/>
              </a:rPr>
              <a:t>21</a:t>
            </a:r>
            <a:r>
              <a:rPr lang="en-US" sz="900" b="1" i="0" dirty="0">
                <a:solidFill>
                  <a:srgbClr val="222222"/>
                </a:solidFill>
                <a:effectLst/>
                <a:latin typeface="Arial" panose="020B0604020202020204" pitchFamily="34" charset="0"/>
              </a:rPr>
              <a:t>.</a:t>
            </a:r>
          </a:p>
          <a:p>
            <a:endParaRPr lang="en-US" sz="900" b="1" dirty="0">
              <a:solidFill>
                <a:srgbClr val="222222"/>
              </a:solidFill>
              <a:latin typeface="Arial" panose="020B0604020202020204" pitchFamily="34" charset="0"/>
            </a:endParaRPr>
          </a:p>
          <a:p>
            <a:r>
              <a:rPr lang="en-US" sz="900" b="1" i="0" dirty="0">
                <a:solidFill>
                  <a:srgbClr val="222222"/>
                </a:solidFill>
                <a:effectLst/>
                <a:latin typeface="Arial" panose="020B0604020202020204" pitchFamily="34" charset="0"/>
              </a:rPr>
              <a:t>Yan, L., Sha, L., Zhao, L., Li, Y., Martinez‐Maldonado, R., Chen, G., ... &amp; </a:t>
            </a:r>
            <a:r>
              <a:rPr lang="en-US" sz="900" b="1" i="0" dirty="0" err="1">
                <a:solidFill>
                  <a:srgbClr val="222222"/>
                </a:solidFill>
                <a:effectLst/>
                <a:latin typeface="Arial" panose="020B0604020202020204" pitchFamily="34" charset="0"/>
              </a:rPr>
              <a:t>Gašević</a:t>
            </a:r>
            <a:r>
              <a:rPr lang="en-US" sz="900" b="1" i="0" dirty="0">
                <a:solidFill>
                  <a:srgbClr val="222222"/>
                </a:solidFill>
                <a:effectLst/>
                <a:latin typeface="Arial" panose="020B0604020202020204" pitchFamily="34" charset="0"/>
              </a:rPr>
              <a:t>, D. (2024). Practical and ethical challenges of large language models in education: A systematic scoping review. </a:t>
            </a:r>
            <a:r>
              <a:rPr lang="en-US" sz="900" b="1" i="1" dirty="0">
                <a:solidFill>
                  <a:srgbClr val="222222"/>
                </a:solidFill>
                <a:effectLst/>
                <a:latin typeface="Arial" panose="020B0604020202020204" pitchFamily="34" charset="0"/>
              </a:rPr>
              <a:t>British Journal of Educational Technology</a:t>
            </a:r>
            <a:r>
              <a:rPr lang="en-US" sz="900" b="1" i="0" dirty="0">
                <a:solidFill>
                  <a:srgbClr val="222222"/>
                </a:solidFill>
                <a:effectLst/>
                <a:latin typeface="Arial" panose="020B0604020202020204" pitchFamily="34" charset="0"/>
              </a:rPr>
              <a:t>, </a:t>
            </a:r>
            <a:r>
              <a:rPr lang="en-US" sz="900" b="1" i="1" dirty="0">
                <a:solidFill>
                  <a:srgbClr val="222222"/>
                </a:solidFill>
                <a:effectLst/>
                <a:latin typeface="Arial" panose="020B0604020202020204" pitchFamily="34" charset="0"/>
              </a:rPr>
              <a:t>55</a:t>
            </a:r>
            <a:r>
              <a:rPr lang="en-US" sz="900" b="1" i="0" dirty="0">
                <a:solidFill>
                  <a:srgbClr val="222222"/>
                </a:solidFill>
                <a:effectLst/>
                <a:latin typeface="Arial" panose="020B0604020202020204" pitchFamily="34" charset="0"/>
              </a:rPr>
              <a:t>(1), 90-112.</a:t>
            </a:r>
            <a:endParaRPr lang="en-US" sz="900" b="1" dirty="0"/>
          </a:p>
        </p:txBody>
      </p:sp>
    </p:spTree>
    <p:extLst>
      <p:ext uri="{BB962C8B-B14F-4D97-AF65-F5344CB8AC3E}">
        <p14:creationId xmlns:p14="http://schemas.microsoft.com/office/powerpoint/2010/main" val="23332667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79CBEC8-44D0-5DA2-9339-D5356DE532E5}"/>
              </a:ext>
            </a:extLst>
          </p:cNvPr>
          <p:cNvPicPr>
            <a:picLocks noChangeAspect="1"/>
          </p:cNvPicPr>
          <p:nvPr/>
        </p:nvPicPr>
        <p:blipFill>
          <a:blip r:embed="rId2"/>
          <a:stretch>
            <a:fillRect/>
          </a:stretch>
        </p:blipFill>
        <p:spPr>
          <a:xfrm>
            <a:off x="0" y="0"/>
            <a:ext cx="9144000" cy="4365104"/>
          </a:xfrm>
          <a:prstGeom prst="rect">
            <a:avLst/>
          </a:prstGeom>
        </p:spPr>
      </p:pic>
      <p:sp>
        <p:nvSpPr>
          <p:cNvPr id="4" name="Title 3"/>
          <p:cNvSpPr>
            <a:spLocks noGrp="1"/>
          </p:cNvSpPr>
          <p:nvPr>
            <p:ph type="title"/>
          </p:nvPr>
        </p:nvSpPr>
        <p:spPr>
          <a:xfrm>
            <a:off x="0" y="908720"/>
            <a:ext cx="9144000" cy="1408747"/>
          </a:xfrm>
        </p:spPr>
        <p:txBody>
          <a:bodyPr>
            <a:normAutofit/>
          </a:bodyPr>
          <a:lstStyle/>
          <a:p>
            <a:pPr algn="ctr"/>
            <a:r>
              <a:rPr lang="en-US" sz="8800" b="1" dirty="0">
                <a:solidFill>
                  <a:schemeClr val="bg1"/>
                </a:solidFill>
              </a:rPr>
              <a:t> Q &amp; A    </a:t>
            </a:r>
          </a:p>
        </p:txBody>
      </p:sp>
      <p:sp>
        <p:nvSpPr>
          <p:cNvPr id="7" name="Title 3"/>
          <p:cNvSpPr txBox="1">
            <a:spLocks/>
          </p:cNvSpPr>
          <p:nvPr/>
        </p:nvSpPr>
        <p:spPr>
          <a:xfrm>
            <a:off x="3206643" y="5733256"/>
            <a:ext cx="2658705" cy="58120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400" b="1" dirty="0">
                <a:solidFill>
                  <a:srgbClr val="002060"/>
                </a:solidFill>
              </a:rPr>
              <a:t>TANZANIA</a:t>
            </a:r>
          </a:p>
        </p:txBody>
      </p:sp>
      <p:pic>
        <p:nvPicPr>
          <p:cNvPr id="2" name="Picture 1">
            <a:extLst>
              <a:ext uri="{FF2B5EF4-FFF2-40B4-BE49-F238E27FC236}">
                <a16:creationId xmlns:a16="http://schemas.microsoft.com/office/drawing/2014/main" id="{998E3258-98B2-C8CE-ACFC-6EAA41DDCDCD}"/>
              </a:ext>
            </a:extLst>
          </p:cNvPr>
          <p:cNvPicPr>
            <a:picLocks noChangeAspect="1"/>
          </p:cNvPicPr>
          <p:nvPr/>
        </p:nvPicPr>
        <p:blipFill>
          <a:blip r:embed="rId3"/>
          <a:stretch>
            <a:fillRect/>
          </a:stretch>
        </p:blipFill>
        <p:spPr>
          <a:xfrm>
            <a:off x="2169488" y="4434542"/>
            <a:ext cx="4805023" cy="1408747"/>
          </a:xfrm>
          <a:prstGeom prst="rect">
            <a:avLst/>
          </a:prstGeom>
        </p:spPr>
      </p:pic>
      <p:sp>
        <p:nvSpPr>
          <p:cNvPr id="5" name="Title 3">
            <a:extLst>
              <a:ext uri="{FF2B5EF4-FFF2-40B4-BE49-F238E27FC236}">
                <a16:creationId xmlns:a16="http://schemas.microsoft.com/office/drawing/2014/main" id="{9DE5A6FD-E4D3-F92E-8621-8F8B47E2BD32}"/>
              </a:ext>
            </a:extLst>
          </p:cNvPr>
          <p:cNvSpPr txBox="1">
            <a:spLocks/>
          </p:cNvSpPr>
          <p:nvPr/>
        </p:nvSpPr>
        <p:spPr>
          <a:xfrm>
            <a:off x="323528" y="113791"/>
            <a:ext cx="8496944" cy="903985"/>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6000" b="1" dirty="0">
                <a:solidFill>
                  <a:schemeClr val="bg1"/>
                </a:solidFill>
              </a:rPr>
              <a:t>Thank You</a:t>
            </a:r>
          </a:p>
        </p:txBody>
      </p:sp>
    </p:spTree>
    <p:extLst>
      <p:ext uri="{BB962C8B-B14F-4D97-AF65-F5344CB8AC3E}">
        <p14:creationId xmlns:p14="http://schemas.microsoft.com/office/powerpoint/2010/main" val="30323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Introduction &amp; Background</a:t>
            </a:r>
            <a:endParaRPr lang="en-MY" sz="4000" b="1" dirty="0">
              <a:solidFill>
                <a:srgbClr val="002060"/>
              </a:solidFill>
            </a:endParaRPr>
          </a:p>
        </p:txBody>
      </p:sp>
      <p:sp>
        <p:nvSpPr>
          <p:cNvPr id="3" name="Content Placeholder 2"/>
          <p:cNvSpPr>
            <a:spLocks noGrp="1"/>
          </p:cNvSpPr>
          <p:nvPr>
            <p:ph idx="1"/>
          </p:nvPr>
        </p:nvSpPr>
        <p:spPr>
          <a:xfrm>
            <a:off x="107505" y="1521336"/>
            <a:ext cx="8856984" cy="4715975"/>
          </a:xfrm>
        </p:spPr>
        <p:txBody>
          <a:bodyPr>
            <a:normAutofit/>
          </a:bodyPr>
          <a:lstStyle/>
          <a:p>
            <a:pPr marL="0" indent="0" algn="just">
              <a:buNone/>
            </a:pPr>
            <a:r>
              <a:rPr lang="en-US" sz="1200" b="1" dirty="0">
                <a:solidFill>
                  <a:srgbClr val="000000"/>
                </a:solidFill>
                <a:effectLst/>
                <a:ea typeface="Calibri" panose="020F0502020204030204" pitchFamily="34" charset="0"/>
                <a:cs typeface="Times New Roman" panose="02020603050405020304" pitchFamily="18" charset="0"/>
              </a:rPr>
              <a:t>This paper aims to map the future of AI-LLMs within the context of educational ethics at CUT, addressing concerns that emerge from their application in academic settings. </a:t>
            </a:r>
          </a:p>
          <a:p>
            <a:pPr marL="0" indent="0" algn="just">
              <a:buNone/>
            </a:pPr>
            <a:r>
              <a:rPr lang="en-US" sz="1200" b="1" dirty="0">
                <a:solidFill>
                  <a:srgbClr val="000000"/>
                </a:solidFill>
                <a:ea typeface="Calibri" panose="020F0502020204030204" pitchFamily="34" charset="0"/>
                <a:cs typeface="Times New Roman" panose="02020603050405020304" pitchFamily="18" charset="0"/>
              </a:rPr>
              <a:t>T</a:t>
            </a:r>
            <a:r>
              <a:rPr lang="en-US" sz="1200" b="1" dirty="0">
                <a:solidFill>
                  <a:srgbClr val="000000"/>
                </a:solidFill>
                <a:effectLst/>
                <a:ea typeface="Calibri" panose="020F0502020204030204" pitchFamily="34" charset="0"/>
                <a:cs typeface="Times New Roman" panose="02020603050405020304" pitchFamily="18" charset="0"/>
              </a:rPr>
              <a:t>he research seeks to identify potential challenges and propose strategies to ensure ethical use of AI tools while upholding educational standards and integrity within the university environment.</a:t>
            </a:r>
          </a:p>
          <a:p>
            <a:pPr marL="0" indent="0" algn="just">
              <a:buNone/>
            </a:pPr>
            <a:r>
              <a:rPr lang="en-US" sz="1200" b="1" dirty="0">
                <a:solidFill>
                  <a:srgbClr val="000000"/>
                </a:solidFill>
                <a:ea typeface="Calibri" panose="020F0502020204030204" pitchFamily="34" charset="0"/>
                <a:cs typeface="Times New Roman" panose="02020603050405020304" pitchFamily="18" charset="0"/>
              </a:rPr>
              <a:t>The interconnected relationship between student-staff research-learning and Large Language Models (LLMs) lies at the forefront of modern educational paradigms. As students and staff engage in research and learning processes, the integration of LLMs offers unprecedented opportunities and challenges.</a:t>
            </a:r>
          </a:p>
          <a:p>
            <a:pPr marL="0" indent="0" algn="just">
              <a:buNone/>
            </a:pPr>
            <a:r>
              <a:rPr lang="en-US" sz="1200" b="1" dirty="0">
                <a:solidFill>
                  <a:srgbClr val="000000"/>
                </a:solidFill>
                <a:ea typeface="Calibri" panose="020F0502020204030204" pitchFamily="34" charset="0"/>
                <a:cs typeface="Times New Roman" panose="02020603050405020304" pitchFamily="18" charset="0"/>
              </a:rPr>
              <a:t>LLMs such as ChatGPT, Gemini and Copilot demonstrates diverse potential uses within the educational domain, including the provision of personalized learning plans and materials, the development of clinical practice simulation scenarios, and aiding in the composition of written content (Xu, Chen, &amp; Miao, 2024).</a:t>
            </a:r>
          </a:p>
          <a:p>
            <a:pPr algn="just">
              <a:buFont typeface="Wingdings" panose="05000000000000000000" pitchFamily="2" charset="2"/>
              <a:buChar char="ü"/>
            </a:pPr>
            <a:r>
              <a:rPr lang="en-US" sz="1200" b="1" dirty="0">
                <a:solidFill>
                  <a:srgbClr val="000000"/>
                </a:solidFill>
                <a:ea typeface="Calibri" panose="020F0502020204030204" pitchFamily="34" charset="0"/>
                <a:cs typeface="Times New Roman" panose="02020603050405020304" pitchFamily="18" charset="0"/>
              </a:rPr>
              <a:t>Enhanced Research Capabilities</a:t>
            </a:r>
          </a:p>
          <a:p>
            <a:pPr algn="just">
              <a:buFont typeface="Wingdings" panose="05000000000000000000" pitchFamily="2" charset="2"/>
              <a:buChar char="ü"/>
            </a:pPr>
            <a:r>
              <a:rPr lang="en-US" sz="1200" b="1" dirty="0">
                <a:solidFill>
                  <a:srgbClr val="000000"/>
                </a:solidFill>
                <a:ea typeface="Calibri" panose="020F0502020204030204" pitchFamily="34" charset="0"/>
                <a:cs typeface="Times New Roman" panose="02020603050405020304" pitchFamily="18" charset="0"/>
              </a:rPr>
              <a:t>Personalized Learning Experiences</a:t>
            </a:r>
          </a:p>
          <a:p>
            <a:pPr algn="just">
              <a:buFont typeface="Wingdings" panose="05000000000000000000" pitchFamily="2" charset="2"/>
              <a:buChar char="ü"/>
            </a:pPr>
            <a:r>
              <a:rPr lang="en-US" sz="1200" b="1" dirty="0">
                <a:solidFill>
                  <a:srgbClr val="000000"/>
                </a:solidFill>
                <a:ea typeface="Calibri" panose="020F0502020204030204" pitchFamily="34" charset="0"/>
                <a:cs typeface="Times New Roman" panose="02020603050405020304" pitchFamily="18" charset="0"/>
              </a:rPr>
              <a:t>Ethical Considerations</a:t>
            </a:r>
          </a:p>
          <a:p>
            <a:pPr algn="just">
              <a:buFont typeface="Wingdings" panose="05000000000000000000" pitchFamily="2" charset="2"/>
              <a:buChar char="ü"/>
            </a:pPr>
            <a:r>
              <a:rPr lang="en-US" sz="1200" b="1" dirty="0">
                <a:solidFill>
                  <a:srgbClr val="000000"/>
                </a:solidFill>
                <a:ea typeface="Calibri" panose="020F0502020204030204" pitchFamily="34" charset="0"/>
                <a:cs typeface="Times New Roman" panose="02020603050405020304" pitchFamily="18" charset="0"/>
              </a:rPr>
              <a:t>Skill Development</a:t>
            </a:r>
          </a:p>
          <a:p>
            <a:pPr algn="just">
              <a:buFont typeface="Wingdings" panose="05000000000000000000" pitchFamily="2" charset="2"/>
              <a:buChar char="ü"/>
            </a:pPr>
            <a:r>
              <a:rPr lang="en-US" sz="1200" b="1" dirty="0">
                <a:solidFill>
                  <a:srgbClr val="000000"/>
                </a:solidFill>
                <a:ea typeface="Calibri" panose="020F0502020204030204" pitchFamily="34" charset="0"/>
                <a:cs typeface="Times New Roman" panose="02020603050405020304" pitchFamily="18" charset="0"/>
              </a:rPr>
              <a:t>Innovation and Collaboration</a:t>
            </a:r>
          </a:p>
          <a:p>
            <a:pPr marL="0" indent="0" algn="just">
              <a:buNone/>
            </a:pPr>
            <a:r>
              <a:rPr lang="en-US" sz="1200" b="1" dirty="0">
                <a:solidFill>
                  <a:srgbClr val="000000"/>
                </a:solidFill>
                <a:ea typeface="Calibri" panose="020F0502020204030204" pitchFamily="34" charset="0"/>
                <a:cs typeface="Times New Roman" panose="02020603050405020304" pitchFamily="18" charset="0"/>
              </a:rPr>
              <a:t>Harnessing the vast potential of big data, sophisticated large-scale models, and robust computing capabilities, artificial intelligence (AI) technology has been swiftly progressing on a trajectory of innovation and evolution, as highlighted by the research conducted by Wu et al. (2024)</a:t>
            </a:r>
          </a:p>
        </p:txBody>
      </p:sp>
      <p:pic>
        <p:nvPicPr>
          <p:cNvPr id="5" name="Picture 4">
            <a:extLst>
              <a:ext uri="{FF2B5EF4-FFF2-40B4-BE49-F238E27FC236}">
                <a16:creationId xmlns:a16="http://schemas.microsoft.com/office/drawing/2014/main" id="{A2F88FCE-75AE-3841-4123-5D665B4FDFA1}"/>
              </a:ext>
            </a:extLst>
          </p:cNvPr>
          <p:cNvPicPr>
            <a:picLocks noChangeAspect="1"/>
          </p:cNvPicPr>
          <p:nvPr/>
        </p:nvPicPr>
        <p:blipFill>
          <a:blip r:embed="rId2"/>
          <a:stretch>
            <a:fillRect/>
          </a:stretch>
        </p:blipFill>
        <p:spPr>
          <a:xfrm>
            <a:off x="8078689" y="178231"/>
            <a:ext cx="936104" cy="274449"/>
          </a:xfrm>
          <a:prstGeom prst="rect">
            <a:avLst/>
          </a:prstGeom>
        </p:spPr>
      </p:pic>
    </p:spTree>
    <p:extLst>
      <p:ext uri="{BB962C8B-B14F-4D97-AF65-F5344CB8AC3E}">
        <p14:creationId xmlns:p14="http://schemas.microsoft.com/office/powerpoint/2010/main" val="627807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03C14B9-1876-85F0-0857-E7DFAEB14CBB}"/>
              </a:ext>
            </a:extLst>
          </p:cNvPr>
          <p:cNvPicPr>
            <a:picLocks noChangeAspect="1"/>
          </p:cNvPicPr>
          <p:nvPr/>
        </p:nvPicPr>
        <p:blipFill>
          <a:blip r:embed="rId2"/>
          <a:srcRect l="44205" r="6828"/>
          <a:stretch/>
        </p:blipFill>
        <p:spPr>
          <a:xfrm flipH="1">
            <a:off x="0" y="1916832"/>
            <a:ext cx="2987824" cy="3888432"/>
          </a:xfrm>
          <a:prstGeom prst="rect">
            <a:avLst/>
          </a:prstGeom>
        </p:spPr>
      </p:pic>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The Problem</a:t>
            </a:r>
            <a:endParaRPr lang="en-MY" sz="4000" b="1" dirty="0">
              <a:solidFill>
                <a:srgbClr val="002060"/>
              </a:solidFill>
            </a:endParaRPr>
          </a:p>
        </p:txBody>
      </p:sp>
      <p:sp>
        <p:nvSpPr>
          <p:cNvPr id="3" name="Content Placeholder 2"/>
          <p:cNvSpPr>
            <a:spLocks noGrp="1"/>
          </p:cNvSpPr>
          <p:nvPr>
            <p:ph idx="1"/>
          </p:nvPr>
        </p:nvSpPr>
        <p:spPr>
          <a:xfrm>
            <a:off x="2843808" y="1916832"/>
            <a:ext cx="5989808" cy="3888432"/>
          </a:xfrm>
          <a:solidFill>
            <a:schemeClr val="tx1"/>
          </a:solidFill>
        </p:spPr>
        <p:txBody>
          <a:bodyPr>
            <a:normAutofit fontScale="92500" lnSpcReduction="20000"/>
          </a:bodyPr>
          <a:lstStyle/>
          <a:p>
            <a:pPr marL="0" indent="0" algn="just">
              <a:buNone/>
            </a:pPr>
            <a:r>
              <a:rPr lang="en-US" b="1" kern="100" dirty="0">
                <a:solidFill>
                  <a:schemeClr val="bg1"/>
                </a:solidFill>
                <a:effectLst/>
                <a:ea typeface="Calibri" panose="020F0502020204030204" pitchFamily="34" charset="0"/>
                <a:cs typeface="Times New Roman" panose="02020603050405020304" pitchFamily="18" charset="0"/>
              </a:rPr>
              <a:t>The integration of Artificial Intelligence-Large Language Models (AI-LLMs) at Chinhoyi University of Technology (CUT) poses significant challenges to academic integrity and educational ethics due to the lack of explicit guidelines governing their use. While AI-LLMs offer opportunities to enhance learning and streamline tasks, their application raises concerns about unethical practices such as plagiarism, reliance on inaccurate information, and diminished critical thinking skills among students. </a:t>
            </a:r>
            <a:r>
              <a:rPr lang="en-US" b="1" kern="100" dirty="0">
                <a:solidFill>
                  <a:schemeClr val="bg1"/>
                </a:solidFill>
                <a:ea typeface="Calibri" panose="020F0502020204030204" pitchFamily="34" charset="0"/>
                <a:cs typeface="Times New Roman" panose="02020603050405020304" pitchFamily="18" charset="0"/>
              </a:rPr>
              <a:t>Concerns have been raised regarding the feasibility and ethical implications associated with the utilization of these AI-driven large language models (AI-LLMs) (Yan et al., 2024). </a:t>
            </a:r>
            <a:r>
              <a:rPr lang="en-US" b="1" kern="100" dirty="0">
                <a:solidFill>
                  <a:schemeClr val="bg1"/>
                </a:solidFill>
                <a:effectLst/>
                <a:ea typeface="Calibri" panose="020F0502020204030204" pitchFamily="34" charset="0"/>
                <a:cs typeface="Times New Roman" panose="02020603050405020304" pitchFamily="18" charset="0"/>
              </a:rPr>
              <a:t>This research seeks to identify the risks associated with AI-LLM usage in academic contexts at CUT, assess the current frameworks for academic integrity, and propose strategies to safeguard ethical standards in the evolving landscape of AI technology.</a:t>
            </a:r>
          </a:p>
          <a:p>
            <a:pPr marL="0" indent="0" algn="just">
              <a:buNone/>
            </a:pPr>
            <a:endParaRPr lang="en-MY" sz="2400" b="1" dirty="0">
              <a:solidFill>
                <a:schemeClr val="bg1"/>
              </a:solidFill>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A2F88FCE-75AE-3841-4123-5D665B4FDFA1}"/>
              </a:ext>
            </a:extLst>
          </p:cNvPr>
          <p:cNvPicPr>
            <a:picLocks noChangeAspect="1"/>
          </p:cNvPicPr>
          <p:nvPr/>
        </p:nvPicPr>
        <p:blipFill>
          <a:blip r:embed="rId3"/>
          <a:stretch>
            <a:fillRect/>
          </a:stretch>
        </p:blipFill>
        <p:spPr>
          <a:xfrm>
            <a:off x="8078689" y="178231"/>
            <a:ext cx="936104" cy="274449"/>
          </a:xfrm>
          <a:prstGeom prst="rect">
            <a:avLst/>
          </a:prstGeom>
        </p:spPr>
      </p:pic>
    </p:spTree>
    <p:extLst>
      <p:ext uri="{BB962C8B-B14F-4D97-AF65-F5344CB8AC3E}">
        <p14:creationId xmlns:p14="http://schemas.microsoft.com/office/powerpoint/2010/main" val="246913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7A4ED24-7CB5-85A7-26F3-26F718FEAC98}"/>
              </a:ext>
            </a:extLst>
          </p:cNvPr>
          <p:cNvPicPr>
            <a:picLocks noChangeAspect="1"/>
          </p:cNvPicPr>
          <p:nvPr/>
        </p:nvPicPr>
        <p:blipFill>
          <a:blip r:embed="rId2"/>
          <a:srcRect l="26874" r="24801"/>
          <a:stretch/>
        </p:blipFill>
        <p:spPr>
          <a:xfrm>
            <a:off x="0" y="1784332"/>
            <a:ext cx="3941064" cy="4536504"/>
          </a:xfrm>
          <a:prstGeom prst="rect">
            <a:avLst/>
          </a:prstGeom>
        </p:spPr>
      </p:pic>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Scope of the Research  </a:t>
            </a:r>
            <a:endParaRPr lang="en-MY" sz="4000" b="1" dirty="0">
              <a:solidFill>
                <a:srgbClr val="002060"/>
              </a:solidFill>
            </a:endParaRPr>
          </a:p>
        </p:txBody>
      </p:sp>
      <p:sp>
        <p:nvSpPr>
          <p:cNvPr id="3" name="Content Placeholder 2"/>
          <p:cNvSpPr>
            <a:spLocks noGrp="1"/>
          </p:cNvSpPr>
          <p:nvPr>
            <p:ph idx="1"/>
          </p:nvPr>
        </p:nvSpPr>
        <p:spPr>
          <a:xfrm>
            <a:off x="3923928" y="1784332"/>
            <a:ext cx="5112569" cy="4536503"/>
          </a:xfrm>
          <a:solidFill>
            <a:schemeClr val="tx1"/>
          </a:solidFill>
        </p:spPr>
        <p:txBody>
          <a:bodyPr>
            <a:normAutofit/>
          </a:bodyPr>
          <a:lstStyle/>
          <a:p>
            <a:pPr algn="just">
              <a:buFont typeface="Arial" panose="020B0604020202020204" pitchFamily="34" charset="0"/>
              <a:buChar char="•"/>
            </a:pPr>
            <a:endParaRPr lang="en-MY" b="1" dirty="0">
              <a:solidFill>
                <a:schemeClr val="bg1"/>
              </a:solidFill>
            </a:endParaRPr>
          </a:p>
          <a:p>
            <a:pPr marL="0" indent="0" algn="just">
              <a:buNone/>
            </a:pPr>
            <a:r>
              <a:rPr lang="en-US" b="1" dirty="0">
                <a:solidFill>
                  <a:schemeClr val="bg1"/>
                </a:solidFill>
              </a:rPr>
              <a:t>The research scope encompasses an examination of the integration of Large Language Models (LLMs) in academic practices (by students and staff across all university academic </a:t>
            </a:r>
            <a:r>
              <a:rPr lang="en-US" b="1" dirty="0" err="1">
                <a:solidFill>
                  <a:schemeClr val="bg1"/>
                </a:solidFill>
              </a:rPr>
              <a:t>desciplines</a:t>
            </a:r>
            <a:r>
              <a:rPr lang="en-US" b="1" dirty="0">
                <a:solidFill>
                  <a:schemeClr val="bg1"/>
                </a:solidFill>
              </a:rPr>
              <a:t>) at Chinhoyi University of Technology, Zimbabwe.</a:t>
            </a:r>
          </a:p>
          <a:p>
            <a:pPr marL="0" indent="0" algn="just">
              <a:buNone/>
            </a:pPr>
            <a:r>
              <a:rPr lang="en-US" b="1" dirty="0">
                <a:solidFill>
                  <a:schemeClr val="bg1"/>
                </a:solidFill>
              </a:rPr>
              <a:t> It aims to assess the impact of AI-LLM technologies on academic integrity, identify challenges, and propose strategies to maintain ethical standards and uphold educational ethics within the university environment.</a:t>
            </a:r>
            <a:endParaRPr lang="en-MY" b="1" dirty="0">
              <a:solidFill>
                <a:schemeClr val="bg1"/>
              </a:solidFill>
            </a:endParaRPr>
          </a:p>
        </p:txBody>
      </p:sp>
      <p:pic>
        <p:nvPicPr>
          <p:cNvPr id="5" name="Picture 4">
            <a:extLst>
              <a:ext uri="{FF2B5EF4-FFF2-40B4-BE49-F238E27FC236}">
                <a16:creationId xmlns:a16="http://schemas.microsoft.com/office/drawing/2014/main" id="{5C42643C-9366-DFC4-5DBA-869988F2C202}"/>
              </a:ext>
            </a:extLst>
          </p:cNvPr>
          <p:cNvPicPr>
            <a:picLocks noChangeAspect="1"/>
          </p:cNvPicPr>
          <p:nvPr/>
        </p:nvPicPr>
        <p:blipFill>
          <a:blip r:embed="rId3"/>
          <a:stretch>
            <a:fillRect/>
          </a:stretch>
        </p:blipFill>
        <p:spPr>
          <a:xfrm>
            <a:off x="8078689" y="178231"/>
            <a:ext cx="936104" cy="274449"/>
          </a:xfrm>
          <a:prstGeom prst="rect">
            <a:avLst/>
          </a:prstGeom>
        </p:spPr>
      </p:pic>
      <p:sp>
        <p:nvSpPr>
          <p:cNvPr id="6" name="AutoShape 2" descr="Artificial intelligence, like any counterfeit to the original ...">
            <a:extLst>
              <a:ext uri="{FF2B5EF4-FFF2-40B4-BE49-F238E27FC236}">
                <a16:creationId xmlns:a16="http://schemas.microsoft.com/office/drawing/2014/main" id="{6CB5E001-AA58-74A1-27BB-7D0BB1CE766D}"/>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80401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467542"/>
            <a:ext cx="7543800" cy="612617"/>
          </a:xfrm>
        </p:spPr>
        <p:txBody>
          <a:bodyPr>
            <a:normAutofit fontScale="90000"/>
          </a:bodyPr>
          <a:lstStyle/>
          <a:p>
            <a:pPr algn="ctr"/>
            <a:r>
              <a:rPr lang="en-US" sz="4000" b="1" dirty="0">
                <a:solidFill>
                  <a:srgbClr val="002060"/>
                </a:solidFill>
              </a:rPr>
              <a:t>Literature Review  </a:t>
            </a:r>
            <a:endParaRPr lang="en-MY" sz="4000" b="1" dirty="0">
              <a:solidFill>
                <a:srgbClr val="002060"/>
              </a:solidFill>
            </a:endParaRPr>
          </a:p>
        </p:txBody>
      </p:sp>
      <p:pic>
        <p:nvPicPr>
          <p:cNvPr id="3" name="Picture 2">
            <a:extLst>
              <a:ext uri="{FF2B5EF4-FFF2-40B4-BE49-F238E27FC236}">
                <a16:creationId xmlns:a16="http://schemas.microsoft.com/office/drawing/2014/main" id="{99FA6BDE-156E-5D03-A7E2-F17FDEA6BD0B}"/>
              </a:ext>
            </a:extLst>
          </p:cNvPr>
          <p:cNvPicPr>
            <a:picLocks noChangeAspect="1"/>
          </p:cNvPicPr>
          <p:nvPr/>
        </p:nvPicPr>
        <p:blipFill>
          <a:blip r:embed="rId3"/>
          <a:stretch>
            <a:fillRect/>
          </a:stretch>
        </p:blipFill>
        <p:spPr>
          <a:xfrm>
            <a:off x="8078689" y="178231"/>
            <a:ext cx="936104" cy="274449"/>
          </a:xfrm>
          <a:prstGeom prst="rect">
            <a:avLst/>
          </a:prstGeom>
        </p:spPr>
      </p:pic>
      <p:sp>
        <p:nvSpPr>
          <p:cNvPr id="6" name="TextBox 5">
            <a:extLst>
              <a:ext uri="{FF2B5EF4-FFF2-40B4-BE49-F238E27FC236}">
                <a16:creationId xmlns:a16="http://schemas.microsoft.com/office/drawing/2014/main" id="{AFF9BB1C-9944-8121-D914-22E387140DB8}"/>
              </a:ext>
            </a:extLst>
          </p:cNvPr>
          <p:cNvSpPr txBox="1"/>
          <p:nvPr/>
        </p:nvSpPr>
        <p:spPr>
          <a:xfrm>
            <a:off x="47408" y="1056297"/>
            <a:ext cx="8987759" cy="646331"/>
          </a:xfrm>
          <a:prstGeom prst="rect">
            <a:avLst/>
          </a:prstGeom>
          <a:noFill/>
        </p:spPr>
        <p:txBody>
          <a:bodyPr wrap="square">
            <a:spAutoFit/>
          </a:bodyPr>
          <a:lstStyle/>
          <a:p>
            <a:r>
              <a:rPr lang="en-US" b="1" dirty="0"/>
              <a:t>Artificial Intelligence and Large Language Models in Education (ChatGPT, Gemini, Copilot) (DOI by Rodgers)</a:t>
            </a:r>
          </a:p>
        </p:txBody>
      </p:sp>
      <p:sp>
        <p:nvSpPr>
          <p:cNvPr id="10" name="TextBox 9">
            <a:extLst>
              <a:ext uri="{FF2B5EF4-FFF2-40B4-BE49-F238E27FC236}">
                <a16:creationId xmlns:a16="http://schemas.microsoft.com/office/drawing/2014/main" id="{DF18409C-5ED2-78FB-5D54-53DD502207B6}"/>
              </a:ext>
            </a:extLst>
          </p:cNvPr>
          <p:cNvSpPr txBox="1"/>
          <p:nvPr/>
        </p:nvSpPr>
        <p:spPr>
          <a:xfrm>
            <a:off x="116121" y="2113393"/>
            <a:ext cx="8911758" cy="523220"/>
          </a:xfrm>
          <a:prstGeom prst="rect">
            <a:avLst/>
          </a:prstGeom>
          <a:noFill/>
        </p:spPr>
        <p:txBody>
          <a:bodyPr wrap="square">
            <a:spAutoFit/>
          </a:bodyPr>
          <a:lstStyle/>
          <a:p>
            <a:r>
              <a:rPr lang="en-US" sz="1400" dirty="0"/>
              <a:t>Artificial Intelligence (AI) and Large Language Models (LLMs) are revolutionizing the educational landscape in diverse and profound ways</a:t>
            </a:r>
          </a:p>
        </p:txBody>
      </p:sp>
      <p:graphicFrame>
        <p:nvGraphicFramePr>
          <p:cNvPr id="12" name="Table 11">
            <a:extLst>
              <a:ext uri="{FF2B5EF4-FFF2-40B4-BE49-F238E27FC236}">
                <a16:creationId xmlns:a16="http://schemas.microsoft.com/office/drawing/2014/main" id="{A4BAFE75-2C0D-1957-E74B-BCEF0FFB3414}"/>
              </a:ext>
            </a:extLst>
          </p:cNvPr>
          <p:cNvGraphicFramePr>
            <a:graphicFrameLocks noGrp="1"/>
          </p:cNvGraphicFramePr>
          <p:nvPr>
            <p:extLst>
              <p:ext uri="{D42A27DB-BD31-4B8C-83A1-F6EECF244321}">
                <p14:modId xmlns:p14="http://schemas.microsoft.com/office/powerpoint/2010/main" val="3389551868"/>
              </p:ext>
            </p:extLst>
          </p:nvPr>
        </p:nvGraphicFramePr>
        <p:xfrm>
          <a:off x="196746" y="2562152"/>
          <a:ext cx="8911758" cy="4328160"/>
        </p:xfrm>
        <a:graphic>
          <a:graphicData uri="http://schemas.openxmlformats.org/drawingml/2006/table">
            <a:tbl>
              <a:tblPr firstRow="1" bandRow="1">
                <a:tableStyleId>{5C22544A-7EE6-4342-B048-85BDC9FD1C3A}</a:tableStyleId>
              </a:tblPr>
              <a:tblGrid>
                <a:gridCol w="2575054">
                  <a:extLst>
                    <a:ext uri="{9D8B030D-6E8A-4147-A177-3AD203B41FA5}">
                      <a16:colId xmlns:a16="http://schemas.microsoft.com/office/drawing/2014/main" val="2438345071"/>
                    </a:ext>
                  </a:extLst>
                </a:gridCol>
                <a:gridCol w="6336704">
                  <a:extLst>
                    <a:ext uri="{9D8B030D-6E8A-4147-A177-3AD203B41FA5}">
                      <a16:colId xmlns:a16="http://schemas.microsoft.com/office/drawing/2014/main" val="911245178"/>
                    </a:ext>
                  </a:extLst>
                </a:gridCol>
              </a:tblGrid>
              <a:tr h="371819">
                <a:tc>
                  <a:txBody>
                    <a:bodyPr/>
                    <a:lstStyle/>
                    <a:p>
                      <a:r>
                        <a:rPr lang="en-US" sz="1600" b="1" dirty="0">
                          <a:solidFill>
                            <a:schemeClr val="tx1"/>
                          </a:solidFill>
                        </a:rPr>
                        <a:t>Personalized Learning</a:t>
                      </a:r>
                    </a:p>
                  </a:txBody>
                  <a:tcPr/>
                </a:tc>
                <a:tc>
                  <a:txBody>
                    <a:bodyPr/>
                    <a:lstStyle/>
                    <a:p>
                      <a:r>
                        <a:rPr lang="en-US" sz="1200" dirty="0">
                          <a:solidFill>
                            <a:schemeClr val="tx1"/>
                          </a:solidFill>
                        </a:rPr>
                        <a:t>LLMs enable the creation of adaptive educational materials that cater to diverse learning preferences (</a:t>
                      </a:r>
                      <a:r>
                        <a:rPr lang="en-US" sz="1200" dirty="0" err="1">
                          <a:solidFill>
                            <a:schemeClr val="tx1"/>
                          </a:solidFill>
                        </a:rPr>
                        <a:t>Berşe</a:t>
                      </a:r>
                      <a:r>
                        <a:rPr lang="en-US" sz="1200" dirty="0">
                          <a:solidFill>
                            <a:schemeClr val="tx1"/>
                          </a:solidFill>
                        </a:rPr>
                        <a:t>  et al., 2024 )</a:t>
                      </a:r>
                    </a:p>
                  </a:txBody>
                  <a:tcPr/>
                </a:tc>
                <a:extLst>
                  <a:ext uri="{0D108BD9-81ED-4DB2-BD59-A6C34878D82A}">
                    <a16:rowId xmlns:a16="http://schemas.microsoft.com/office/drawing/2014/main" val="1153237255"/>
                  </a:ext>
                </a:extLst>
              </a:tr>
              <a:tr h="371819">
                <a:tc>
                  <a:txBody>
                    <a:bodyPr/>
                    <a:lstStyle/>
                    <a:p>
                      <a:r>
                        <a:rPr lang="en-US" sz="1600" b="1" dirty="0">
                          <a:solidFill>
                            <a:schemeClr val="tx1"/>
                          </a:solidFill>
                        </a:rPr>
                        <a:t>Enhanced Teaching</a:t>
                      </a:r>
                    </a:p>
                  </a:txBody>
                  <a:tcPr/>
                </a:tc>
                <a:tc>
                  <a:txBody>
                    <a:bodyPr/>
                    <a:lstStyle/>
                    <a:p>
                      <a:r>
                        <a:rPr lang="en-US" sz="1200" b="1" dirty="0"/>
                        <a:t>Assist educators in designing interactive and engaging learning content, automating administrative tasks, providing real-time feedback to students</a:t>
                      </a:r>
                      <a:endParaRPr lang="en-US" sz="1200" b="1" dirty="0">
                        <a:solidFill>
                          <a:schemeClr val="tx1"/>
                        </a:solidFill>
                      </a:endParaRPr>
                    </a:p>
                  </a:txBody>
                  <a:tcPr/>
                </a:tc>
                <a:extLst>
                  <a:ext uri="{0D108BD9-81ED-4DB2-BD59-A6C34878D82A}">
                    <a16:rowId xmlns:a16="http://schemas.microsoft.com/office/drawing/2014/main" val="2969872403"/>
                  </a:ext>
                </a:extLst>
              </a:tr>
              <a:tr h="371819">
                <a:tc>
                  <a:txBody>
                    <a:bodyPr/>
                    <a:lstStyle/>
                    <a:p>
                      <a:r>
                        <a:rPr lang="en-US" sz="1600" b="1" dirty="0"/>
                        <a:t>Data-Driven Decision Making</a:t>
                      </a:r>
                      <a:endParaRPr lang="en-US" sz="1600" b="1" dirty="0">
                        <a:solidFill>
                          <a:schemeClr val="tx1"/>
                        </a:solidFill>
                      </a:endParaRPr>
                    </a:p>
                  </a:txBody>
                  <a:tcPr/>
                </a:tc>
                <a:tc>
                  <a:txBody>
                    <a:bodyPr/>
                    <a:lstStyle/>
                    <a:p>
                      <a:r>
                        <a:rPr lang="en-US" sz="1200" b="1" dirty="0">
                          <a:solidFill>
                            <a:schemeClr val="tx1"/>
                          </a:solidFill>
                        </a:rPr>
                        <a:t>Collect and analyze vast amounts of data to improve operations, predict student performance, optimize resource allocation</a:t>
                      </a:r>
                    </a:p>
                  </a:txBody>
                  <a:tcPr/>
                </a:tc>
                <a:extLst>
                  <a:ext uri="{0D108BD9-81ED-4DB2-BD59-A6C34878D82A}">
                    <a16:rowId xmlns:a16="http://schemas.microsoft.com/office/drawing/2014/main" val="1114445070"/>
                  </a:ext>
                </a:extLst>
              </a:tr>
              <a:tr h="371819">
                <a:tc>
                  <a:txBody>
                    <a:bodyPr/>
                    <a:lstStyle/>
                    <a:p>
                      <a:r>
                        <a:rPr lang="en-US" sz="1600" b="1" dirty="0"/>
                        <a:t>Accessibility and Inclusivity</a:t>
                      </a:r>
                      <a:endParaRPr lang="en-US" sz="1600" b="1" dirty="0">
                        <a:solidFill>
                          <a:schemeClr val="tx1"/>
                        </a:solidFill>
                      </a:endParaRPr>
                    </a:p>
                  </a:txBody>
                  <a:tcPr/>
                </a:tc>
                <a:tc>
                  <a:txBody>
                    <a:bodyPr/>
                    <a:lstStyle/>
                    <a:p>
                      <a:r>
                        <a:rPr lang="en-US" sz="1200" b="1" dirty="0">
                          <a:solidFill>
                            <a:schemeClr val="tx1"/>
                          </a:solidFill>
                        </a:rPr>
                        <a:t>HCI- </a:t>
                      </a:r>
                      <a:r>
                        <a:rPr lang="en-US" sz="1200" b="1" dirty="0"/>
                        <a:t>speech recognition and natural language processing powered by LLMs, can make education more accessible to students with disabilities.</a:t>
                      </a:r>
                      <a:endParaRPr lang="en-US" sz="1200" b="1" dirty="0">
                        <a:solidFill>
                          <a:schemeClr val="tx1"/>
                        </a:solidFill>
                      </a:endParaRPr>
                    </a:p>
                  </a:txBody>
                  <a:tcPr/>
                </a:tc>
                <a:extLst>
                  <a:ext uri="{0D108BD9-81ED-4DB2-BD59-A6C34878D82A}">
                    <a16:rowId xmlns:a16="http://schemas.microsoft.com/office/drawing/2014/main" val="257674535"/>
                  </a:ext>
                </a:extLst>
              </a:tr>
              <a:tr h="371819">
                <a:tc>
                  <a:txBody>
                    <a:bodyPr/>
                    <a:lstStyle/>
                    <a:p>
                      <a:r>
                        <a:rPr lang="en-US" sz="1600" b="1" dirty="0"/>
                        <a:t>Lifelong Learning</a:t>
                      </a:r>
                      <a:endParaRPr lang="en-US" sz="1600" b="1" dirty="0">
                        <a:solidFill>
                          <a:schemeClr val="tx1"/>
                        </a:solidFill>
                      </a:endParaRPr>
                    </a:p>
                  </a:txBody>
                  <a:tcPr/>
                </a:tc>
                <a:tc>
                  <a:txBody>
                    <a:bodyPr/>
                    <a:lstStyle/>
                    <a:p>
                      <a:r>
                        <a:rPr lang="en-US" sz="1200" b="1" kern="1200" dirty="0">
                          <a:solidFill>
                            <a:schemeClr val="dk1"/>
                          </a:solidFill>
                          <a:latin typeface="+mn-lt"/>
                          <a:ea typeface="+mn-ea"/>
                          <a:cs typeface="+mn-cs"/>
                        </a:rPr>
                        <a:t>facilitate continuous learning by offering personalized recommendations for upskilling and reskilling based on individual career goals and industry trends</a:t>
                      </a:r>
                    </a:p>
                  </a:txBody>
                  <a:tcPr/>
                </a:tc>
                <a:extLst>
                  <a:ext uri="{0D108BD9-81ED-4DB2-BD59-A6C34878D82A}">
                    <a16:rowId xmlns:a16="http://schemas.microsoft.com/office/drawing/2014/main" val="2490289996"/>
                  </a:ext>
                </a:extLst>
              </a:tr>
              <a:tr h="371819">
                <a:tc>
                  <a:txBody>
                    <a:bodyPr/>
                    <a:lstStyle/>
                    <a:p>
                      <a:r>
                        <a:rPr lang="en-US" sz="1600" b="1" dirty="0"/>
                        <a:t>Research and Innovation</a:t>
                      </a:r>
                      <a:endParaRPr lang="en-US" sz="1600" b="1" dirty="0">
                        <a:solidFill>
                          <a:schemeClr val="tx1"/>
                        </a:solidFill>
                      </a:endParaRPr>
                    </a:p>
                  </a:txBody>
                  <a:tcPr/>
                </a:tc>
                <a:tc>
                  <a:txBody>
                    <a:bodyPr/>
                    <a:lstStyle/>
                    <a:p>
                      <a:r>
                        <a:rPr lang="en-US" sz="1200" b="1" kern="1200" dirty="0">
                          <a:solidFill>
                            <a:schemeClr val="dk1"/>
                          </a:solidFill>
                          <a:latin typeface="+mn-lt"/>
                          <a:ea typeface="+mn-ea"/>
                          <a:cs typeface="+mn-cs"/>
                        </a:rPr>
                        <a:t>LLMs support research endeavors by automating literature reviews, data analysis, and hypothesis generation. These technologies enable researchers to process vast amounts of information quickly and discover new insights in various academic fields.</a:t>
                      </a:r>
                    </a:p>
                  </a:txBody>
                  <a:tcPr/>
                </a:tc>
                <a:extLst>
                  <a:ext uri="{0D108BD9-81ED-4DB2-BD59-A6C34878D82A}">
                    <a16:rowId xmlns:a16="http://schemas.microsoft.com/office/drawing/2014/main" val="570432681"/>
                  </a:ext>
                </a:extLst>
              </a:tr>
              <a:tr h="455026">
                <a:tc>
                  <a:txBody>
                    <a:bodyPr/>
                    <a:lstStyle/>
                    <a:p>
                      <a:r>
                        <a:rPr lang="en-US" sz="1600" b="1" dirty="0"/>
                        <a:t>Global Collaboration</a:t>
                      </a:r>
                      <a:endParaRPr lang="en-US" sz="1600" b="1" dirty="0">
                        <a:solidFill>
                          <a:schemeClr val="tx1"/>
                        </a:solidFill>
                      </a:endParaRPr>
                    </a:p>
                  </a:txBody>
                  <a:tcPr/>
                </a:tc>
                <a:tc>
                  <a:txBody>
                    <a:bodyPr/>
                    <a:lstStyle/>
                    <a:p>
                      <a:r>
                        <a:rPr lang="en-US" sz="1200" b="1" kern="1200" dirty="0">
                          <a:solidFill>
                            <a:schemeClr val="dk1"/>
                          </a:solidFill>
                          <a:latin typeface="+mn-lt"/>
                          <a:ea typeface="+mn-ea"/>
                          <a:cs typeface="+mn-cs"/>
                        </a:rPr>
                        <a:t>AI-powered language translation tools facilitate communication and collaboration among students and educators from diverse linguistic backgrounds, breaking down language barriers and fostering global academic partnerships.</a:t>
                      </a:r>
                    </a:p>
                  </a:txBody>
                  <a:tcPr/>
                </a:tc>
                <a:extLst>
                  <a:ext uri="{0D108BD9-81ED-4DB2-BD59-A6C34878D82A}">
                    <a16:rowId xmlns:a16="http://schemas.microsoft.com/office/drawing/2014/main" val="3939330985"/>
                  </a:ext>
                </a:extLst>
              </a:tr>
              <a:tr h="371819">
                <a:tc>
                  <a:txBody>
                    <a:bodyPr/>
                    <a:lstStyle/>
                    <a:p>
                      <a:r>
                        <a:rPr lang="en-US" sz="1600" b="1" dirty="0"/>
                        <a:t>Ethical Considerations</a:t>
                      </a:r>
                      <a:endParaRPr lang="en-US" sz="1600" b="1" dirty="0">
                        <a:solidFill>
                          <a:schemeClr val="tx1"/>
                        </a:solidFill>
                      </a:endParaRPr>
                    </a:p>
                  </a:txBody>
                  <a:tcPr/>
                </a:tc>
                <a:tc>
                  <a:txBody>
                    <a:bodyPr/>
                    <a:lstStyle/>
                    <a:p>
                      <a:r>
                        <a:rPr lang="en-US" sz="1200" b="1" kern="1200" dirty="0">
                          <a:solidFill>
                            <a:schemeClr val="dk1"/>
                          </a:solidFill>
                          <a:latin typeface="+mn-lt"/>
                          <a:ea typeface="+mn-ea"/>
                          <a:cs typeface="+mn-cs"/>
                        </a:rPr>
                        <a:t>With the increasing use of AI and LLMs in education, it is crucial to address ethical concerns related to data privacy, bias in algorithms, and transparency in decision-making processes to ensure fair and equitable educational outcomes for all learners.</a:t>
                      </a:r>
                    </a:p>
                  </a:txBody>
                  <a:tcPr/>
                </a:tc>
                <a:extLst>
                  <a:ext uri="{0D108BD9-81ED-4DB2-BD59-A6C34878D82A}">
                    <a16:rowId xmlns:a16="http://schemas.microsoft.com/office/drawing/2014/main" val="1047033947"/>
                  </a:ext>
                </a:extLst>
              </a:tr>
            </a:tbl>
          </a:graphicData>
        </a:graphic>
      </p:graphicFrame>
      <p:sp>
        <p:nvSpPr>
          <p:cNvPr id="15" name="TextBox 14">
            <a:extLst>
              <a:ext uri="{FF2B5EF4-FFF2-40B4-BE49-F238E27FC236}">
                <a16:creationId xmlns:a16="http://schemas.microsoft.com/office/drawing/2014/main" id="{35F7E806-856B-10D0-5DCB-A8A3733AAAB9}"/>
              </a:ext>
            </a:extLst>
          </p:cNvPr>
          <p:cNvSpPr txBox="1"/>
          <p:nvPr/>
        </p:nvSpPr>
        <p:spPr>
          <a:xfrm>
            <a:off x="5292080" y="2295577"/>
            <a:ext cx="3600400" cy="261610"/>
          </a:xfrm>
          <a:prstGeom prst="rect">
            <a:avLst/>
          </a:prstGeom>
          <a:noFill/>
        </p:spPr>
        <p:txBody>
          <a:bodyPr wrap="square">
            <a:spAutoFit/>
          </a:bodyPr>
          <a:lstStyle/>
          <a:p>
            <a:pPr algn="r"/>
            <a:r>
              <a:rPr lang="en-US" sz="1100" b="0" i="0" dirty="0">
                <a:solidFill>
                  <a:srgbClr val="222222"/>
                </a:solidFill>
                <a:effectLst/>
                <a:latin typeface="Arial" panose="020B0604020202020204" pitchFamily="34" charset="0"/>
              </a:rPr>
              <a:t>(Upadhyay et al., 2024; Wang et al., 2024))</a:t>
            </a:r>
            <a:endParaRPr lang="en-US" sz="1100" dirty="0"/>
          </a:p>
        </p:txBody>
      </p:sp>
      <p:sp>
        <p:nvSpPr>
          <p:cNvPr id="18" name="TextBox 17">
            <a:extLst>
              <a:ext uri="{FF2B5EF4-FFF2-40B4-BE49-F238E27FC236}">
                <a16:creationId xmlns:a16="http://schemas.microsoft.com/office/drawing/2014/main" id="{156DD589-E020-2CFC-8DB7-D6C43E20B8F3}"/>
              </a:ext>
            </a:extLst>
          </p:cNvPr>
          <p:cNvSpPr txBox="1"/>
          <p:nvPr/>
        </p:nvSpPr>
        <p:spPr>
          <a:xfrm>
            <a:off x="67366" y="1739975"/>
            <a:ext cx="8947427" cy="461665"/>
          </a:xfrm>
          <a:prstGeom prst="rect">
            <a:avLst/>
          </a:prstGeom>
          <a:noFill/>
        </p:spPr>
        <p:txBody>
          <a:bodyPr wrap="square">
            <a:spAutoFit/>
          </a:bodyPr>
          <a:lstStyle/>
          <a:p>
            <a:r>
              <a:rPr lang="en-US" sz="1200" b="1" dirty="0"/>
              <a:t>According to Yan et al. (2024), large language models have the capability to effectively analyze an unparalleled volume of textual content and accomplish intricate natural language processing and generation tasks.</a:t>
            </a:r>
          </a:p>
        </p:txBody>
      </p:sp>
    </p:spTree>
    <p:extLst>
      <p:ext uri="{BB962C8B-B14F-4D97-AF65-F5344CB8AC3E}">
        <p14:creationId xmlns:p14="http://schemas.microsoft.com/office/powerpoint/2010/main" val="504493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Literature Review  </a:t>
            </a:r>
            <a:r>
              <a:rPr lang="en-US" sz="4000" b="1" dirty="0" err="1">
                <a:solidFill>
                  <a:srgbClr val="002060"/>
                </a:solidFill>
              </a:rPr>
              <a:t>cont</a:t>
            </a:r>
            <a:r>
              <a:rPr lang="en-US" sz="4000" b="1" dirty="0">
                <a:solidFill>
                  <a:srgbClr val="002060"/>
                </a:solidFill>
              </a:rPr>
              <a:t>’ </a:t>
            </a:r>
            <a:endParaRPr lang="en-MY" sz="4000" b="1" dirty="0">
              <a:solidFill>
                <a:srgbClr val="002060"/>
              </a:solidFill>
            </a:endParaRPr>
          </a:p>
        </p:txBody>
      </p:sp>
      <p:pic>
        <p:nvPicPr>
          <p:cNvPr id="3" name="Picture 2">
            <a:extLst>
              <a:ext uri="{FF2B5EF4-FFF2-40B4-BE49-F238E27FC236}">
                <a16:creationId xmlns:a16="http://schemas.microsoft.com/office/drawing/2014/main" id="{99FA6BDE-156E-5D03-A7E2-F17FDEA6BD0B}"/>
              </a:ext>
            </a:extLst>
          </p:cNvPr>
          <p:cNvPicPr>
            <a:picLocks noChangeAspect="1"/>
          </p:cNvPicPr>
          <p:nvPr/>
        </p:nvPicPr>
        <p:blipFill>
          <a:blip r:embed="rId3"/>
          <a:stretch>
            <a:fillRect/>
          </a:stretch>
        </p:blipFill>
        <p:spPr>
          <a:xfrm>
            <a:off x="8078689" y="178231"/>
            <a:ext cx="936104" cy="274449"/>
          </a:xfrm>
          <a:prstGeom prst="rect">
            <a:avLst/>
          </a:prstGeom>
        </p:spPr>
      </p:pic>
      <p:sp>
        <p:nvSpPr>
          <p:cNvPr id="6" name="TextBox 5">
            <a:extLst>
              <a:ext uri="{FF2B5EF4-FFF2-40B4-BE49-F238E27FC236}">
                <a16:creationId xmlns:a16="http://schemas.microsoft.com/office/drawing/2014/main" id="{AFF9BB1C-9944-8121-D914-22E387140DB8}"/>
              </a:ext>
            </a:extLst>
          </p:cNvPr>
          <p:cNvSpPr txBox="1"/>
          <p:nvPr/>
        </p:nvSpPr>
        <p:spPr>
          <a:xfrm>
            <a:off x="179512" y="1700808"/>
            <a:ext cx="8280920" cy="369332"/>
          </a:xfrm>
          <a:prstGeom prst="rect">
            <a:avLst/>
          </a:prstGeom>
          <a:noFill/>
        </p:spPr>
        <p:txBody>
          <a:bodyPr wrap="square">
            <a:spAutoFit/>
          </a:bodyPr>
          <a:lstStyle/>
          <a:p>
            <a:r>
              <a:rPr lang="en-US" b="1" dirty="0"/>
              <a:t>Academic Integrity in Higher Education</a:t>
            </a:r>
          </a:p>
        </p:txBody>
      </p:sp>
      <p:sp>
        <p:nvSpPr>
          <p:cNvPr id="10" name="TextBox 9">
            <a:extLst>
              <a:ext uri="{FF2B5EF4-FFF2-40B4-BE49-F238E27FC236}">
                <a16:creationId xmlns:a16="http://schemas.microsoft.com/office/drawing/2014/main" id="{DF18409C-5ED2-78FB-5D54-53DD502207B6}"/>
              </a:ext>
            </a:extLst>
          </p:cNvPr>
          <p:cNvSpPr txBox="1"/>
          <p:nvPr/>
        </p:nvSpPr>
        <p:spPr>
          <a:xfrm>
            <a:off x="196746" y="1977377"/>
            <a:ext cx="8911758" cy="1077218"/>
          </a:xfrm>
          <a:prstGeom prst="rect">
            <a:avLst/>
          </a:prstGeom>
          <a:noFill/>
        </p:spPr>
        <p:txBody>
          <a:bodyPr wrap="square">
            <a:spAutoFit/>
          </a:bodyPr>
          <a:lstStyle/>
          <a:p>
            <a:r>
              <a:rPr lang="en-US" sz="1600" dirty="0"/>
              <a:t>Academic integrity embodies the ethical principles and values that underpin scholarly work, emphasizing honesty, fairness, trust, and respect for intellectual property. It involves upholding a high standard of ethics in all academic pursuits, including research, writing, exams, and collaboration, while acknowledging and crediting the ideas and work of others.</a:t>
            </a:r>
          </a:p>
        </p:txBody>
      </p:sp>
      <p:sp>
        <p:nvSpPr>
          <p:cNvPr id="5" name="TextBox 4">
            <a:extLst>
              <a:ext uri="{FF2B5EF4-FFF2-40B4-BE49-F238E27FC236}">
                <a16:creationId xmlns:a16="http://schemas.microsoft.com/office/drawing/2014/main" id="{00DDE46B-7E73-45A1-1335-69681EBE3E7A}"/>
              </a:ext>
            </a:extLst>
          </p:cNvPr>
          <p:cNvSpPr txBox="1"/>
          <p:nvPr/>
        </p:nvSpPr>
        <p:spPr>
          <a:xfrm>
            <a:off x="179512" y="3212976"/>
            <a:ext cx="6984776" cy="369332"/>
          </a:xfrm>
          <a:prstGeom prst="rect">
            <a:avLst/>
          </a:prstGeom>
          <a:noFill/>
        </p:spPr>
        <p:txBody>
          <a:bodyPr wrap="square">
            <a:spAutoFit/>
          </a:bodyPr>
          <a:lstStyle/>
          <a:p>
            <a:r>
              <a:rPr lang="en-US" b="1" dirty="0"/>
              <a:t>Significance in Maintaining Educational Standards</a:t>
            </a:r>
          </a:p>
        </p:txBody>
      </p:sp>
      <p:sp>
        <p:nvSpPr>
          <p:cNvPr id="8" name="TextBox 7">
            <a:extLst>
              <a:ext uri="{FF2B5EF4-FFF2-40B4-BE49-F238E27FC236}">
                <a16:creationId xmlns:a16="http://schemas.microsoft.com/office/drawing/2014/main" id="{D46A5AD2-0B74-6D0F-790D-90BBD7FC5A03}"/>
              </a:ext>
            </a:extLst>
          </p:cNvPr>
          <p:cNvSpPr txBox="1"/>
          <p:nvPr/>
        </p:nvSpPr>
        <p:spPr>
          <a:xfrm>
            <a:off x="196745" y="3594837"/>
            <a:ext cx="8818047" cy="584775"/>
          </a:xfrm>
          <a:prstGeom prst="rect">
            <a:avLst/>
          </a:prstGeom>
          <a:noFill/>
        </p:spPr>
        <p:txBody>
          <a:bodyPr wrap="square">
            <a:spAutoFit/>
          </a:bodyPr>
          <a:lstStyle/>
          <a:p>
            <a:r>
              <a:rPr lang="en-US" sz="1600" b="1" i="1" dirty="0"/>
              <a:t>Promoting Learning </a:t>
            </a:r>
            <a:r>
              <a:rPr lang="en-US" sz="1600" dirty="0"/>
              <a:t>(Upholding academic integrity fosters a culture of genuine learning and intellectual growth)</a:t>
            </a:r>
          </a:p>
        </p:txBody>
      </p:sp>
      <p:sp>
        <p:nvSpPr>
          <p:cNvPr id="11" name="TextBox 10">
            <a:extLst>
              <a:ext uri="{FF2B5EF4-FFF2-40B4-BE49-F238E27FC236}">
                <a16:creationId xmlns:a16="http://schemas.microsoft.com/office/drawing/2014/main" id="{35E96C4F-9B19-AE32-C6DD-4630406A66E3}"/>
              </a:ext>
            </a:extLst>
          </p:cNvPr>
          <p:cNvSpPr txBox="1"/>
          <p:nvPr/>
        </p:nvSpPr>
        <p:spPr>
          <a:xfrm>
            <a:off x="200222" y="4188469"/>
            <a:ext cx="8814569" cy="646331"/>
          </a:xfrm>
          <a:prstGeom prst="rect">
            <a:avLst/>
          </a:prstGeom>
          <a:noFill/>
        </p:spPr>
        <p:txBody>
          <a:bodyPr wrap="square">
            <a:spAutoFit/>
          </a:bodyPr>
          <a:lstStyle/>
          <a:p>
            <a:r>
              <a:rPr lang="en-US" b="1" i="1" dirty="0"/>
              <a:t>Preserving Credibility (</a:t>
            </a:r>
            <a:r>
              <a:rPr lang="en-US" dirty="0"/>
              <a:t>Academic institutions rely on the integrity of their students and faculty to maintain their reputation for excellence )</a:t>
            </a:r>
            <a:endParaRPr lang="en-US" b="1" i="1" dirty="0"/>
          </a:p>
        </p:txBody>
      </p:sp>
      <p:sp>
        <p:nvSpPr>
          <p:cNvPr id="14" name="TextBox 13">
            <a:extLst>
              <a:ext uri="{FF2B5EF4-FFF2-40B4-BE49-F238E27FC236}">
                <a16:creationId xmlns:a16="http://schemas.microsoft.com/office/drawing/2014/main" id="{143CF712-0849-CC0A-8DD5-59F432E63D79}"/>
              </a:ext>
            </a:extLst>
          </p:cNvPr>
          <p:cNvSpPr txBox="1"/>
          <p:nvPr/>
        </p:nvSpPr>
        <p:spPr>
          <a:xfrm>
            <a:off x="196745" y="4793179"/>
            <a:ext cx="8814568" cy="923330"/>
          </a:xfrm>
          <a:prstGeom prst="rect">
            <a:avLst/>
          </a:prstGeom>
          <a:noFill/>
        </p:spPr>
        <p:txBody>
          <a:bodyPr wrap="square">
            <a:spAutoFit/>
          </a:bodyPr>
          <a:lstStyle/>
          <a:p>
            <a:r>
              <a:rPr lang="en-US" b="1" i="1" dirty="0"/>
              <a:t>Ensuring Fairness (</a:t>
            </a:r>
            <a:r>
              <a:rPr lang="en-US" dirty="0"/>
              <a:t>discouraging cheating, plagiarism, and other dishonest practices, universities can ensure that all students have an equal opportunity to demonstrate their knowledge and skills )</a:t>
            </a:r>
            <a:endParaRPr lang="en-US" b="1" i="1" dirty="0"/>
          </a:p>
        </p:txBody>
      </p:sp>
      <p:sp>
        <p:nvSpPr>
          <p:cNvPr id="16" name="TextBox 15">
            <a:extLst>
              <a:ext uri="{FF2B5EF4-FFF2-40B4-BE49-F238E27FC236}">
                <a16:creationId xmlns:a16="http://schemas.microsoft.com/office/drawing/2014/main" id="{E1296DCF-5F92-503A-182D-CEF6F35BA1FB}"/>
              </a:ext>
            </a:extLst>
          </p:cNvPr>
          <p:cNvSpPr txBox="1"/>
          <p:nvPr/>
        </p:nvSpPr>
        <p:spPr>
          <a:xfrm>
            <a:off x="155982" y="5702475"/>
            <a:ext cx="8814567" cy="646331"/>
          </a:xfrm>
          <a:prstGeom prst="rect">
            <a:avLst/>
          </a:prstGeom>
          <a:noFill/>
        </p:spPr>
        <p:txBody>
          <a:bodyPr wrap="square">
            <a:spAutoFit/>
          </a:bodyPr>
          <a:lstStyle/>
          <a:p>
            <a:r>
              <a:rPr lang="en-US" b="1" i="1" dirty="0"/>
              <a:t>Developing Ethical Conduct (</a:t>
            </a:r>
            <a:r>
              <a:rPr lang="en-US" dirty="0"/>
              <a:t>It instills a sense of responsibility and integrity in students that extends beyond the academic setting)</a:t>
            </a:r>
            <a:endParaRPr lang="en-US" b="1" i="1" dirty="0"/>
          </a:p>
        </p:txBody>
      </p:sp>
      <p:sp>
        <p:nvSpPr>
          <p:cNvPr id="18" name="TextBox 17">
            <a:extLst>
              <a:ext uri="{FF2B5EF4-FFF2-40B4-BE49-F238E27FC236}">
                <a16:creationId xmlns:a16="http://schemas.microsoft.com/office/drawing/2014/main" id="{C80C819F-674C-FBEC-7698-97FB48E5A7E9}"/>
              </a:ext>
            </a:extLst>
          </p:cNvPr>
          <p:cNvSpPr txBox="1"/>
          <p:nvPr/>
        </p:nvSpPr>
        <p:spPr>
          <a:xfrm>
            <a:off x="73368" y="6488668"/>
            <a:ext cx="9107143" cy="261610"/>
          </a:xfrm>
          <a:prstGeom prst="rect">
            <a:avLst/>
          </a:prstGeom>
          <a:noFill/>
        </p:spPr>
        <p:txBody>
          <a:bodyPr wrap="square">
            <a:spAutoFit/>
          </a:bodyPr>
          <a:lstStyle/>
          <a:p>
            <a:pPr algn="ctr"/>
            <a:r>
              <a:rPr lang="en-US" sz="1050" b="1" dirty="0"/>
              <a:t>Preserving Educational Quality | Nurturing Ethical Professionals |  Protecting Intellectual Property | Enhancing Reputation |  Preparing Students for Success  </a:t>
            </a:r>
          </a:p>
        </p:txBody>
      </p:sp>
      <p:sp>
        <p:nvSpPr>
          <p:cNvPr id="19" name="TextBox 18">
            <a:extLst>
              <a:ext uri="{FF2B5EF4-FFF2-40B4-BE49-F238E27FC236}">
                <a16:creationId xmlns:a16="http://schemas.microsoft.com/office/drawing/2014/main" id="{0C15F430-28BA-BAD9-DC12-DCEE71604E25}"/>
              </a:ext>
            </a:extLst>
          </p:cNvPr>
          <p:cNvSpPr txBox="1"/>
          <p:nvPr/>
        </p:nvSpPr>
        <p:spPr>
          <a:xfrm>
            <a:off x="7164288" y="2833848"/>
            <a:ext cx="1821863" cy="369332"/>
          </a:xfrm>
          <a:prstGeom prst="rect">
            <a:avLst/>
          </a:prstGeom>
          <a:noFill/>
        </p:spPr>
        <p:txBody>
          <a:bodyPr wrap="square">
            <a:spAutoFit/>
          </a:bodyPr>
          <a:lstStyle/>
          <a:p>
            <a:r>
              <a:rPr lang="en-US" dirty="0"/>
              <a:t>(Yan et al., 2024)</a:t>
            </a:r>
          </a:p>
        </p:txBody>
      </p:sp>
      <p:pic>
        <p:nvPicPr>
          <p:cNvPr id="20" name="Picture 19">
            <a:extLst>
              <a:ext uri="{FF2B5EF4-FFF2-40B4-BE49-F238E27FC236}">
                <a16:creationId xmlns:a16="http://schemas.microsoft.com/office/drawing/2014/main" id="{B2633DA0-3BAA-E4C8-4917-0C98FE3CCFD8}"/>
              </a:ext>
            </a:extLst>
          </p:cNvPr>
          <p:cNvPicPr>
            <a:picLocks noChangeAspect="1"/>
          </p:cNvPicPr>
          <p:nvPr/>
        </p:nvPicPr>
        <p:blipFill>
          <a:blip r:embed="rId4"/>
          <a:stretch>
            <a:fillRect/>
          </a:stretch>
        </p:blipFill>
        <p:spPr>
          <a:xfrm>
            <a:off x="79137" y="58912"/>
            <a:ext cx="2194376" cy="1587598"/>
          </a:xfrm>
          <a:prstGeom prst="rect">
            <a:avLst/>
          </a:prstGeom>
        </p:spPr>
      </p:pic>
    </p:spTree>
    <p:extLst>
      <p:ext uri="{BB962C8B-B14F-4D97-AF65-F5344CB8AC3E}">
        <p14:creationId xmlns:p14="http://schemas.microsoft.com/office/powerpoint/2010/main" val="845420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755811"/>
            <a:ext cx="7543800" cy="612617"/>
          </a:xfrm>
        </p:spPr>
        <p:txBody>
          <a:bodyPr>
            <a:normAutofit fontScale="90000"/>
          </a:bodyPr>
          <a:lstStyle/>
          <a:p>
            <a:pPr algn="ctr"/>
            <a:r>
              <a:rPr lang="en-US" sz="4000" b="1" dirty="0">
                <a:solidFill>
                  <a:srgbClr val="002060"/>
                </a:solidFill>
              </a:rPr>
              <a:t>Literature Review  </a:t>
            </a:r>
            <a:r>
              <a:rPr lang="en-US" sz="4000" b="1" dirty="0" err="1">
                <a:solidFill>
                  <a:srgbClr val="002060"/>
                </a:solidFill>
              </a:rPr>
              <a:t>cont</a:t>
            </a:r>
            <a:r>
              <a:rPr lang="en-US" sz="4000" b="1" dirty="0">
                <a:solidFill>
                  <a:srgbClr val="002060"/>
                </a:solidFill>
              </a:rPr>
              <a:t>’ </a:t>
            </a:r>
            <a:endParaRPr lang="en-MY" sz="4000" b="1" dirty="0">
              <a:solidFill>
                <a:srgbClr val="002060"/>
              </a:solidFill>
            </a:endParaRPr>
          </a:p>
        </p:txBody>
      </p:sp>
      <p:pic>
        <p:nvPicPr>
          <p:cNvPr id="3" name="Picture 2">
            <a:extLst>
              <a:ext uri="{FF2B5EF4-FFF2-40B4-BE49-F238E27FC236}">
                <a16:creationId xmlns:a16="http://schemas.microsoft.com/office/drawing/2014/main" id="{99FA6BDE-156E-5D03-A7E2-F17FDEA6BD0B}"/>
              </a:ext>
            </a:extLst>
          </p:cNvPr>
          <p:cNvPicPr>
            <a:picLocks noChangeAspect="1"/>
          </p:cNvPicPr>
          <p:nvPr/>
        </p:nvPicPr>
        <p:blipFill>
          <a:blip r:embed="rId3"/>
          <a:stretch>
            <a:fillRect/>
          </a:stretch>
        </p:blipFill>
        <p:spPr>
          <a:xfrm>
            <a:off x="8078689" y="178231"/>
            <a:ext cx="936104" cy="274449"/>
          </a:xfrm>
          <a:prstGeom prst="rect">
            <a:avLst/>
          </a:prstGeom>
        </p:spPr>
      </p:pic>
      <p:sp>
        <p:nvSpPr>
          <p:cNvPr id="6" name="TextBox 5">
            <a:extLst>
              <a:ext uri="{FF2B5EF4-FFF2-40B4-BE49-F238E27FC236}">
                <a16:creationId xmlns:a16="http://schemas.microsoft.com/office/drawing/2014/main" id="{AFF9BB1C-9944-8121-D914-22E387140DB8}"/>
              </a:ext>
            </a:extLst>
          </p:cNvPr>
          <p:cNvSpPr txBox="1"/>
          <p:nvPr/>
        </p:nvSpPr>
        <p:spPr>
          <a:xfrm>
            <a:off x="111812" y="1466046"/>
            <a:ext cx="8776360" cy="923330"/>
          </a:xfrm>
          <a:prstGeom prst="rect">
            <a:avLst/>
          </a:prstGeom>
          <a:noFill/>
        </p:spPr>
        <p:txBody>
          <a:bodyPr wrap="square">
            <a:spAutoFit/>
          </a:bodyPr>
          <a:lstStyle/>
          <a:p>
            <a:r>
              <a:rPr lang="en-US" b="1" dirty="0"/>
              <a:t>Concerns Surrounding AI-LLMs in Education (Ferdaus et al., 2023; González-</a:t>
            </a:r>
            <a:r>
              <a:rPr lang="en-US" b="1" dirty="0" err="1"/>
              <a:t>Santamarta</a:t>
            </a:r>
            <a:r>
              <a:rPr lang="en-US" b="1" dirty="0"/>
              <a:t> et al., 2024; Groza &amp; </a:t>
            </a:r>
            <a:r>
              <a:rPr lang="en-US" b="1" dirty="0" err="1"/>
              <a:t>Marginean</a:t>
            </a:r>
            <a:r>
              <a:rPr lang="en-US" b="1" dirty="0"/>
              <a:t>, 2023 ; McAuley, 2024; </a:t>
            </a:r>
            <a:r>
              <a:rPr lang="en-US" b="1" dirty="0" err="1"/>
              <a:t>Tayan</a:t>
            </a:r>
            <a:r>
              <a:rPr lang="en-US" b="1" dirty="0"/>
              <a:t> et al., 2023; Upadhyay et al., 2024)</a:t>
            </a:r>
          </a:p>
        </p:txBody>
      </p:sp>
      <p:sp>
        <p:nvSpPr>
          <p:cNvPr id="10" name="TextBox 9">
            <a:extLst>
              <a:ext uri="{FF2B5EF4-FFF2-40B4-BE49-F238E27FC236}">
                <a16:creationId xmlns:a16="http://schemas.microsoft.com/office/drawing/2014/main" id="{DF18409C-5ED2-78FB-5D54-53DD502207B6}"/>
              </a:ext>
            </a:extLst>
          </p:cNvPr>
          <p:cNvSpPr txBox="1"/>
          <p:nvPr/>
        </p:nvSpPr>
        <p:spPr>
          <a:xfrm>
            <a:off x="116121" y="6463794"/>
            <a:ext cx="8911758" cy="338554"/>
          </a:xfrm>
          <a:prstGeom prst="rect">
            <a:avLst/>
          </a:prstGeom>
          <a:noFill/>
        </p:spPr>
        <p:txBody>
          <a:bodyPr wrap="square">
            <a:spAutoFit/>
          </a:bodyPr>
          <a:lstStyle/>
          <a:p>
            <a:pPr algn="ctr"/>
            <a:r>
              <a:rPr lang="en-US" sz="1600" i="1" dirty="0"/>
              <a:t>plagiarism, cheating, and the potential erosion of academic integrity due to AI-generated content</a:t>
            </a:r>
          </a:p>
        </p:txBody>
      </p:sp>
      <p:sp>
        <p:nvSpPr>
          <p:cNvPr id="12" name="TextBox 11">
            <a:extLst>
              <a:ext uri="{FF2B5EF4-FFF2-40B4-BE49-F238E27FC236}">
                <a16:creationId xmlns:a16="http://schemas.microsoft.com/office/drawing/2014/main" id="{AC884030-9521-A261-F6EF-4998889FB02C}"/>
              </a:ext>
            </a:extLst>
          </p:cNvPr>
          <p:cNvSpPr txBox="1"/>
          <p:nvPr/>
        </p:nvSpPr>
        <p:spPr>
          <a:xfrm>
            <a:off x="179512" y="2249611"/>
            <a:ext cx="4572000" cy="1384995"/>
          </a:xfrm>
          <a:prstGeom prst="rect">
            <a:avLst/>
          </a:prstGeom>
          <a:noFill/>
        </p:spPr>
        <p:txBody>
          <a:bodyPr wrap="square">
            <a:spAutoFit/>
          </a:bodyPr>
          <a:lstStyle/>
          <a:p>
            <a:r>
              <a:rPr lang="en-US" sz="1200" b="1" dirty="0"/>
              <a:t>Ethical Concerns</a:t>
            </a:r>
            <a:r>
              <a:rPr lang="en-US" sz="1200" dirty="0"/>
              <a:t>:</a:t>
            </a:r>
          </a:p>
          <a:p>
            <a:pPr>
              <a:buFont typeface="Arial" panose="020B0604020202020204" pitchFamily="34" charset="0"/>
              <a:buChar char="•"/>
            </a:pPr>
            <a:r>
              <a:rPr lang="en-US" sz="1200" b="1" dirty="0"/>
              <a:t>Bias</a:t>
            </a:r>
            <a:r>
              <a:rPr lang="en-US" sz="1200" dirty="0"/>
              <a:t>: LLMs can perpetuate biases present in the training data, potentially leading to discriminatory outcomes.</a:t>
            </a:r>
          </a:p>
          <a:p>
            <a:pPr>
              <a:buFont typeface="Arial" panose="020B0604020202020204" pitchFamily="34" charset="0"/>
              <a:buChar char="•"/>
            </a:pPr>
            <a:r>
              <a:rPr lang="en-US" sz="1200" b="1" dirty="0"/>
              <a:t>Plagiarism</a:t>
            </a:r>
            <a:r>
              <a:rPr lang="en-US" sz="1200" dirty="0"/>
              <a:t>: Students may misuse AI-generated content, leading to plagiarism issues if not properly cited.</a:t>
            </a:r>
          </a:p>
          <a:p>
            <a:pPr>
              <a:buFont typeface="Arial" panose="020B0604020202020204" pitchFamily="34" charset="0"/>
              <a:buChar char="•"/>
            </a:pPr>
            <a:r>
              <a:rPr lang="en-US" sz="1200" b="1" dirty="0"/>
              <a:t>Data Privacy</a:t>
            </a:r>
            <a:r>
              <a:rPr lang="en-US" sz="1200" dirty="0"/>
              <a:t>: Storing and processing student data using AI raises concerns about data privacy and security.</a:t>
            </a:r>
          </a:p>
        </p:txBody>
      </p:sp>
      <p:sp>
        <p:nvSpPr>
          <p:cNvPr id="15" name="TextBox 14">
            <a:extLst>
              <a:ext uri="{FF2B5EF4-FFF2-40B4-BE49-F238E27FC236}">
                <a16:creationId xmlns:a16="http://schemas.microsoft.com/office/drawing/2014/main" id="{6CD1CA12-F724-DEC1-8B07-75156BA7425D}"/>
              </a:ext>
            </a:extLst>
          </p:cNvPr>
          <p:cNvSpPr txBox="1"/>
          <p:nvPr/>
        </p:nvSpPr>
        <p:spPr>
          <a:xfrm>
            <a:off x="4716016" y="2288414"/>
            <a:ext cx="4320480" cy="1107996"/>
          </a:xfrm>
          <a:prstGeom prst="rect">
            <a:avLst/>
          </a:prstGeom>
          <a:noFill/>
        </p:spPr>
        <p:txBody>
          <a:bodyPr wrap="square">
            <a:spAutoFit/>
          </a:bodyPr>
          <a:lstStyle/>
          <a:p>
            <a:r>
              <a:rPr lang="en-US" sz="1100" b="1" dirty="0"/>
              <a:t>Quality and Reliability</a:t>
            </a:r>
            <a:r>
              <a:rPr lang="en-US" sz="1100" dirty="0"/>
              <a:t>:</a:t>
            </a:r>
          </a:p>
          <a:p>
            <a:pPr>
              <a:buFont typeface="Arial" panose="020B0604020202020204" pitchFamily="34" charset="0"/>
              <a:buChar char="•"/>
            </a:pPr>
            <a:r>
              <a:rPr lang="en-US" sz="1100" b="1" dirty="0"/>
              <a:t>Accuracy</a:t>
            </a:r>
            <a:r>
              <a:rPr lang="en-US" sz="1100" dirty="0"/>
              <a:t>: LLMs may generate inaccurate or misleading information, impacting the quality of research and learning materials.</a:t>
            </a:r>
          </a:p>
          <a:p>
            <a:pPr>
              <a:buFont typeface="Arial" panose="020B0604020202020204" pitchFamily="34" charset="0"/>
              <a:buChar char="•"/>
            </a:pPr>
            <a:r>
              <a:rPr lang="en-US" sz="1100" b="1" dirty="0"/>
              <a:t>Overreliance</a:t>
            </a:r>
            <a:r>
              <a:rPr lang="en-US" sz="1100" dirty="0"/>
              <a:t>: There is a risk of overreliance on AI tools, potentially diminishing critical thinking and research skills among students and educators.</a:t>
            </a:r>
          </a:p>
        </p:txBody>
      </p:sp>
      <p:sp>
        <p:nvSpPr>
          <p:cNvPr id="19" name="TextBox 18">
            <a:extLst>
              <a:ext uri="{FF2B5EF4-FFF2-40B4-BE49-F238E27FC236}">
                <a16:creationId xmlns:a16="http://schemas.microsoft.com/office/drawing/2014/main" id="{A6DB25A1-7EAC-C190-B089-DC8FA96999F4}"/>
              </a:ext>
            </a:extLst>
          </p:cNvPr>
          <p:cNvSpPr txBox="1"/>
          <p:nvPr/>
        </p:nvSpPr>
        <p:spPr>
          <a:xfrm>
            <a:off x="179512" y="3648514"/>
            <a:ext cx="4248472" cy="830997"/>
          </a:xfrm>
          <a:prstGeom prst="rect">
            <a:avLst/>
          </a:prstGeom>
          <a:noFill/>
        </p:spPr>
        <p:txBody>
          <a:bodyPr wrap="square">
            <a:spAutoFit/>
          </a:bodyPr>
          <a:lstStyle/>
          <a:p>
            <a:r>
              <a:rPr lang="en-US" sz="1200" b="1" dirty="0"/>
              <a:t>Lack of Transparency</a:t>
            </a:r>
            <a:r>
              <a:rPr lang="en-US" sz="1200" dirty="0"/>
              <a:t>:</a:t>
            </a:r>
          </a:p>
          <a:p>
            <a:pPr>
              <a:buFont typeface="Arial" panose="020B0604020202020204" pitchFamily="34" charset="0"/>
              <a:buChar char="•"/>
            </a:pPr>
            <a:r>
              <a:rPr lang="en-US" sz="1200" dirty="0"/>
              <a:t>The complex algorithms used in AI and LLMs can lack transparency, making it challenging to understand how decisions are made or content is generated.</a:t>
            </a:r>
          </a:p>
        </p:txBody>
      </p:sp>
      <p:sp>
        <p:nvSpPr>
          <p:cNvPr id="21" name="TextBox 20">
            <a:extLst>
              <a:ext uri="{FF2B5EF4-FFF2-40B4-BE49-F238E27FC236}">
                <a16:creationId xmlns:a16="http://schemas.microsoft.com/office/drawing/2014/main" id="{8E4E16B7-45E2-090C-04CF-2A116A6D2912}"/>
              </a:ext>
            </a:extLst>
          </p:cNvPr>
          <p:cNvSpPr txBox="1"/>
          <p:nvPr/>
        </p:nvSpPr>
        <p:spPr>
          <a:xfrm>
            <a:off x="4729833" y="3648513"/>
            <a:ext cx="4162648" cy="830997"/>
          </a:xfrm>
          <a:prstGeom prst="rect">
            <a:avLst/>
          </a:prstGeom>
          <a:noFill/>
        </p:spPr>
        <p:txBody>
          <a:bodyPr wrap="square">
            <a:spAutoFit/>
          </a:bodyPr>
          <a:lstStyle/>
          <a:p>
            <a:r>
              <a:rPr lang="en-US" sz="1200" b="1" dirty="0"/>
              <a:t>Intellectual Property</a:t>
            </a:r>
            <a:r>
              <a:rPr lang="en-US" sz="1200" dirty="0"/>
              <a:t>:</a:t>
            </a:r>
          </a:p>
          <a:p>
            <a:pPr>
              <a:buFont typeface="Arial" panose="020B0604020202020204" pitchFamily="34" charset="0"/>
              <a:buChar char="•"/>
            </a:pPr>
            <a:r>
              <a:rPr lang="en-US" sz="1200" dirty="0"/>
              <a:t>Issues may arise regarding the ownership and attribution of AI-generated content, particularly in collaborative research projects or when using pre-trained models.</a:t>
            </a:r>
          </a:p>
        </p:txBody>
      </p:sp>
      <p:sp>
        <p:nvSpPr>
          <p:cNvPr id="23" name="TextBox 22">
            <a:extLst>
              <a:ext uri="{FF2B5EF4-FFF2-40B4-BE49-F238E27FC236}">
                <a16:creationId xmlns:a16="http://schemas.microsoft.com/office/drawing/2014/main" id="{0F45B745-F43E-7250-D47B-E660F01BDAA4}"/>
              </a:ext>
            </a:extLst>
          </p:cNvPr>
          <p:cNvSpPr txBox="1"/>
          <p:nvPr/>
        </p:nvSpPr>
        <p:spPr>
          <a:xfrm>
            <a:off x="179512" y="4517041"/>
            <a:ext cx="4320480" cy="900246"/>
          </a:xfrm>
          <a:prstGeom prst="rect">
            <a:avLst/>
          </a:prstGeom>
          <a:noFill/>
        </p:spPr>
        <p:txBody>
          <a:bodyPr wrap="square">
            <a:spAutoFit/>
          </a:bodyPr>
          <a:lstStyle/>
          <a:p>
            <a:r>
              <a:rPr lang="en-US" sz="1050" b="1" dirty="0"/>
              <a:t>Accessibility and Inclusivity</a:t>
            </a:r>
            <a:r>
              <a:rPr lang="en-US" sz="1050" dirty="0"/>
              <a:t>:</a:t>
            </a:r>
          </a:p>
          <a:p>
            <a:pPr>
              <a:buFont typeface="Arial" panose="020B0604020202020204" pitchFamily="34" charset="0"/>
              <a:buChar char="•"/>
            </a:pPr>
            <a:r>
              <a:rPr lang="en-US" sz="1050" dirty="0"/>
              <a:t>AI tools may inadvertently exclude individuals with disabilities if not designed with accessibility features in mind.</a:t>
            </a:r>
          </a:p>
          <a:p>
            <a:pPr>
              <a:buFont typeface="Arial" panose="020B0604020202020204" pitchFamily="34" charset="0"/>
              <a:buChar char="•"/>
            </a:pPr>
            <a:r>
              <a:rPr lang="en-US" sz="1050" dirty="0"/>
              <a:t>Unequal access to AI technologies may widen the digital divide among students and institutions.</a:t>
            </a:r>
          </a:p>
        </p:txBody>
      </p:sp>
      <p:sp>
        <p:nvSpPr>
          <p:cNvPr id="25" name="TextBox 24">
            <a:extLst>
              <a:ext uri="{FF2B5EF4-FFF2-40B4-BE49-F238E27FC236}">
                <a16:creationId xmlns:a16="http://schemas.microsoft.com/office/drawing/2014/main" id="{8FEF7631-6B5F-F1B1-036B-BEAB40B8823A}"/>
              </a:ext>
            </a:extLst>
          </p:cNvPr>
          <p:cNvSpPr txBox="1"/>
          <p:nvPr/>
        </p:nvSpPr>
        <p:spPr>
          <a:xfrm>
            <a:off x="4729833" y="4510702"/>
            <a:ext cx="4572000" cy="769441"/>
          </a:xfrm>
          <a:prstGeom prst="rect">
            <a:avLst/>
          </a:prstGeom>
          <a:noFill/>
        </p:spPr>
        <p:txBody>
          <a:bodyPr wrap="square">
            <a:spAutoFit/>
          </a:bodyPr>
          <a:lstStyle/>
          <a:p>
            <a:r>
              <a:rPr lang="en-US" sz="1100" b="1" dirty="0"/>
              <a:t>Training and Expertise</a:t>
            </a:r>
            <a:r>
              <a:rPr lang="en-US" sz="1100" dirty="0"/>
              <a:t>:</a:t>
            </a:r>
          </a:p>
          <a:p>
            <a:pPr>
              <a:buFont typeface="Arial" panose="020B0604020202020204" pitchFamily="34" charset="0"/>
              <a:buChar char="•"/>
            </a:pPr>
            <a:r>
              <a:rPr lang="en-US" sz="1100" dirty="0"/>
              <a:t>Faculty and students may require training to effectively use AI and LLMs, raising concerns about the availability of resources and support for skill development.</a:t>
            </a:r>
          </a:p>
        </p:txBody>
      </p:sp>
      <p:sp>
        <p:nvSpPr>
          <p:cNvPr id="27" name="TextBox 26">
            <a:extLst>
              <a:ext uri="{FF2B5EF4-FFF2-40B4-BE49-F238E27FC236}">
                <a16:creationId xmlns:a16="http://schemas.microsoft.com/office/drawing/2014/main" id="{86F2F361-7FDD-4EFF-DD65-EC095DD9CCD4}"/>
              </a:ext>
            </a:extLst>
          </p:cNvPr>
          <p:cNvSpPr txBox="1"/>
          <p:nvPr/>
        </p:nvSpPr>
        <p:spPr>
          <a:xfrm>
            <a:off x="139864" y="5396971"/>
            <a:ext cx="4651828" cy="261610"/>
          </a:xfrm>
          <a:prstGeom prst="rect">
            <a:avLst/>
          </a:prstGeom>
          <a:noFill/>
        </p:spPr>
        <p:txBody>
          <a:bodyPr wrap="square">
            <a:spAutoFit/>
          </a:bodyPr>
          <a:lstStyle/>
          <a:p>
            <a:r>
              <a:rPr lang="en-US" sz="1100" b="1" dirty="0"/>
              <a:t>Regulatory Compliance  (DPA 5 of 2021 in Zimbabwe)</a:t>
            </a:r>
          </a:p>
        </p:txBody>
      </p:sp>
      <p:sp>
        <p:nvSpPr>
          <p:cNvPr id="29" name="TextBox 28">
            <a:extLst>
              <a:ext uri="{FF2B5EF4-FFF2-40B4-BE49-F238E27FC236}">
                <a16:creationId xmlns:a16="http://schemas.microsoft.com/office/drawing/2014/main" id="{BC2FDB14-27EF-14DF-F4CB-0D8E5320DF76}"/>
              </a:ext>
            </a:extLst>
          </p:cNvPr>
          <p:cNvSpPr txBox="1"/>
          <p:nvPr/>
        </p:nvSpPr>
        <p:spPr>
          <a:xfrm>
            <a:off x="4716016" y="5238811"/>
            <a:ext cx="4651828" cy="577081"/>
          </a:xfrm>
          <a:prstGeom prst="rect">
            <a:avLst/>
          </a:prstGeom>
          <a:noFill/>
        </p:spPr>
        <p:txBody>
          <a:bodyPr wrap="square">
            <a:spAutoFit/>
          </a:bodyPr>
          <a:lstStyle/>
          <a:p>
            <a:r>
              <a:rPr lang="en-US" sz="1050" b="1" dirty="0"/>
              <a:t>Impact on Academic Integrity</a:t>
            </a:r>
            <a:r>
              <a:rPr lang="en-US" sz="1050" dirty="0"/>
              <a:t>:</a:t>
            </a:r>
          </a:p>
          <a:p>
            <a:pPr>
              <a:buFont typeface="Arial" panose="020B0604020202020204" pitchFamily="34" charset="0"/>
              <a:buChar char="•"/>
            </a:pPr>
            <a:r>
              <a:rPr lang="en-US" sz="1050" dirty="0"/>
              <a:t>The ease of content generation with LLMs raises concerns about maintaining academic integrity, ensuring proper citation practices, and preventing plagiarism.</a:t>
            </a:r>
          </a:p>
        </p:txBody>
      </p:sp>
      <p:sp>
        <p:nvSpPr>
          <p:cNvPr id="31" name="TextBox 30">
            <a:extLst>
              <a:ext uri="{FF2B5EF4-FFF2-40B4-BE49-F238E27FC236}">
                <a16:creationId xmlns:a16="http://schemas.microsoft.com/office/drawing/2014/main" id="{BD35E6FC-F942-478F-28FC-FB6AC23EFE51}"/>
              </a:ext>
            </a:extLst>
          </p:cNvPr>
          <p:cNvSpPr txBox="1"/>
          <p:nvPr/>
        </p:nvSpPr>
        <p:spPr>
          <a:xfrm>
            <a:off x="139864" y="5701094"/>
            <a:ext cx="4683276" cy="769441"/>
          </a:xfrm>
          <a:prstGeom prst="rect">
            <a:avLst/>
          </a:prstGeom>
          <a:noFill/>
        </p:spPr>
        <p:txBody>
          <a:bodyPr wrap="square">
            <a:spAutoFit/>
          </a:bodyPr>
          <a:lstStyle/>
          <a:p>
            <a:r>
              <a:rPr lang="en-US" sz="1100" b="1" dirty="0"/>
              <a:t>Long-term Effects</a:t>
            </a:r>
            <a:r>
              <a:rPr lang="en-US" sz="1100" dirty="0"/>
              <a:t>:</a:t>
            </a:r>
          </a:p>
          <a:p>
            <a:pPr>
              <a:buFont typeface="Arial" panose="020B0604020202020204" pitchFamily="34" charset="0"/>
              <a:buChar char="•"/>
            </a:pPr>
            <a:r>
              <a:rPr lang="en-US" sz="1100" dirty="0"/>
              <a:t>The long-term implications of integrating AI and LLMs into academic environments, including changes in teaching methodologies and research practices, need to be carefully considered.</a:t>
            </a:r>
          </a:p>
        </p:txBody>
      </p:sp>
    </p:spTree>
    <p:extLst>
      <p:ext uri="{BB962C8B-B14F-4D97-AF65-F5344CB8AC3E}">
        <p14:creationId xmlns:p14="http://schemas.microsoft.com/office/powerpoint/2010/main" val="887306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43800" cy="612617"/>
          </a:xfrm>
        </p:spPr>
        <p:txBody>
          <a:bodyPr>
            <a:normAutofit fontScale="90000"/>
          </a:bodyPr>
          <a:lstStyle/>
          <a:p>
            <a:pPr algn="ctr"/>
            <a:r>
              <a:rPr lang="en-US" sz="4000" b="1" dirty="0">
                <a:solidFill>
                  <a:srgbClr val="002060"/>
                </a:solidFill>
              </a:rPr>
              <a:t>Literature Review  </a:t>
            </a:r>
            <a:r>
              <a:rPr lang="en-US" sz="4000" b="1" dirty="0" err="1">
                <a:solidFill>
                  <a:srgbClr val="002060"/>
                </a:solidFill>
              </a:rPr>
              <a:t>cont</a:t>
            </a:r>
            <a:r>
              <a:rPr lang="en-US" sz="4000" b="1" dirty="0">
                <a:solidFill>
                  <a:srgbClr val="002060"/>
                </a:solidFill>
              </a:rPr>
              <a:t>’ </a:t>
            </a:r>
            <a:endParaRPr lang="en-MY" sz="4000" b="1" dirty="0">
              <a:solidFill>
                <a:srgbClr val="002060"/>
              </a:solidFill>
            </a:endParaRPr>
          </a:p>
        </p:txBody>
      </p:sp>
      <p:pic>
        <p:nvPicPr>
          <p:cNvPr id="3" name="Picture 2">
            <a:extLst>
              <a:ext uri="{FF2B5EF4-FFF2-40B4-BE49-F238E27FC236}">
                <a16:creationId xmlns:a16="http://schemas.microsoft.com/office/drawing/2014/main" id="{99FA6BDE-156E-5D03-A7E2-F17FDEA6BD0B}"/>
              </a:ext>
            </a:extLst>
          </p:cNvPr>
          <p:cNvPicPr>
            <a:picLocks noChangeAspect="1"/>
          </p:cNvPicPr>
          <p:nvPr/>
        </p:nvPicPr>
        <p:blipFill>
          <a:blip r:embed="rId3"/>
          <a:stretch>
            <a:fillRect/>
          </a:stretch>
        </p:blipFill>
        <p:spPr>
          <a:xfrm>
            <a:off x="8078689" y="178231"/>
            <a:ext cx="936104" cy="274449"/>
          </a:xfrm>
          <a:prstGeom prst="rect">
            <a:avLst/>
          </a:prstGeom>
        </p:spPr>
      </p:pic>
      <p:sp>
        <p:nvSpPr>
          <p:cNvPr id="6" name="TextBox 5">
            <a:extLst>
              <a:ext uri="{FF2B5EF4-FFF2-40B4-BE49-F238E27FC236}">
                <a16:creationId xmlns:a16="http://schemas.microsoft.com/office/drawing/2014/main" id="{AFF9BB1C-9944-8121-D914-22E387140DB8}"/>
              </a:ext>
            </a:extLst>
          </p:cNvPr>
          <p:cNvSpPr txBox="1"/>
          <p:nvPr/>
        </p:nvSpPr>
        <p:spPr>
          <a:xfrm>
            <a:off x="158315" y="1468234"/>
            <a:ext cx="8825635" cy="461665"/>
          </a:xfrm>
          <a:prstGeom prst="rect">
            <a:avLst/>
          </a:prstGeom>
          <a:noFill/>
        </p:spPr>
        <p:txBody>
          <a:bodyPr wrap="square">
            <a:spAutoFit/>
          </a:bodyPr>
          <a:lstStyle/>
          <a:p>
            <a:r>
              <a:rPr lang="en-US" sz="2400" b="1" dirty="0"/>
              <a:t>Safeguarding Educational Ethics (Dong et al., 2024; </a:t>
            </a:r>
            <a:r>
              <a:rPr lang="en-US" sz="2400" b="1" dirty="0" err="1"/>
              <a:t>Sajib</a:t>
            </a:r>
            <a:r>
              <a:rPr lang="en-US" sz="2400" b="1" dirty="0"/>
              <a:t> et al., 2024)</a:t>
            </a:r>
          </a:p>
        </p:txBody>
      </p:sp>
      <p:sp>
        <p:nvSpPr>
          <p:cNvPr id="5" name="TextBox 4">
            <a:extLst>
              <a:ext uri="{FF2B5EF4-FFF2-40B4-BE49-F238E27FC236}">
                <a16:creationId xmlns:a16="http://schemas.microsoft.com/office/drawing/2014/main" id="{428D6EDA-93DC-93A8-43B2-A0B5FD028B79}"/>
              </a:ext>
            </a:extLst>
          </p:cNvPr>
          <p:cNvSpPr txBox="1"/>
          <p:nvPr/>
        </p:nvSpPr>
        <p:spPr>
          <a:xfrm>
            <a:off x="346725" y="6510492"/>
            <a:ext cx="8763273" cy="338554"/>
          </a:xfrm>
          <a:prstGeom prst="rect">
            <a:avLst/>
          </a:prstGeom>
          <a:noFill/>
        </p:spPr>
        <p:txBody>
          <a:bodyPr wrap="square">
            <a:spAutoFit/>
          </a:bodyPr>
          <a:lstStyle/>
          <a:p>
            <a:r>
              <a:rPr lang="en-US" sz="1600" dirty="0"/>
              <a:t>the role of policies, training programs, and technology solutions in safeguarding educational ethics.</a:t>
            </a:r>
          </a:p>
        </p:txBody>
      </p:sp>
      <p:sp>
        <p:nvSpPr>
          <p:cNvPr id="8" name="TextBox 7">
            <a:extLst>
              <a:ext uri="{FF2B5EF4-FFF2-40B4-BE49-F238E27FC236}">
                <a16:creationId xmlns:a16="http://schemas.microsoft.com/office/drawing/2014/main" id="{41E3E7BA-F9B0-0A1B-1C94-801354ABFB3C}"/>
              </a:ext>
            </a:extLst>
          </p:cNvPr>
          <p:cNvSpPr txBox="1"/>
          <p:nvPr/>
        </p:nvSpPr>
        <p:spPr>
          <a:xfrm>
            <a:off x="179512" y="2060848"/>
            <a:ext cx="4572000" cy="369332"/>
          </a:xfrm>
          <a:prstGeom prst="rect">
            <a:avLst/>
          </a:prstGeom>
          <a:noFill/>
        </p:spPr>
        <p:txBody>
          <a:bodyPr wrap="square">
            <a:spAutoFit/>
          </a:bodyPr>
          <a:lstStyle/>
          <a:p>
            <a:r>
              <a:rPr lang="en-US" b="1" dirty="0"/>
              <a:t>Ethical Guidelines and Policies</a:t>
            </a:r>
          </a:p>
        </p:txBody>
      </p:sp>
      <p:sp>
        <p:nvSpPr>
          <p:cNvPr id="11" name="TextBox 10">
            <a:extLst>
              <a:ext uri="{FF2B5EF4-FFF2-40B4-BE49-F238E27FC236}">
                <a16:creationId xmlns:a16="http://schemas.microsoft.com/office/drawing/2014/main" id="{FAE3707D-664F-D88C-5FF0-E5A54E5EF036}"/>
              </a:ext>
            </a:extLst>
          </p:cNvPr>
          <p:cNvSpPr txBox="1"/>
          <p:nvPr/>
        </p:nvSpPr>
        <p:spPr>
          <a:xfrm>
            <a:off x="164005" y="2420888"/>
            <a:ext cx="8850787" cy="646331"/>
          </a:xfrm>
          <a:prstGeom prst="rect">
            <a:avLst/>
          </a:prstGeom>
          <a:noFill/>
        </p:spPr>
        <p:txBody>
          <a:bodyPr wrap="square">
            <a:spAutoFit/>
          </a:bodyPr>
          <a:lstStyle/>
          <a:p>
            <a:r>
              <a:rPr lang="en-US" b="1" dirty="0"/>
              <a:t>Transparency and Explainability - </a:t>
            </a:r>
            <a:r>
              <a:rPr lang="en-US" dirty="0"/>
              <a:t>transparency in the use of AI-LLMs by providing explanations of how these tools are utilized in academic work.</a:t>
            </a:r>
            <a:endParaRPr lang="en-US" b="1" dirty="0"/>
          </a:p>
        </p:txBody>
      </p:sp>
      <p:sp>
        <p:nvSpPr>
          <p:cNvPr id="14" name="TextBox 13">
            <a:extLst>
              <a:ext uri="{FF2B5EF4-FFF2-40B4-BE49-F238E27FC236}">
                <a16:creationId xmlns:a16="http://schemas.microsoft.com/office/drawing/2014/main" id="{23B0D9FF-0512-952F-CCB3-14FE86B64DCF}"/>
              </a:ext>
            </a:extLst>
          </p:cNvPr>
          <p:cNvSpPr txBox="1"/>
          <p:nvPr/>
        </p:nvSpPr>
        <p:spPr>
          <a:xfrm>
            <a:off x="164005" y="3059668"/>
            <a:ext cx="4572000" cy="369332"/>
          </a:xfrm>
          <a:prstGeom prst="rect">
            <a:avLst/>
          </a:prstGeom>
          <a:noFill/>
        </p:spPr>
        <p:txBody>
          <a:bodyPr wrap="square">
            <a:spAutoFit/>
          </a:bodyPr>
          <a:lstStyle/>
          <a:p>
            <a:r>
              <a:rPr lang="en-US" b="1" dirty="0"/>
              <a:t>Training and Education</a:t>
            </a:r>
          </a:p>
        </p:txBody>
      </p:sp>
      <p:sp>
        <p:nvSpPr>
          <p:cNvPr id="17" name="TextBox 16">
            <a:extLst>
              <a:ext uri="{FF2B5EF4-FFF2-40B4-BE49-F238E27FC236}">
                <a16:creationId xmlns:a16="http://schemas.microsoft.com/office/drawing/2014/main" id="{38D2A084-1287-AC18-5B43-2A4B4C1537C3}"/>
              </a:ext>
            </a:extLst>
          </p:cNvPr>
          <p:cNvSpPr txBox="1"/>
          <p:nvPr/>
        </p:nvSpPr>
        <p:spPr>
          <a:xfrm>
            <a:off x="144016" y="3429000"/>
            <a:ext cx="4572000" cy="369332"/>
          </a:xfrm>
          <a:prstGeom prst="rect">
            <a:avLst/>
          </a:prstGeom>
          <a:noFill/>
        </p:spPr>
        <p:txBody>
          <a:bodyPr wrap="square">
            <a:spAutoFit/>
          </a:bodyPr>
          <a:lstStyle/>
          <a:p>
            <a:r>
              <a:rPr lang="en-US" b="1" dirty="0"/>
              <a:t>Promoting Critical Thinking</a:t>
            </a:r>
          </a:p>
        </p:txBody>
      </p:sp>
      <p:sp>
        <p:nvSpPr>
          <p:cNvPr id="20" name="TextBox 19">
            <a:extLst>
              <a:ext uri="{FF2B5EF4-FFF2-40B4-BE49-F238E27FC236}">
                <a16:creationId xmlns:a16="http://schemas.microsoft.com/office/drawing/2014/main" id="{A6A0A675-5E4E-C585-62AB-84B32984D29D}"/>
              </a:ext>
            </a:extLst>
          </p:cNvPr>
          <p:cNvSpPr txBox="1"/>
          <p:nvPr/>
        </p:nvSpPr>
        <p:spPr>
          <a:xfrm>
            <a:off x="133164" y="3789040"/>
            <a:ext cx="8850786" cy="646331"/>
          </a:xfrm>
          <a:prstGeom prst="rect">
            <a:avLst/>
          </a:prstGeom>
          <a:noFill/>
        </p:spPr>
        <p:txBody>
          <a:bodyPr wrap="square">
            <a:spAutoFit/>
          </a:bodyPr>
          <a:lstStyle/>
          <a:p>
            <a:r>
              <a:rPr lang="en-US" b="1" dirty="0"/>
              <a:t>Verification and Validation  - </a:t>
            </a:r>
            <a:r>
              <a:rPr lang="en-US" dirty="0"/>
              <a:t>verify AI-generated content through cross-referencing with reliable sources and conducting thorough validation checks</a:t>
            </a:r>
            <a:endParaRPr lang="en-US" b="1" dirty="0"/>
          </a:p>
        </p:txBody>
      </p:sp>
      <p:sp>
        <p:nvSpPr>
          <p:cNvPr id="24" name="TextBox 23">
            <a:extLst>
              <a:ext uri="{FF2B5EF4-FFF2-40B4-BE49-F238E27FC236}">
                <a16:creationId xmlns:a16="http://schemas.microsoft.com/office/drawing/2014/main" id="{FDD4A126-5C77-5DB6-5309-3C1341AE8B6C}"/>
              </a:ext>
            </a:extLst>
          </p:cNvPr>
          <p:cNvSpPr txBox="1"/>
          <p:nvPr/>
        </p:nvSpPr>
        <p:spPr>
          <a:xfrm>
            <a:off x="165230" y="4437112"/>
            <a:ext cx="8978770" cy="646331"/>
          </a:xfrm>
          <a:prstGeom prst="rect">
            <a:avLst/>
          </a:prstGeom>
          <a:noFill/>
        </p:spPr>
        <p:txBody>
          <a:bodyPr wrap="square">
            <a:spAutoFit/>
          </a:bodyPr>
          <a:lstStyle/>
          <a:p>
            <a:r>
              <a:rPr lang="en-US" b="1" dirty="0"/>
              <a:t>Data Privacy and Security – </a:t>
            </a:r>
            <a:r>
              <a:rPr lang="en-US" dirty="0"/>
              <a:t>data handling strategy review </a:t>
            </a:r>
            <a:r>
              <a:rPr lang="en-US" b="1" dirty="0"/>
              <a:t>, </a:t>
            </a:r>
            <a:r>
              <a:rPr lang="en-US" dirty="0"/>
              <a:t>Implement robust data privacy and security measures to protect student data and ensure compliance with relevant regulations.</a:t>
            </a:r>
            <a:endParaRPr lang="en-US" b="1" dirty="0"/>
          </a:p>
        </p:txBody>
      </p:sp>
      <p:sp>
        <p:nvSpPr>
          <p:cNvPr id="28" name="TextBox 27">
            <a:extLst>
              <a:ext uri="{FF2B5EF4-FFF2-40B4-BE49-F238E27FC236}">
                <a16:creationId xmlns:a16="http://schemas.microsoft.com/office/drawing/2014/main" id="{4D5FF9ED-389B-78DD-4624-B22168FEA886}"/>
              </a:ext>
            </a:extLst>
          </p:cNvPr>
          <p:cNvSpPr txBox="1"/>
          <p:nvPr/>
        </p:nvSpPr>
        <p:spPr>
          <a:xfrm>
            <a:off x="107504" y="5013176"/>
            <a:ext cx="8712968" cy="646331"/>
          </a:xfrm>
          <a:prstGeom prst="rect">
            <a:avLst/>
          </a:prstGeom>
          <a:noFill/>
        </p:spPr>
        <p:txBody>
          <a:bodyPr wrap="square">
            <a:spAutoFit/>
          </a:bodyPr>
          <a:lstStyle/>
          <a:p>
            <a:r>
              <a:rPr lang="en-US" b="1" dirty="0"/>
              <a:t>Collaboration and Oversight - </a:t>
            </a:r>
            <a:r>
              <a:rPr lang="en-US" dirty="0"/>
              <a:t>collaboration between faculty, students, and AI experts to address concerns and continuously improve AI-LLM usage in educational settings</a:t>
            </a:r>
            <a:endParaRPr lang="en-US" b="1" dirty="0"/>
          </a:p>
        </p:txBody>
      </p:sp>
      <p:sp>
        <p:nvSpPr>
          <p:cNvPr id="32" name="TextBox 31">
            <a:extLst>
              <a:ext uri="{FF2B5EF4-FFF2-40B4-BE49-F238E27FC236}">
                <a16:creationId xmlns:a16="http://schemas.microsoft.com/office/drawing/2014/main" id="{29E37AED-6CDC-2BB1-D42A-B6FFE946C49C}"/>
              </a:ext>
            </a:extLst>
          </p:cNvPr>
          <p:cNvSpPr txBox="1"/>
          <p:nvPr/>
        </p:nvSpPr>
        <p:spPr>
          <a:xfrm>
            <a:off x="179512" y="5589240"/>
            <a:ext cx="4613124" cy="369332"/>
          </a:xfrm>
          <a:prstGeom prst="rect">
            <a:avLst/>
          </a:prstGeom>
          <a:noFill/>
        </p:spPr>
        <p:txBody>
          <a:bodyPr wrap="square">
            <a:spAutoFit/>
          </a:bodyPr>
          <a:lstStyle/>
          <a:p>
            <a:r>
              <a:rPr lang="en-US" b="1" dirty="0"/>
              <a:t>Accessibility and Inclusivity</a:t>
            </a:r>
          </a:p>
        </p:txBody>
      </p:sp>
      <p:sp>
        <p:nvSpPr>
          <p:cNvPr id="34" name="TextBox 33">
            <a:extLst>
              <a:ext uri="{FF2B5EF4-FFF2-40B4-BE49-F238E27FC236}">
                <a16:creationId xmlns:a16="http://schemas.microsoft.com/office/drawing/2014/main" id="{7EF24128-BF8F-4D08-79B8-BABA67BB3839}"/>
              </a:ext>
            </a:extLst>
          </p:cNvPr>
          <p:cNvSpPr txBox="1"/>
          <p:nvPr/>
        </p:nvSpPr>
        <p:spPr>
          <a:xfrm>
            <a:off x="164005" y="5939988"/>
            <a:ext cx="4613124" cy="369332"/>
          </a:xfrm>
          <a:prstGeom prst="rect">
            <a:avLst/>
          </a:prstGeom>
          <a:noFill/>
        </p:spPr>
        <p:txBody>
          <a:bodyPr wrap="square">
            <a:spAutoFit/>
          </a:bodyPr>
          <a:lstStyle/>
          <a:p>
            <a:r>
              <a:rPr lang="en-US" b="1" dirty="0"/>
              <a:t>Continuous Evaluation and Improvement</a:t>
            </a:r>
          </a:p>
        </p:txBody>
      </p:sp>
      <p:sp>
        <p:nvSpPr>
          <p:cNvPr id="36" name="TextBox 35">
            <a:extLst>
              <a:ext uri="{FF2B5EF4-FFF2-40B4-BE49-F238E27FC236}">
                <a16:creationId xmlns:a16="http://schemas.microsoft.com/office/drawing/2014/main" id="{ED871103-AC9B-7319-3CDA-C04B22759BED}"/>
              </a:ext>
            </a:extLst>
          </p:cNvPr>
          <p:cNvSpPr txBox="1"/>
          <p:nvPr/>
        </p:nvSpPr>
        <p:spPr>
          <a:xfrm>
            <a:off x="7301129" y="5972922"/>
            <a:ext cx="1843630" cy="261610"/>
          </a:xfrm>
          <a:prstGeom prst="rect">
            <a:avLst/>
          </a:prstGeom>
          <a:noFill/>
        </p:spPr>
        <p:txBody>
          <a:bodyPr wrap="square">
            <a:spAutoFit/>
          </a:bodyPr>
          <a:lstStyle/>
          <a:p>
            <a:r>
              <a:rPr lang="en-US" sz="1100" b="0" i="0" dirty="0">
                <a:solidFill>
                  <a:srgbClr val="222222"/>
                </a:solidFill>
                <a:effectLst/>
                <a:latin typeface="Arial" panose="020B0604020202020204" pitchFamily="34" charset="0"/>
              </a:rPr>
              <a:t>(Upadhyay et al., 2024)</a:t>
            </a:r>
            <a:endParaRPr lang="en-US" sz="1100" dirty="0"/>
          </a:p>
        </p:txBody>
      </p:sp>
    </p:spTree>
    <p:extLst>
      <p:ext uri="{BB962C8B-B14F-4D97-AF65-F5344CB8AC3E}">
        <p14:creationId xmlns:p14="http://schemas.microsoft.com/office/powerpoint/2010/main" val="3707179472"/>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6764</TotalTime>
  <Words>4674</Words>
  <Application>Microsoft Office PowerPoint</Application>
  <PresentationFormat>On-screen Show (4:3)</PresentationFormat>
  <Paragraphs>292</Paragraphs>
  <Slides>28</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Arial</vt:lpstr>
      <vt:lpstr>Calibri</vt:lpstr>
      <vt:lpstr>Calibri Light</vt:lpstr>
      <vt:lpstr>Century Gothic</vt:lpstr>
      <vt:lpstr>Courier New</vt:lpstr>
      <vt:lpstr>Symbol</vt:lpstr>
      <vt:lpstr>Times New Roman</vt:lpstr>
      <vt:lpstr>Wingdings</vt:lpstr>
      <vt:lpstr>Retrospect</vt:lpstr>
      <vt:lpstr>UbuntuNet-Connect2024 - October 31-November 1, Dar es Salaam, Tanzania​</vt:lpstr>
      <vt:lpstr>Introduction &amp; Background</vt:lpstr>
      <vt:lpstr>Introduction &amp; Background</vt:lpstr>
      <vt:lpstr>The Problem</vt:lpstr>
      <vt:lpstr>Scope of the Research  </vt:lpstr>
      <vt:lpstr>Literature Review  </vt:lpstr>
      <vt:lpstr>Literature Review  cont’ </vt:lpstr>
      <vt:lpstr>Literature Review  cont’ </vt:lpstr>
      <vt:lpstr>Literature Review  cont’ </vt:lpstr>
      <vt:lpstr>Literature Review  cont’ </vt:lpstr>
      <vt:lpstr>Research Objective/s  </vt:lpstr>
      <vt:lpstr>Research Question/s  </vt:lpstr>
      <vt:lpstr>Research Methodology  </vt:lpstr>
      <vt:lpstr>Data Analysis</vt:lpstr>
      <vt:lpstr>Findings</vt:lpstr>
      <vt:lpstr>Findings cont’</vt:lpstr>
      <vt:lpstr>Findings cont’</vt:lpstr>
      <vt:lpstr>Findings cont’</vt:lpstr>
      <vt:lpstr>Findings cont’</vt:lpstr>
      <vt:lpstr>Findings cont’</vt:lpstr>
      <vt:lpstr>Findings cont’</vt:lpstr>
      <vt:lpstr>Recommendations  </vt:lpstr>
      <vt:lpstr>Recommendations  </vt:lpstr>
      <vt:lpstr>Conclusion  </vt:lpstr>
      <vt:lpstr>One Key output of this research  </vt:lpstr>
      <vt:lpstr>Resources used for Policy Formulation</vt:lpstr>
      <vt:lpstr>References</vt:lpstr>
      <vt:lpstr> Q &amp; A    </vt:lpstr>
    </vt:vector>
  </TitlesOfParts>
  <Company>Binary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Md Asif Mahbub Karim</dc:creator>
  <cp:lastModifiedBy>Chinofunga Shakemore</cp:lastModifiedBy>
  <cp:revision>415</cp:revision>
  <cp:lastPrinted>2018-11-30T04:22:50Z</cp:lastPrinted>
  <dcterms:created xsi:type="dcterms:W3CDTF">2018-02-04T17:43:57Z</dcterms:created>
  <dcterms:modified xsi:type="dcterms:W3CDTF">2024-10-25T10:53:24Z</dcterms:modified>
</cp:coreProperties>
</file>