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48" r:id="rId2"/>
  </p:sldMasterIdLst>
  <p:sldIdLst>
    <p:sldId id="286" r:id="rId3"/>
    <p:sldId id="272" r:id="rId4"/>
    <p:sldId id="258" r:id="rId5"/>
    <p:sldId id="287" r:id="rId6"/>
    <p:sldId id="276" r:id="rId7"/>
    <p:sldId id="274" r:id="rId8"/>
    <p:sldId id="278" r:id="rId9"/>
    <p:sldId id="277" r:id="rId10"/>
    <p:sldId id="289" r:id="rId11"/>
    <p:sldId id="279" r:id="rId12"/>
    <p:sldId id="267" r:id="rId13"/>
    <p:sldId id="280" r:id="rId14"/>
    <p:sldId id="281" r:id="rId15"/>
    <p:sldId id="292" r:id="rId16"/>
    <p:sldId id="284" r:id="rId17"/>
    <p:sldId id="290" r:id="rId18"/>
    <p:sldId id="285" r:id="rId19"/>
    <p:sldId id="269" r:id="rId20"/>
    <p:sldId id="271" r:id="rId21"/>
    <p:sldId id="288"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5" d="100"/>
          <a:sy n="105" d="100"/>
        </p:scale>
        <p:origin x="179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s>
</file>

<file path=ppt/diagrams/_rels/data1.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sv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sv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57C110-FAAE-479E-9CBB-C998A978B9E1}"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4D55BC71-143D-49AB-83BA-A10488192803}">
      <dgm:prSet/>
      <dgm:spPr/>
      <dgm:t>
        <a:bodyPr/>
        <a:lstStyle/>
        <a:p>
          <a:pPr>
            <a:lnSpc>
              <a:spcPct val="100000"/>
            </a:lnSpc>
          </a:pPr>
          <a:r>
            <a:rPr lang="en-ZA" b="0" i="0" baseline="0" dirty="0"/>
            <a:t>Introduction </a:t>
          </a:r>
          <a:endParaRPr lang="en-US" dirty="0"/>
        </a:p>
      </dgm:t>
    </dgm:pt>
    <dgm:pt modelId="{00BB1C60-A5AA-4E9F-826E-ECF3314D428C}" type="parTrans" cxnId="{70A7B671-9253-40B1-9F0E-45684B9B0698}">
      <dgm:prSet/>
      <dgm:spPr/>
      <dgm:t>
        <a:bodyPr/>
        <a:lstStyle/>
        <a:p>
          <a:endParaRPr lang="en-US"/>
        </a:p>
      </dgm:t>
    </dgm:pt>
    <dgm:pt modelId="{274C3A30-EA83-48EA-8A99-DBB7D184CB79}" type="sibTrans" cxnId="{70A7B671-9253-40B1-9F0E-45684B9B0698}">
      <dgm:prSet/>
      <dgm:spPr/>
      <dgm:t>
        <a:bodyPr/>
        <a:lstStyle/>
        <a:p>
          <a:endParaRPr lang="en-US"/>
        </a:p>
      </dgm:t>
    </dgm:pt>
    <dgm:pt modelId="{34E7D433-797B-4008-906D-C73932D2D50E}">
      <dgm:prSet/>
      <dgm:spPr/>
      <dgm:t>
        <a:bodyPr/>
        <a:lstStyle/>
        <a:p>
          <a:pPr>
            <a:lnSpc>
              <a:spcPct val="100000"/>
            </a:lnSpc>
          </a:pPr>
          <a:r>
            <a:rPr lang="en-ZA" b="0" i="0" baseline="0"/>
            <a:t>Statement of the problem</a:t>
          </a:r>
          <a:endParaRPr lang="en-US"/>
        </a:p>
      </dgm:t>
    </dgm:pt>
    <dgm:pt modelId="{3845111A-709E-4B53-8467-FA2848616AA2}" type="parTrans" cxnId="{84C251B4-44CA-401E-9D97-CD5D3E39432E}">
      <dgm:prSet/>
      <dgm:spPr/>
      <dgm:t>
        <a:bodyPr/>
        <a:lstStyle/>
        <a:p>
          <a:endParaRPr lang="en-US"/>
        </a:p>
      </dgm:t>
    </dgm:pt>
    <dgm:pt modelId="{47B9CC3C-E83C-48FF-A30F-2377D848A013}" type="sibTrans" cxnId="{84C251B4-44CA-401E-9D97-CD5D3E39432E}">
      <dgm:prSet/>
      <dgm:spPr/>
      <dgm:t>
        <a:bodyPr/>
        <a:lstStyle/>
        <a:p>
          <a:endParaRPr lang="en-US"/>
        </a:p>
      </dgm:t>
    </dgm:pt>
    <dgm:pt modelId="{6D04960F-8DFE-476C-A205-D611EDFE8D32}">
      <dgm:prSet/>
      <dgm:spPr/>
      <dgm:t>
        <a:bodyPr/>
        <a:lstStyle/>
        <a:p>
          <a:pPr>
            <a:lnSpc>
              <a:spcPct val="100000"/>
            </a:lnSpc>
          </a:pPr>
          <a:r>
            <a:rPr lang="en-ZA" b="0" i="0" baseline="0"/>
            <a:t>Research objectives</a:t>
          </a:r>
          <a:endParaRPr lang="en-US"/>
        </a:p>
      </dgm:t>
    </dgm:pt>
    <dgm:pt modelId="{AB2F1D6B-4682-4863-B744-2DED73D186E4}" type="parTrans" cxnId="{ED65E0E2-4B3B-4338-9E57-D83954C4151E}">
      <dgm:prSet/>
      <dgm:spPr/>
      <dgm:t>
        <a:bodyPr/>
        <a:lstStyle/>
        <a:p>
          <a:endParaRPr lang="en-US"/>
        </a:p>
      </dgm:t>
    </dgm:pt>
    <dgm:pt modelId="{C8E340A1-0FDD-4CAE-AB1D-95FB9F5C8B77}" type="sibTrans" cxnId="{ED65E0E2-4B3B-4338-9E57-D83954C4151E}">
      <dgm:prSet/>
      <dgm:spPr/>
      <dgm:t>
        <a:bodyPr/>
        <a:lstStyle/>
        <a:p>
          <a:endParaRPr lang="en-US"/>
        </a:p>
      </dgm:t>
    </dgm:pt>
    <dgm:pt modelId="{71D1CC9E-9630-48EC-9939-A61837AF6FFD}">
      <dgm:prSet/>
      <dgm:spPr/>
      <dgm:t>
        <a:bodyPr/>
        <a:lstStyle/>
        <a:p>
          <a:pPr>
            <a:lnSpc>
              <a:spcPct val="100000"/>
            </a:lnSpc>
          </a:pPr>
          <a:r>
            <a:rPr lang="en-ZA" b="0" i="0" baseline="0"/>
            <a:t>Brief literature</a:t>
          </a:r>
          <a:endParaRPr lang="en-US"/>
        </a:p>
      </dgm:t>
    </dgm:pt>
    <dgm:pt modelId="{5CAB8DCE-D813-4BAF-84EC-FA2267423235}" type="parTrans" cxnId="{2A5B76A0-00DE-4E4B-AC37-5DC9BDA800FF}">
      <dgm:prSet/>
      <dgm:spPr/>
      <dgm:t>
        <a:bodyPr/>
        <a:lstStyle/>
        <a:p>
          <a:endParaRPr lang="en-US"/>
        </a:p>
      </dgm:t>
    </dgm:pt>
    <dgm:pt modelId="{7F79B57C-9FD4-4102-B7A7-8D9867BF668C}" type="sibTrans" cxnId="{2A5B76A0-00DE-4E4B-AC37-5DC9BDA800FF}">
      <dgm:prSet/>
      <dgm:spPr/>
      <dgm:t>
        <a:bodyPr/>
        <a:lstStyle/>
        <a:p>
          <a:endParaRPr lang="en-US"/>
        </a:p>
      </dgm:t>
    </dgm:pt>
    <dgm:pt modelId="{11657FC7-3B96-488C-B492-28EA2C742A29}">
      <dgm:prSet/>
      <dgm:spPr/>
      <dgm:t>
        <a:bodyPr/>
        <a:lstStyle/>
        <a:p>
          <a:pPr>
            <a:lnSpc>
              <a:spcPct val="100000"/>
            </a:lnSpc>
          </a:pPr>
          <a:r>
            <a:rPr lang="en-ZA" b="0" i="0" baseline="0"/>
            <a:t>Methodology</a:t>
          </a:r>
          <a:endParaRPr lang="en-US"/>
        </a:p>
      </dgm:t>
    </dgm:pt>
    <dgm:pt modelId="{73730BB8-423D-4369-81B4-BA424AFDCD17}" type="parTrans" cxnId="{AB766809-DA2A-4AF1-8950-B8A14FBBCA29}">
      <dgm:prSet/>
      <dgm:spPr/>
      <dgm:t>
        <a:bodyPr/>
        <a:lstStyle/>
        <a:p>
          <a:endParaRPr lang="en-US"/>
        </a:p>
      </dgm:t>
    </dgm:pt>
    <dgm:pt modelId="{E2769406-D2D6-4186-AA60-42FE58A470DC}" type="sibTrans" cxnId="{AB766809-DA2A-4AF1-8950-B8A14FBBCA29}">
      <dgm:prSet/>
      <dgm:spPr/>
      <dgm:t>
        <a:bodyPr/>
        <a:lstStyle/>
        <a:p>
          <a:endParaRPr lang="en-US"/>
        </a:p>
      </dgm:t>
    </dgm:pt>
    <dgm:pt modelId="{445AB556-9E2D-4D8D-8F20-8757764448A2}">
      <dgm:prSet/>
      <dgm:spPr/>
      <dgm:t>
        <a:bodyPr/>
        <a:lstStyle/>
        <a:p>
          <a:pPr>
            <a:lnSpc>
              <a:spcPct val="100000"/>
            </a:lnSpc>
          </a:pPr>
          <a:r>
            <a:rPr lang="en-ZA" b="0" i="0" baseline="0"/>
            <a:t>Results </a:t>
          </a:r>
          <a:endParaRPr lang="en-US"/>
        </a:p>
      </dgm:t>
    </dgm:pt>
    <dgm:pt modelId="{282D39F9-71F7-488E-A2F9-B37403BDB642}" type="parTrans" cxnId="{389EDDED-3479-4C13-9D5D-27C30DE094A5}">
      <dgm:prSet/>
      <dgm:spPr/>
      <dgm:t>
        <a:bodyPr/>
        <a:lstStyle/>
        <a:p>
          <a:endParaRPr lang="en-US"/>
        </a:p>
      </dgm:t>
    </dgm:pt>
    <dgm:pt modelId="{E4202269-0353-47A8-8A9C-0E71F4DE9B7F}" type="sibTrans" cxnId="{389EDDED-3479-4C13-9D5D-27C30DE094A5}">
      <dgm:prSet/>
      <dgm:spPr/>
      <dgm:t>
        <a:bodyPr/>
        <a:lstStyle/>
        <a:p>
          <a:endParaRPr lang="en-US"/>
        </a:p>
      </dgm:t>
    </dgm:pt>
    <dgm:pt modelId="{570B5343-02E3-4B5C-B8C3-D259FD1DF163}">
      <dgm:prSet/>
      <dgm:spPr/>
      <dgm:t>
        <a:bodyPr/>
        <a:lstStyle/>
        <a:p>
          <a:pPr>
            <a:lnSpc>
              <a:spcPct val="100000"/>
            </a:lnSpc>
          </a:pPr>
          <a:r>
            <a:rPr lang="en-ZA" b="0" i="0" baseline="0"/>
            <a:t>Recommendation </a:t>
          </a:r>
          <a:endParaRPr lang="en-US"/>
        </a:p>
      </dgm:t>
    </dgm:pt>
    <dgm:pt modelId="{2C88421D-FA23-4FC4-BF28-28FE86DF3DF6}" type="parTrans" cxnId="{B18F6AD3-9F74-44DC-8D28-61A5F4169343}">
      <dgm:prSet/>
      <dgm:spPr/>
      <dgm:t>
        <a:bodyPr/>
        <a:lstStyle/>
        <a:p>
          <a:endParaRPr lang="en-US"/>
        </a:p>
      </dgm:t>
    </dgm:pt>
    <dgm:pt modelId="{DB6B8426-E83E-443B-B677-6B336830C05A}" type="sibTrans" cxnId="{B18F6AD3-9F74-44DC-8D28-61A5F4169343}">
      <dgm:prSet/>
      <dgm:spPr/>
      <dgm:t>
        <a:bodyPr/>
        <a:lstStyle/>
        <a:p>
          <a:endParaRPr lang="en-US"/>
        </a:p>
      </dgm:t>
    </dgm:pt>
    <dgm:pt modelId="{A81870CD-4526-438E-B318-08312491A9AE}" type="pres">
      <dgm:prSet presAssocID="{3D57C110-FAAE-479E-9CBB-C998A978B9E1}" presName="root" presStyleCnt="0">
        <dgm:presLayoutVars>
          <dgm:dir/>
          <dgm:resizeHandles val="exact"/>
        </dgm:presLayoutVars>
      </dgm:prSet>
      <dgm:spPr/>
    </dgm:pt>
    <dgm:pt modelId="{F6563E47-2AD3-46AE-9FBB-3DB371844FFB}" type="pres">
      <dgm:prSet presAssocID="{4D55BC71-143D-49AB-83BA-A10488192803}" presName="compNode" presStyleCnt="0"/>
      <dgm:spPr/>
    </dgm:pt>
    <dgm:pt modelId="{AB74E8E5-7678-455B-B2F5-93A9CDD22DC9}" type="pres">
      <dgm:prSet presAssocID="{4D55BC71-143D-49AB-83BA-A10488192803}" presName="bgRect" presStyleLbl="bgShp" presStyleIdx="0" presStyleCnt="7"/>
      <dgm:spPr/>
    </dgm:pt>
    <dgm:pt modelId="{317886DF-D502-49D6-A61A-E4BAFFDAD661}" type="pres">
      <dgm:prSet presAssocID="{4D55BC71-143D-49AB-83BA-A10488192803}"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Like"/>
        </a:ext>
      </dgm:extLst>
    </dgm:pt>
    <dgm:pt modelId="{03015309-E397-4C16-AAAB-68BAD0B1CFA6}" type="pres">
      <dgm:prSet presAssocID="{4D55BC71-143D-49AB-83BA-A10488192803}" presName="spaceRect" presStyleCnt="0"/>
      <dgm:spPr/>
    </dgm:pt>
    <dgm:pt modelId="{B9F28EE9-DF21-4FD8-91C0-91D5F1BC0908}" type="pres">
      <dgm:prSet presAssocID="{4D55BC71-143D-49AB-83BA-A10488192803}" presName="parTx" presStyleLbl="revTx" presStyleIdx="0" presStyleCnt="7">
        <dgm:presLayoutVars>
          <dgm:chMax val="0"/>
          <dgm:chPref val="0"/>
        </dgm:presLayoutVars>
      </dgm:prSet>
      <dgm:spPr/>
    </dgm:pt>
    <dgm:pt modelId="{B47A7321-A897-4E2E-B3CB-C77B85881A70}" type="pres">
      <dgm:prSet presAssocID="{274C3A30-EA83-48EA-8A99-DBB7D184CB79}" presName="sibTrans" presStyleCnt="0"/>
      <dgm:spPr/>
    </dgm:pt>
    <dgm:pt modelId="{86CCFD35-9E5B-47B3-9230-AC68E0E44633}" type="pres">
      <dgm:prSet presAssocID="{34E7D433-797B-4008-906D-C73932D2D50E}" presName="compNode" presStyleCnt="0"/>
      <dgm:spPr/>
    </dgm:pt>
    <dgm:pt modelId="{AE5DDAD3-CB18-4C93-980D-DEA46B0AF2C4}" type="pres">
      <dgm:prSet presAssocID="{34E7D433-797B-4008-906D-C73932D2D50E}" presName="bgRect" presStyleLbl="bgShp" presStyleIdx="1" presStyleCnt="7"/>
      <dgm:spPr/>
    </dgm:pt>
    <dgm:pt modelId="{66EF632C-8708-465F-A21A-7BF2F0D806CC}" type="pres">
      <dgm:prSet presAssocID="{34E7D433-797B-4008-906D-C73932D2D50E}"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Diagnostic"/>
        </a:ext>
      </dgm:extLst>
    </dgm:pt>
    <dgm:pt modelId="{35E2C064-72FA-4017-985E-1655FCE74A01}" type="pres">
      <dgm:prSet presAssocID="{34E7D433-797B-4008-906D-C73932D2D50E}" presName="spaceRect" presStyleCnt="0"/>
      <dgm:spPr/>
    </dgm:pt>
    <dgm:pt modelId="{879807CE-8D24-46ED-9040-12EFAFA67C0D}" type="pres">
      <dgm:prSet presAssocID="{34E7D433-797B-4008-906D-C73932D2D50E}" presName="parTx" presStyleLbl="revTx" presStyleIdx="1" presStyleCnt="7">
        <dgm:presLayoutVars>
          <dgm:chMax val="0"/>
          <dgm:chPref val="0"/>
        </dgm:presLayoutVars>
      </dgm:prSet>
      <dgm:spPr/>
    </dgm:pt>
    <dgm:pt modelId="{196E32F6-04B4-4939-91E3-8C2E608F6E78}" type="pres">
      <dgm:prSet presAssocID="{47B9CC3C-E83C-48FF-A30F-2377D848A013}" presName="sibTrans" presStyleCnt="0"/>
      <dgm:spPr/>
    </dgm:pt>
    <dgm:pt modelId="{8B776CBA-6025-452F-A666-30968EABAF2F}" type="pres">
      <dgm:prSet presAssocID="{6D04960F-8DFE-476C-A205-D611EDFE8D32}" presName="compNode" presStyleCnt="0"/>
      <dgm:spPr/>
    </dgm:pt>
    <dgm:pt modelId="{C7615034-CD27-4FB0-B88E-2AF3504B15E4}" type="pres">
      <dgm:prSet presAssocID="{6D04960F-8DFE-476C-A205-D611EDFE8D32}" presName="bgRect" presStyleLbl="bgShp" presStyleIdx="2" presStyleCnt="7"/>
      <dgm:spPr/>
    </dgm:pt>
    <dgm:pt modelId="{65A17DC9-2F62-4F44-9F07-38A5385BB327}" type="pres">
      <dgm:prSet presAssocID="{6D04960F-8DFE-476C-A205-D611EDFE8D32}"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Design"/>
        </a:ext>
      </dgm:extLst>
    </dgm:pt>
    <dgm:pt modelId="{7A90B7EA-1AF4-47FB-B5F1-6F20B1A4DCE2}" type="pres">
      <dgm:prSet presAssocID="{6D04960F-8DFE-476C-A205-D611EDFE8D32}" presName="spaceRect" presStyleCnt="0"/>
      <dgm:spPr/>
    </dgm:pt>
    <dgm:pt modelId="{B851FB35-B5E5-494D-9E8D-B418E767CD2D}" type="pres">
      <dgm:prSet presAssocID="{6D04960F-8DFE-476C-A205-D611EDFE8D32}" presName="parTx" presStyleLbl="revTx" presStyleIdx="2" presStyleCnt="7">
        <dgm:presLayoutVars>
          <dgm:chMax val="0"/>
          <dgm:chPref val="0"/>
        </dgm:presLayoutVars>
      </dgm:prSet>
      <dgm:spPr/>
    </dgm:pt>
    <dgm:pt modelId="{519DFEBA-E4D6-4BFA-B476-992590A61F11}" type="pres">
      <dgm:prSet presAssocID="{C8E340A1-0FDD-4CAE-AB1D-95FB9F5C8B77}" presName="sibTrans" presStyleCnt="0"/>
      <dgm:spPr/>
    </dgm:pt>
    <dgm:pt modelId="{7C0085A4-586A-4133-A0C8-30ABE0D728DC}" type="pres">
      <dgm:prSet presAssocID="{71D1CC9E-9630-48EC-9939-A61837AF6FFD}" presName="compNode" presStyleCnt="0"/>
      <dgm:spPr/>
    </dgm:pt>
    <dgm:pt modelId="{FDA65202-4F7F-4AC3-B5E2-956713DA3C00}" type="pres">
      <dgm:prSet presAssocID="{71D1CC9E-9630-48EC-9939-A61837AF6FFD}" presName="bgRect" presStyleLbl="bgShp" presStyleIdx="3" presStyleCnt="7"/>
      <dgm:spPr/>
    </dgm:pt>
    <dgm:pt modelId="{CE8D84BD-55FE-40C7-ADA6-1DA6E9D8FBE2}" type="pres">
      <dgm:prSet presAssocID="{71D1CC9E-9630-48EC-9939-A61837AF6FFD}"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Footer"/>
        </a:ext>
      </dgm:extLst>
    </dgm:pt>
    <dgm:pt modelId="{E8C122EB-A467-48C4-921D-B74B8748D25E}" type="pres">
      <dgm:prSet presAssocID="{71D1CC9E-9630-48EC-9939-A61837AF6FFD}" presName="spaceRect" presStyleCnt="0"/>
      <dgm:spPr/>
    </dgm:pt>
    <dgm:pt modelId="{D2F826A4-5A6E-4F1B-A7FA-71853E9CF0D2}" type="pres">
      <dgm:prSet presAssocID="{71D1CC9E-9630-48EC-9939-A61837AF6FFD}" presName="parTx" presStyleLbl="revTx" presStyleIdx="3" presStyleCnt="7">
        <dgm:presLayoutVars>
          <dgm:chMax val="0"/>
          <dgm:chPref val="0"/>
        </dgm:presLayoutVars>
      </dgm:prSet>
      <dgm:spPr/>
    </dgm:pt>
    <dgm:pt modelId="{18834058-CB32-48CB-8466-011FE91C80FE}" type="pres">
      <dgm:prSet presAssocID="{7F79B57C-9FD4-4102-B7A7-8D9867BF668C}" presName="sibTrans" presStyleCnt="0"/>
      <dgm:spPr/>
    </dgm:pt>
    <dgm:pt modelId="{55FCD62A-5186-4534-821A-6F6A99FDF4EF}" type="pres">
      <dgm:prSet presAssocID="{11657FC7-3B96-488C-B492-28EA2C742A29}" presName="compNode" presStyleCnt="0"/>
      <dgm:spPr/>
    </dgm:pt>
    <dgm:pt modelId="{B2D5122F-6AA6-4577-AD13-C782DF1B1913}" type="pres">
      <dgm:prSet presAssocID="{11657FC7-3B96-488C-B492-28EA2C742A29}" presName="bgRect" presStyleLbl="bgShp" presStyleIdx="4" presStyleCnt="7"/>
      <dgm:spPr/>
    </dgm:pt>
    <dgm:pt modelId="{9766A9F6-1F5B-4071-905F-C097CF453A39}" type="pres">
      <dgm:prSet presAssocID="{11657FC7-3B96-488C-B492-28EA2C742A29}"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Open Enrollment"/>
        </a:ext>
      </dgm:extLst>
    </dgm:pt>
    <dgm:pt modelId="{507BF5ED-D590-481E-B857-0033865747F4}" type="pres">
      <dgm:prSet presAssocID="{11657FC7-3B96-488C-B492-28EA2C742A29}" presName="spaceRect" presStyleCnt="0"/>
      <dgm:spPr/>
    </dgm:pt>
    <dgm:pt modelId="{8624D172-2318-4EE8-BAA1-32D4CF5FE4A3}" type="pres">
      <dgm:prSet presAssocID="{11657FC7-3B96-488C-B492-28EA2C742A29}" presName="parTx" presStyleLbl="revTx" presStyleIdx="4" presStyleCnt="7">
        <dgm:presLayoutVars>
          <dgm:chMax val="0"/>
          <dgm:chPref val="0"/>
        </dgm:presLayoutVars>
      </dgm:prSet>
      <dgm:spPr/>
    </dgm:pt>
    <dgm:pt modelId="{DDB9236C-B616-4BE2-A2F0-F7D4231AC79E}" type="pres">
      <dgm:prSet presAssocID="{E2769406-D2D6-4186-AA60-42FE58A470DC}" presName="sibTrans" presStyleCnt="0"/>
      <dgm:spPr/>
    </dgm:pt>
    <dgm:pt modelId="{2D0AACD7-5595-40BF-81FB-DC9733516EC6}" type="pres">
      <dgm:prSet presAssocID="{445AB556-9E2D-4D8D-8F20-8757764448A2}" presName="compNode" presStyleCnt="0"/>
      <dgm:spPr/>
    </dgm:pt>
    <dgm:pt modelId="{9D4285B7-0FA7-459F-A237-5A8AB4DCC105}" type="pres">
      <dgm:prSet presAssocID="{445AB556-9E2D-4D8D-8F20-8757764448A2}" presName="bgRect" presStyleLbl="bgShp" presStyleIdx="5" presStyleCnt="7"/>
      <dgm:spPr/>
    </dgm:pt>
    <dgm:pt modelId="{FA6C0FC2-F9DC-436F-B016-5E027E877C46}" type="pres">
      <dgm:prSet presAssocID="{445AB556-9E2D-4D8D-8F20-8757764448A2}"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dgm:spPr>
      <dgm:extLst>
        <a:ext uri="{E40237B7-FDA0-4F09-8148-C483321AD2D9}">
          <dgm14:cNvPr xmlns:dgm14="http://schemas.microsoft.com/office/drawing/2010/diagram" id="0" name="" descr="Questionnaire"/>
        </a:ext>
      </dgm:extLst>
    </dgm:pt>
    <dgm:pt modelId="{DC7A520E-A2AE-4CDF-A9AB-AFB56178B33C}" type="pres">
      <dgm:prSet presAssocID="{445AB556-9E2D-4D8D-8F20-8757764448A2}" presName="spaceRect" presStyleCnt="0"/>
      <dgm:spPr/>
    </dgm:pt>
    <dgm:pt modelId="{25B32A53-3BDF-4225-8B4A-09F42CD02B46}" type="pres">
      <dgm:prSet presAssocID="{445AB556-9E2D-4D8D-8F20-8757764448A2}" presName="parTx" presStyleLbl="revTx" presStyleIdx="5" presStyleCnt="7">
        <dgm:presLayoutVars>
          <dgm:chMax val="0"/>
          <dgm:chPref val="0"/>
        </dgm:presLayoutVars>
      </dgm:prSet>
      <dgm:spPr/>
    </dgm:pt>
    <dgm:pt modelId="{32BE6D9E-BE77-4714-ACC6-135942AA7824}" type="pres">
      <dgm:prSet presAssocID="{E4202269-0353-47A8-8A9C-0E71F4DE9B7F}" presName="sibTrans" presStyleCnt="0"/>
      <dgm:spPr/>
    </dgm:pt>
    <dgm:pt modelId="{C8827EEA-209F-409D-9D70-5F86A4FC3A7D}" type="pres">
      <dgm:prSet presAssocID="{570B5343-02E3-4B5C-B8C3-D259FD1DF163}" presName="compNode" presStyleCnt="0"/>
      <dgm:spPr/>
    </dgm:pt>
    <dgm:pt modelId="{9E124715-3DFB-4936-98B0-319967DAD4B9}" type="pres">
      <dgm:prSet presAssocID="{570B5343-02E3-4B5C-B8C3-D259FD1DF163}" presName="bgRect" presStyleLbl="bgShp" presStyleIdx="6" presStyleCnt="7" custLinFactNeighborX="842" custLinFactNeighborY="73"/>
      <dgm:spPr/>
    </dgm:pt>
    <dgm:pt modelId="{13E63505-860C-4087-96B3-F55CF4C736CB}" type="pres">
      <dgm:prSet presAssocID="{570B5343-02E3-4B5C-B8C3-D259FD1DF163}"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dgm:spPr>
      <dgm:extLst>
        <a:ext uri="{E40237B7-FDA0-4F09-8148-C483321AD2D9}">
          <dgm14:cNvPr xmlns:dgm14="http://schemas.microsoft.com/office/drawing/2010/diagram" id="0" name="" descr="Report Add"/>
        </a:ext>
      </dgm:extLst>
    </dgm:pt>
    <dgm:pt modelId="{450EFDFC-7B20-4520-A8CD-4533988839C8}" type="pres">
      <dgm:prSet presAssocID="{570B5343-02E3-4B5C-B8C3-D259FD1DF163}" presName="spaceRect" presStyleCnt="0"/>
      <dgm:spPr/>
    </dgm:pt>
    <dgm:pt modelId="{36FC89D9-F82F-40F3-AE1A-83D429E2F507}" type="pres">
      <dgm:prSet presAssocID="{570B5343-02E3-4B5C-B8C3-D259FD1DF163}" presName="parTx" presStyleLbl="revTx" presStyleIdx="6" presStyleCnt="7">
        <dgm:presLayoutVars>
          <dgm:chMax val="0"/>
          <dgm:chPref val="0"/>
        </dgm:presLayoutVars>
      </dgm:prSet>
      <dgm:spPr/>
    </dgm:pt>
  </dgm:ptLst>
  <dgm:cxnLst>
    <dgm:cxn modelId="{AB766809-DA2A-4AF1-8950-B8A14FBBCA29}" srcId="{3D57C110-FAAE-479E-9CBB-C998A978B9E1}" destId="{11657FC7-3B96-488C-B492-28EA2C742A29}" srcOrd="4" destOrd="0" parTransId="{73730BB8-423D-4369-81B4-BA424AFDCD17}" sibTransId="{E2769406-D2D6-4186-AA60-42FE58A470DC}"/>
    <dgm:cxn modelId="{EC56B02D-DB8D-4607-A4A1-E58F35C4B181}" type="presOf" srcId="{4D55BC71-143D-49AB-83BA-A10488192803}" destId="{B9F28EE9-DF21-4FD8-91C0-91D5F1BC0908}" srcOrd="0" destOrd="0" presId="urn:microsoft.com/office/officeart/2018/2/layout/IconVerticalSolidList"/>
    <dgm:cxn modelId="{A6B52A37-4F9E-4843-A7AF-2FD9528C723B}" type="presOf" srcId="{570B5343-02E3-4B5C-B8C3-D259FD1DF163}" destId="{36FC89D9-F82F-40F3-AE1A-83D429E2F507}" srcOrd="0" destOrd="0" presId="urn:microsoft.com/office/officeart/2018/2/layout/IconVerticalSolidList"/>
    <dgm:cxn modelId="{68E8E13A-0471-42D2-8AD1-2F4A55E03FF5}" type="presOf" srcId="{3D57C110-FAAE-479E-9CBB-C998A978B9E1}" destId="{A81870CD-4526-438E-B318-08312491A9AE}" srcOrd="0" destOrd="0" presId="urn:microsoft.com/office/officeart/2018/2/layout/IconVerticalSolidList"/>
    <dgm:cxn modelId="{87865943-8C27-4C9E-A006-13B2F2EBB2BE}" type="presOf" srcId="{71D1CC9E-9630-48EC-9939-A61837AF6FFD}" destId="{D2F826A4-5A6E-4F1B-A7FA-71853E9CF0D2}" srcOrd="0" destOrd="0" presId="urn:microsoft.com/office/officeart/2018/2/layout/IconVerticalSolidList"/>
    <dgm:cxn modelId="{70A7B671-9253-40B1-9F0E-45684B9B0698}" srcId="{3D57C110-FAAE-479E-9CBB-C998A978B9E1}" destId="{4D55BC71-143D-49AB-83BA-A10488192803}" srcOrd="0" destOrd="0" parTransId="{00BB1C60-A5AA-4E9F-826E-ECF3314D428C}" sibTransId="{274C3A30-EA83-48EA-8A99-DBB7D184CB79}"/>
    <dgm:cxn modelId="{D8662392-7AA0-45F7-BFF3-9D735F4444ED}" type="presOf" srcId="{445AB556-9E2D-4D8D-8F20-8757764448A2}" destId="{25B32A53-3BDF-4225-8B4A-09F42CD02B46}" srcOrd="0" destOrd="0" presId="urn:microsoft.com/office/officeart/2018/2/layout/IconVerticalSolidList"/>
    <dgm:cxn modelId="{2A5B76A0-00DE-4E4B-AC37-5DC9BDA800FF}" srcId="{3D57C110-FAAE-479E-9CBB-C998A978B9E1}" destId="{71D1CC9E-9630-48EC-9939-A61837AF6FFD}" srcOrd="3" destOrd="0" parTransId="{5CAB8DCE-D813-4BAF-84EC-FA2267423235}" sibTransId="{7F79B57C-9FD4-4102-B7A7-8D9867BF668C}"/>
    <dgm:cxn modelId="{84C251B4-44CA-401E-9D97-CD5D3E39432E}" srcId="{3D57C110-FAAE-479E-9CBB-C998A978B9E1}" destId="{34E7D433-797B-4008-906D-C73932D2D50E}" srcOrd="1" destOrd="0" parTransId="{3845111A-709E-4B53-8467-FA2848616AA2}" sibTransId="{47B9CC3C-E83C-48FF-A30F-2377D848A013}"/>
    <dgm:cxn modelId="{D98446CE-D10E-464C-8287-2ADBFCE96FF0}" type="presOf" srcId="{11657FC7-3B96-488C-B492-28EA2C742A29}" destId="{8624D172-2318-4EE8-BAA1-32D4CF5FE4A3}" srcOrd="0" destOrd="0" presId="urn:microsoft.com/office/officeart/2018/2/layout/IconVerticalSolidList"/>
    <dgm:cxn modelId="{B18F6AD3-9F74-44DC-8D28-61A5F4169343}" srcId="{3D57C110-FAAE-479E-9CBB-C998A978B9E1}" destId="{570B5343-02E3-4B5C-B8C3-D259FD1DF163}" srcOrd="6" destOrd="0" parTransId="{2C88421D-FA23-4FC4-BF28-28FE86DF3DF6}" sibTransId="{DB6B8426-E83E-443B-B677-6B336830C05A}"/>
    <dgm:cxn modelId="{E875C2D7-A5EF-46F5-842D-213AF1AB3EC8}" type="presOf" srcId="{34E7D433-797B-4008-906D-C73932D2D50E}" destId="{879807CE-8D24-46ED-9040-12EFAFA67C0D}" srcOrd="0" destOrd="0" presId="urn:microsoft.com/office/officeart/2018/2/layout/IconVerticalSolidList"/>
    <dgm:cxn modelId="{ED65E0E2-4B3B-4338-9E57-D83954C4151E}" srcId="{3D57C110-FAAE-479E-9CBB-C998A978B9E1}" destId="{6D04960F-8DFE-476C-A205-D611EDFE8D32}" srcOrd="2" destOrd="0" parTransId="{AB2F1D6B-4682-4863-B744-2DED73D186E4}" sibTransId="{C8E340A1-0FDD-4CAE-AB1D-95FB9F5C8B77}"/>
    <dgm:cxn modelId="{2F6680E7-1E78-4FC7-987B-0153FDE0C98D}" type="presOf" srcId="{6D04960F-8DFE-476C-A205-D611EDFE8D32}" destId="{B851FB35-B5E5-494D-9E8D-B418E767CD2D}" srcOrd="0" destOrd="0" presId="urn:microsoft.com/office/officeart/2018/2/layout/IconVerticalSolidList"/>
    <dgm:cxn modelId="{389EDDED-3479-4C13-9D5D-27C30DE094A5}" srcId="{3D57C110-FAAE-479E-9CBB-C998A978B9E1}" destId="{445AB556-9E2D-4D8D-8F20-8757764448A2}" srcOrd="5" destOrd="0" parTransId="{282D39F9-71F7-488E-A2F9-B37403BDB642}" sibTransId="{E4202269-0353-47A8-8A9C-0E71F4DE9B7F}"/>
    <dgm:cxn modelId="{49C69008-C216-4C85-AE47-FB01E78B099E}" type="presParOf" srcId="{A81870CD-4526-438E-B318-08312491A9AE}" destId="{F6563E47-2AD3-46AE-9FBB-3DB371844FFB}" srcOrd="0" destOrd="0" presId="urn:microsoft.com/office/officeart/2018/2/layout/IconVerticalSolidList"/>
    <dgm:cxn modelId="{903E389E-2774-4A08-A455-E5DE2582D7EA}" type="presParOf" srcId="{F6563E47-2AD3-46AE-9FBB-3DB371844FFB}" destId="{AB74E8E5-7678-455B-B2F5-93A9CDD22DC9}" srcOrd="0" destOrd="0" presId="urn:microsoft.com/office/officeart/2018/2/layout/IconVerticalSolidList"/>
    <dgm:cxn modelId="{7904547A-B244-429E-98EF-7F6140BB7301}" type="presParOf" srcId="{F6563E47-2AD3-46AE-9FBB-3DB371844FFB}" destId="{317886DF-D502-49D6-A61A-E4BAFFDAD661}" srcOrd="1" destOrd="0" presId="urn:microsoft.com/office/officeart/2018/2/layout/IconVerticalSolidList"/>
    <dgm:cxn modelId="{F337EE6F-4750-46D6-B38D-AF4C06BAA5D2}" type="presParOf" srcId="{F6563E47-2AD3-46AE-9FBB-3DB371844FFB}" destId="{03015309-E397-4C16-AAAB-68BAD0B1CFA6}" srcOrd="2" destOrd="0" presId="urn:microsoft.com/office/officeart/2018/2/layout/IconVerticalSolidList"/>
    <dgm:cxn modelId="{9463F240-7EE8-4B50-8915-45EF0C12968E}" type="presParOf" srcId="{F6563E47-2AD3-46AE-9FBB-3DB371844FFB}" destId="{B9F28EE9-DF21-4FD8-91C0-91D5F1BC0908}" srcOrd="3" destOrd="0" presId="urn:microsoft.com/office/officeart/2018/2/layout/IconVerticalSolidList"/>
    <dgm:cxn modelId="{B7574871-337F-48C9-9ACE-1CC653BE229A}" type="presParOf" srcId="{A81870CD-4526-438E-B318-08312491A9AE}" destId="{B47A7321-A897-4E2E-B3CB-C77B85881A70}" srcOrd="1" destOrd="0" presId="urn:microsoft.com/office/officeart/2018/2/layout/IconVerticalSolidList"/>
    <dgm:cxn modelId="{97B1F062-A08A-4774-A34B-AFE9CE0F350D}" type="presParOf" srcId="{A81870CD-4526-438E-B318-08312491A9AE}" destId="{86CCFD35-9E5B-47B3-9230-AC68E0E44633}" srcOrd="2" destOrd="0" presId="urn:microsoft.com/office/officeart/2018/2/layout/IconVerticalSolidList"/>
    <dgm:cxn modelId="{BFBAB924-123B-40F7-9967-35B0E1A25DD2}" type="presParOf" srcId="{86CCFD35-9E5B-47B3-9230-AC68E0E44633}" destId="{AE5DDAD3-CB18-4C93-980D-DEA46B0AF2C4}" srcOrd="0" destOrd="0" presId="urn:microsoft.com/office/officeart/2018/2/layout/IconVerticalSolidList"/>
    <dgm:cxn modelId="{CEE6A583-2CEA-4FB6-9E99-D1096746E599}" type="presParOf" srcId="{86CCFD35-9E5B-47B3-9230-AC68E0E44633}" destId="{66EF632C-8708-465F-A21A-7BF2F0D806CC}" srcOrd="1" destOrd="0" presId="urn:microsoft.com/office/officeart/2018/2/layout/IconVerticalSolidList"/>
    <dgm:cxn modelId="{1257F1EA-A3A6-47E2-8BA5-B4727773668F}" type="presParOf" srcId="{86CCFD35-9E5B-47B3-9230-AC68E0E44633}" destId="{35E2C064-72FA-4017-985E-1655FCE74A01}" srcOrd="2" destOrd="0" presId="urn:microsoft.com/office/officeart/2018/2/layout/IconVerticalSolidList"/>
    <dgm:cxn modelId="{9815E41E-1172-48AB-84A5-138EA600E59D}" type="presParOf" srcId="{86CCFD35-9E5B-47B3-9230-AC68E0E44633}" destId="{879807CE-8D24-46ED-9040-12EFAFA67C0D}" srcOrd="3" destOrd="0" presId="urn:microsoft.com/office/officeart/2018/2/layout/IconVerticalSolidList"/>
    <dgm:cxn modelId="{E11CD635-460D-4CFB-BED1-73C274DDC453}" type="presParOf" srcId="{A81870CD-4526-438E-B318-08312491A9AE}" destId="{196E32F6-04B4-4939-91E3-8C2E608F6E78}" srcOrd="3" destOrd="0" presId="urn:microsoft.com/office/officeart/2018/2/layout/IconVerticalSolidList"/>
    <dgm:cxn modelId="{4F22EBF7-0874-48EF-AF12-E547C0A47A35}" type="presParOf" srcId="{A81870CD-4526-438E-B318-08312491A9AE}" destId="{8B776CBA-6025-452F-A666-30968EABAF2F}" srcOrd="4" destOrd="0" presId="urn:microsoft.com/office/officeart/2018/2/layout/IconVerticalSolidList"/>
    <dgm:cxn modelId="{B8595BA3-0AD6-4AF4-A41C-CF45B381FD32}" type="presParOf" srcId="{8B776CBA-6025-452F-A666-30968EABAF2F}" destId="{C7615034-CD27-4FB0-B88E-2AF3504B15E4}" srcOrd="0" destOrd="0" presId="urn:microsoft.com/office/officeart/2018/2/layout/IconVerticalSolidList"/>
    <dgm:cxn modelId="{42A3D47F-EF8F-40F1-907B-91C189621B1E}" type="presParOf" srcId="{8B776CBA-6025-452F-A666-30968EABAF2F}" destId="{65A17DC9-2F62-4F44-9F07-38A5385BB327}" srcOrd="1" destOrd="0" presId="urn:microsoft.com/office/officeart/2018/2/layout/IconVerticalSolidList"/>
    <dgm:cxn modelId="{4FC33B39-1955-4018-A7B1-1B10A06B3A7B}" type="presParOf" srcId="{8B776CBA-6025-452F-A666-30968EABAF2F}" destId="{7A90B7EA-1AF4-47FB-B5F1-6F20B1A4DCE2}" srcOrd="2" destOrd="0" presId="urn:microsoft.com/office/officeart/2018/2/layout/IconVerticalSolidList"/>
    <dgm:cxn modelId="{936DFE38-9FF6-4E50-98CF-5D4BB5949D61}" type="presParOf" srcId="{8B776CBA-6025-452F-A666-30968EABAF2F}" destId="{B851FB35-B5E5-494D-9E8D-B418E767CD2D}" srcOrd="3" destOrd="0" presId="urn:microsoft.com/office/officeart/2018/2/layout/IconVerticalSolidList"/>
    <dgm:cxn modelId="{A9B6DC2E-6F1A-45E1-95CB-0E515B78CF2C}" type="presParOf" srcId="{A81870CD-4526-438E-B318-08312491A9AE}" destId="{519DFEBA-E4D6-4BFA-B476-992590A61F11}" srcOrd="5" destOrd="0" presId="urn:microsoft.com/office/officeart/2018/2/layout/IconVerticalSolidList"/>
    <dgm:cxn modelId="{38D62333-B088-4819-94D9-5DC78363108A}" type="presParOf" srcId="{A81870CD-4526-438E-B318-08312491A9AE}" destId="{7C0085A4-586A-4133-A0C8-30ABE0D728DC}" srcOrd="6" destOrd="0" presId="urn:microsoft.com/office/officeart/2018/2/layout/IconVerticalSolidList"/>
    <dgm:cxn modelId="{CBBE626B-5D67-4AC9-AFCB-B8162E4C4EF6}" type="presParOf" srcId="{7C0085A4-586A-4133-A0C8-30ABE0D728DC}" destId="{FDA65202-4F7F-4AC3-B5E2-956713DA3C00}" srcOrd="0" destOrd="0" presId="urn:microsoft.com/office/officeart/2018/2/layout/IconVerticalSolidList"/>
    <dgm:cxn modelId="{16A8206F-4432-4DAE-9AD5-C7AE525C517D}" type="presParOf" srcId="{7C0085A4-586A-4133-A0C8-30ABE0D728DC}" destId="{CE8D84BD-55FE-40C7-ADA6-1DA6E9D8FBE2}" srcOrd="1" destOrd="0" presId="urn:microsoft.com/office/officeart/2018/2/layout/IconVerticalSolidList"/>
    <dgm:cxn modelId="{62415C59-1C50-4C20-A8DD-DDF969431C8D}" type="presParOf" srcId="{7C0085A4-586A-4133-A0C8-30ABE0D728DC}" destId="{E8C122EB-A467-48C4-921D-B74B8748D25E}" srcOrd="2" destOrd="0" presId="urn:microsoft.com/office/officeart/2018/2/layout/IconVerticalSolidList"/>
    <dgm:cxn modelId="{6CEF18ED-C24B-4D76-87B8-E4822931AA30}" type="presParOf" srcId="{7C0085A4-586A-4133-A0C8-30ABE0D728DC}" destId="{D2F826A4-5A6E-4F1B-A7FA-71853E9CF0D2}" srcOrd="3" destOrd="0" presId="urn:microsoft.com/office/officeart/2018/2/layout/IconVerticalSolidList"/>
    <dgm:cxn modelId="{FD1042A2-3D59-4D8C-ABB9-8981869EB488}" type="presParOf" srcId="{A81870CD-4526-438E-B318-08312491A9AE}" destId="{18834058-CB32-48CB-8466-011FE91C80FE}" srcOrd="7" destOrd="0" presId="urn:microsoft.com/office/officeart/2018/2/layout/IconVerticalSolidList"/>
    <dgm:cxn modelId="{D5E5FEB8-59DC-4A75-A26A-B0C6524CBE4A}" type="presParOf" srcId="{A81870CD-4526-438E-B318-08312491A9AE}" destId="{55FCD62A-5186-4534-821A-6F6A99FDF4EF}" srcOrd="8" destOrd="0" presId="urn:microsoft.com/office/officeart/2018/2/layout/IconVerticalSolidList"/>
    <dgm:cxn modelId="{1AA7AB04-098E-4E07-9DCF-92EB8CCDE9DD}" type="presParOf" srcId="{55FCD62A-5186-4534-821A-6F6A99FDF4EF}" destId="{B2D5122F-6AA6-4577-AD13-C782DF1B1913}" srcOrd="0" destOrd="0" presId="urn:microsoft.com/office/officeart/2018/2/layout/IconVerticalSolidList"/>
    <dgm:cxn modelId="{9B7EB3D4-F145-47A0-9C6B-C43127537CA3}" type="presParOf" srcId="{55FCD62A-5186-4534-821A-6F6A99FDF4EF}" destId="{9766A9F6-1F5B-4071-905F-C097CF453A39}" srcOrd="1" destOrd="0" presId="urn:microsoft.com/office/officeart/2018/2/layout/IconVerticalSolidList"/>
    <dgm:cxn modelId="{D4FDE188-9818-49BF-9623-BC9EF1664460}" type="presParOf" srcId="{55FCD62A-5186-4534-821A-6F6A99FDF4EF}" destId="{507BF5ED-D590-481E-B857-0033865747F4}" srcOrd="2" destOrd="0" presId="urn:microsoft.com/office/officeart/2018/2/layout/IconVerticalSolidList"/>
    <dgm:cxn modelId="{5C171CE4-8B24-4730-9A9B-01C4A6941228}" type="presParOf" srcId="{55FCD62A-5186-4534-821A-6F6A99FDF4EF}" destId="{8624D172-2318-4EE8-BAA1-32D4CF5FE4A3}" srcOrd="3" destOrd="0" presId="urn:microsoft.com/office/officeart/2018/2/layout/IconVerticalSolidList"/>
    <dgm:cxn modelId="{404EAE41-D9B4-41EA-A9D6-2962C16F43CF}" type="presParOf" srcId="{A81870CD-4526-438E-B318-08312491A9AE}" destId="{DDB9236C-B616-4BE2-A2F0-F7D4231AC79E}" srcOrd="9" destOrd="0" presId="urn:microsoft.com/office/officeart/2018/2/layout/IconVerticalSolidList"/>
    <dgm:cxn modelId="{D1093B80-77AA-40D7-80C4-AA61D69BAEDB}" type="presParOf" srcId="{A81870CD-4526-438E-B318-08312491A9AE}" destId="{2D0AACD7-5595-40BF-81FB-DC9733516EC6}" srcOrd="10" destOrd="0" presId="urn:microsoft.com/office/officeart/2018/2/layout/IconVerticalSolidList"/>
    <dgm:cxn modelId="{9F6B01F5-92A2-4CC3-8489-AE9D61B20790}" type="presParOf" srcId="{2D0AACD7-5595-40BF-81FB-DC9733516EC6}" destId="{9D4285B7-0FA7-459F-A237-5A8AB4DCC105}" srcOrd="0" destOrd="0" presId="urn:microsoft.com/office/officeart/2018/2/layout/IconVerticalSolidList"/>
    <dgm:cxn modelId="{44EF247E-EB6C-41B3-829D-18079F14B3C0}" type="presParOf" srcId="{2D0AACD7-5595-40BF-81FB-DC9733516EC6}" destId="{FA6C0FC2-F9DC-436F-B016-5E027E877C46}" srcOrd="1" destOrd="0" presId="urn:microsoft.com/office/officeart/2018/2/layout/IconVerticalSolidList"/>
    <dgm:cxn modelId="{7C58EE15-F151-41B7-ABB5-2A30ED38F563}" type="presParOf" srcId="{2D0AACD7-5595-40BF-81FB-DC9733516EC6}" destId="{DC7A520E-A2AE-4CDF-A9AB-AFB56178B33C}" srcOrd="2" destOrd="0" presId="urn:microsoft.com/office/officeart/2018/2/layout/IconVerticalSolidList"/>
    <dgm:cxn modelId="{8F0956A5-1D58-4B58-8543-56B85791F0BA}" type="presParOf" srcId="{2D0AACD7-5595-40BF-81FB-DC9733516EC6}" destId="{25B32A53-3BDF-4225-8B4A-09F42CD02B46}" srcOrd="3" destOrd="0" presId="urn:microsoft.com/office/officeart/2018/2/layout/IconVerticalSolidList"/>
    <dgm:cxn modelId="{BD9D44A7-9D4C-41FF-ACAE-F3E994A6F71A}" type="presParOf" srcId="{A81870CD-4526-438E-B318-08312491A9AE}" destId="{32BE6D9E-BE77-4714-ACC6-135942AA7824}" srcOrd="11" destOrd="0" presId="urn:microsoft.com/office/officeart/2018/2/layout/IconVerticalSolidList"/>
    <dgm:cxn modelId="{EE172423-8B8D-4008-812B-6920B18DF028}" type="presParOf" srcId="{A81870CD-4526-438E-B318-08312491A9AE}" destId="{C8827EEA-209F-409D-9D70-5F86A4FC3A7D}" srcOrd="12" destOrd="0" presId="urn:microsoft.com/office/officeart/2018/2/layout/IconVerticalSolidList"/>
    <dgm:cxn modelId="{3A748A42-50DA-43AE-BDE8-E690C566D229}" type="presParOf" srcId="{C8827EEA-209F-409D-9D70-5F86A4FC3A7D}" destId="{9E124715-3DFB-4936-98B0-319967DAD4B9}" srcOrd="0" destOrd="0" presId="urn:microsoft.com/office/officeart/2018/2/layout/IconVerticalSolidList"/>
    <dgm:cxn modelId="{1C5C55F7-0798-4D6D-B869-7E7CE7A68274}" type="presParOf" srcId="{C8827EEA-209F-409D-9D70-5F86A4FC3A7D}" destId="{13E63505-860C-4087-96B3-F55CF4C736CB}" srcOrd="1" destOrd="0" presId="urn:microsoft.com/office/officeart/2018/2/layout/IconVerticalSolidList"/>
    <dgm:cxn modelId="{023C9F2A-FE6A-4D29-95DB-029B49E1491A}" type="presParOf" srcId="{C8827EEA-209F-409D-9D70-5F86A4FC3A7D}" destId="{450EFDFC-7B20-4520-A8CD-4533988839C8}" srcOrd="2" destOrd="0" presId="urn:microsoft.com/office/officeart/2018/2/layout/IconVerticalSolidList"/>
    <dgm:cxn modelId="{7BA4EF41-11A9-4EE0-B495-DA8352E06F51}" type="presParOf" srcId="{C8827EEA-209F-409D-9D70-5F86A4FC3A7D}" destId="{36FC89D9-F82F-40F3-AE1A-83D429E2F507}"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EC50EF-BDC7-4C46-9858-E0CFFA3FA5A5}" type="doc">
      <dgm:prSet loTypeId="urn:microsoft.com/office/officeart/2008/layout/LinedList" loCatId="list" qsTypeId="urn:microsoft.com/office/officeart/2005/8/quickstyle/simple1" qsCatId="simple" csTypeId="urn:microsoft.com/office/officeart/2005/8/colors/colorful5" csCatId="colorful" phldr="1"/>
      <dgm:spPr/>
      <dgm:t>
        <a:bodyPr/>
        <a:lstStyle/>
        <a:p>
          <a:endParaRPr lang="en-US"/>
        </a:p>
      </dgm:t>
    </dgm:pt>
    <dgm:pt modelId="{AC889F03-A166-4ECC-B300-A5399C8CEBA7}">
      <dgm:prSet/>
      <dgm:spPr/>
      <dgm:t>
        <a:bodyPr/>
        <a:lstStyle/>
        <a:p>
          <a:pPr algn="just"/>
          <a:r>
            <a:rPr lang="en-US" dirty="0"/>
            <a:t>•Digital inclusion refers to the equitable access to and effective use of information and communication technologies (ICTs) by all individuals, regardless of their physical, economic, or social circumstances (Adedokun &amp; Zulu, 2022).</a:t>
          </a:r>
        </a:p>
      </dgm:t>
    </dgm:pt>
    <dgm:pt modelId="{B8B2FBB5-A36E-4BA8-85E0-120CEC4F9FE9}" type="parTrans" cxnId="{631343B8-87C4-4C65-8BF2-0FD6AD655C6A}">
      <dgm:prSet/>
      <dgm:spPr/>
      <dgm:t>
        <a:bodyPr/>
        <a:lstStyle/>
        <a:p>
          <a:endParaRPr lang="en-US"/>
        </a:p>
      </dgm:t>
    </dgm:pt>
    <dgm:pt modelId="{17CC42DC-0934-4A43-8976-0E399ED4B7A4}" type="sibTrans" cxnId="{631343B8-87C4-4C65-8BF2-0FD6AD655C6A}">
      <dgm:prSet/>
      <dgm:spPr/>
      <dgm:t>
        <a:bodyPr/>
        <a:lstStyle/>
        <a:p>
          <a:endParaRPr lang="en-US"/>
        </a:p>
      </dgm:t>
    </dgm:pt>
    <dgm:pt modelId="{D9681850-427F-41FE-87CE-85958BEC8760}">
      <dgm:prSet/>
      <dgm:spPr/>
      <dgm:t>
        <a:bodyPr/>
        <a:lstStyle/>
        <a:p>
          <a:pPr algn="just"/>
          <a:r>
            <a:rPr lang="en-US" dirty="0"/>
            <a:t>• According to the United Nations (2019), Disability and Development Report emphasizes that access to information and communication technologies (ICTs) is vital for enabling individuals with disabilities to live independently and be included in society.</a:t>
          </a:r>
        </a:p>
      </dgm:t>
    </dgm:pt>
    <dgm:pt modelId="{ADD2B74D-2006-49E6-ADA9-2F2045DA5062}" type="parTrans" cxnId="{E189F21C-4956-45C8-8F59-5CEFFB0AA32D}">
      <dgm:prSet/>
      <dgm:spPr/>
      <dgm:t>
        <a:bodyPr/>
        <a:lstStyle/>
        <a:p>
          <a:endParaRPr lang="en-US"/>
        </a:p>
      </dgm:t>
    </dgm:pt>
    <dgm:pt modelId="{24100633-F6E3-4240-811E-6DF073AE6B88}" type="sibTrans" cxnId="{E189F21C-4956-45C8-8F59-5CEFFB0AA32D}">
      <dgm:prSet/>
      <dgm:spPr/>
      <dgm:t>
        <a:bodyPr/>
        <a:lstStyle/>
        <a:p>
          <a:endParaRPr lang="en-US"/>
        </a:p>
      </dgm:t>
    </dgm:pt>
    <dgm:pt modelId="{7501E65A-C022-4995-9048-5B1E199290D8}">
      <dgm:prSet/>
      <dgm:spPr/>
      <dgm:t>
        <a:bodyPr/>
        <a:lstStyle/>
        <a:p>
          <a:pPr algn="just"/>
          <a:r>
            <a:rPr lang="en-US" dirty="0"/>
            <a:t>Students with disabilities encounter unique challenges in accessing digital resources, such as inadequate equipment and inaccessible formats. Addressing these challenges requires specialized resources and support (Maturure &amp; Chigwada, 2017; Farooq &amp; Manzoor, 2021).</a:t>
          </a:r>
          <a:endParaRPr lang="en-NA" dirty="0"/>
        </a:p>
      </dgm:t>
    </dgm:pt>
    <dgm:pt modelId="{2F9C7A7D-974E-45A8-8144-D736CB7073EE}" type="parTrans" cxnId="{B9F9E731-6AB6-418E-9370-B6C054CAE395}">
      <dgm:prSet/>
      <dgm:spPr/>
      <dgm:t>
        <a:bodyPr/>
        <a:lstStyle/>
        <a:p>
          <a:endParaRPr lang="en-NA"/>
        </a:p>
      </dgm:t>
    </dgm:pt>
    <dgm:pt modelId="{6FFED567-4165-4EBF-8D32-A0D1F02C4344}" type="sibTrans" cxnId="{B9F9E731-6AB6-418E-9370-B6C054CAE395}">
      <dgm:prSet/>
      <dgm:spPr/>
      <dgm:t>
        <a:bodyPr/>
        <a:lstStyle/>
        <a:p>
          <a:endParaRPr lang="en-NA"/>
        </a:p>
      </dgm:t>
    </dgm:pt>
    <dgm:pt modelId="{E8D4A2F2-3640-479A-9835-2A36674290B3}" type="pres">
      <dgm:prSet presAssocID="{21EC50EF-BDC7-4C46-9858-E0CFFA3FA5A5}" presName="vert0" presStyleCnt="0">
        <dgm:presLayoutVars>
          <dgm:dir/>
          <dgm:animOne val="branch"/>
          <dgm:animLvl val="lvl"/>
        </dgm:presLayoutVars>
      </dgm:prSet>
      <dgm:spPr/>
    </dgm:pt>
    <dgm:pt modelId="{8CE1A9DD-BC39-4F19-9E06-FEC331C39E49}" type="pres">
      <dgm:prSet presAssocID="{AC889F03-A166-4ECC-B300-A5399C8CEBA7}" presName="thickLine" presStyleLbl="alignNode1" presStyleIdx="0" presStyleCnt="3"/>
      <dgm:spPr/>
    </dgm:pt>
    <dgm:pt modelId="{F7C959D2-6679-40A8-84A4-5188FFE74708}" type="pres">
      <dgm:prSet presAssocID="{AC889F03-A166-4ECC-B300-A5399C8CEBA7}" presName="horz1" presStyleCnt="0"/>
      <dgm:spPr/>
    </dgm:pt>
    <dgm:pt modelId="{0EF87535-B180-4035-8224-57BFD7F0CD95}" type="pres">
      <dgm:prSet presAssocID="{AC889F03-A166-4ECC-B300-A5399C8CEBA7}" presName="tx1" presStyleLbl="revTx" presStyleIdx="0" presStyleCnt="3"/>
      <dgm:spPr/>
    </dgm:pt>
    <dgm:pt modelId="{C736A2F9-29D3-408A-8460-CE6FF3BF882E}" type="pres">
      <dgm:prSet presAssocID="{AC889F03-A166-4ECC-B300-A5399C8CEBA7}" presName="vert1" presStyleCnt="0"/>
      <dgm:spPr/>
    </dgm:pt>
    <dgm:pt modelId="{2AD6F720-851E-4553-B4E2-C3E63F8C33BA}" type="pres">
      <dgm:prSet presAssocID="{D9681850-427F-41FE-87CE-85958BEC8760}" presName="thickLine" presStyleLbl="alignNode1" presStyleIdx="1" presStyleCnt="3"/>
      <dgm:spPr/>
    </dgm:pt>
    <dgm:pt modelId="{B3B28183-71DF-45AB-B9C9-5A61B6B41D71}" type="pres">
      <dgm:prSet presAssocID="{D9681850-427F-41FE-87CE-85958BEC8760}" presName="horz1" presStyleCnt="0"/>
      <dgm:spPr/>
    </dgm:pt>
    <dgm:pt modelId="{53AD6384-3FF5-4443-ADAB-BB955E5A8639}" type="pres">
      <dgm:prSet presAssocID="{D9681850-427F-41FE-87CE-85958BEC8760}" presName="tx1" presStyleLbl="revTx" presStyleIdx="1" presStyleCnt="3"/>
      <dgm:spPr/>
    </dgm:pt>
    <dgm:pt modelId="{79AAC289-4E36-47FC-9623-ECED93C9E5C6}" type="pres">
      <dgm:prSet presAssocID="{D9681850-427F-41FE-87CE-85958BEC8760}" presName="vert1" presStyleCnt="0"/>
      <dgm:spPr/>
    </dgm:pt>
    <dgm:pt modelId="{B7D85CDB-3722-4F80-B6E8-25A303444A60}" type="pres">
      <dgm:prSet presAssocID="{7501E65A-C022-4995-9048-5B1E199290D8}" presName="thickLine" presStyleLbl="alignNode1" presStyleIdx="2" presStyleCnt="3"/>
      <dgm:spPr/>
    </dgm:pt>
    <dgm:pt modelId="{8389C5B4-4078-40B8-AA9D-4149FEB048A6}" type="pres">
      <dgm:prSet presAssocID="{7501E65A-C022-4995-9048-5B1E199290D8}" presName="horz1" presStyleCnt="0"/>
      <dgm:spPr/>
    </dgm:pt>
    <dgm:pt modelId="{B2BB96F2-2E22-4C0B-B0D6-55FFDD313BCA}" type="pres">
      <dgm:prSet presAssocID="{7501E65A-C022-4995-9048-5B1E199290D8}" presName="tx1" presStyleLbl="revTx" presStyleIdx="2" presStyleCnt="3"/>
      <dgm:spPr/>
    </dgm:pt>
    <dgm:pt modelId="{B9508A49-BBAD-45B0-984F-53733AC33A84}" type="pres">
      <dgm:prSet presAssocID="{7501E65A-C022-4995-9048-5B1E199290D8}" presName="vert1" presStyleCnt="0"/>
      <dgm:spPr/>
    </dgm:pt>
  </dgm:ptLst>
  <dgm:cxnLst>
    <dgm:cxn modelId="{E189F21C-4956-45C8-8F59-5CEFFB0AA32D}" srcId="{21EC50EF-BDC7-4C46-9858-E0CFFA3FA5A5}" destId="{D9681850-427F-41FE-87CE-85958BEC8760}" srcOrd="1" destOrd="0" parTransId="{ADD2B74D-2006-49E6-ADA9-2F2045DA5062}" sibTransId="{24100633-F6E3-4240-811E-6DF073AE6B88}"/>
    <dgm:cxn modelId="{C3723D2E-AA3B-44CD-A675-D486FD371450}" type="presOf" srcId="{7501E65A-C022-4995-9048-5B1E199290D8}" destId="{B2BB96F2-2E22-4C0B-B0D6-55FFDD313BCA}" srcOrd="0" destOrd="0" presId="urn:microsoft.com/office/officeart/2008/layout/LinedList"/>
    <dgm:cxn modelId="{B9F9E731-6AB6-418E-9370-B6C054CAE395}" srcId="{21EC50EF-BDC7-4C46-9858-E0CFFA3FA5A5}" destId="{7501E65A-C022-4995-9048-5B1E199290D8}" srcOrd="2" destOrd="0" parTransId="{2F9C7A7D-974E-45A8-8144-D736CB7073EE}" sibTransId="{6FFED567-4165-4EBF-8D32-A0D1F02C4344}"/>
    <dgm:cxn modelId="{64C8C43D-C21A-476C-BA73-75DE68A168E2}" type="presOf" srcId="{D9681850-427F-41FE-87CE-85958BEC8760}" destId="{53AD6384-3FF5-4443-ADAB-BB955E5A8639}" srcOrd="0" destOrd="0" presId="urn:microsoft.com/office/officeart/2008/layout/LinedList"/>
    <dgm:cxn modelId="{9BD09A69-4A70-4251-B5BB-D020CE1B8929}" type="presOf" srcId="{AC889F03-A166-4ECC-B300-A5399C8CEBA7}" destId="{0EF87535-B180-4035-8224-57BFD7F0CD95}" srcOrd="0" destOrd="0" presId="urn:microsoft.com/office/officeart/2008/layout/LinedList"/>
    <dgm:cxn modelId="{631343B8-87C4-4C65-8BF2-0FD6AD655C6A}" srcId="{21EC50EF-BDC7-4C46-9858-E0CFFA3FA5A5}" destId="{AC889F03-A166-4ECC-B300-A5399C8CEBA7}" srcOrd="0" destOrd="0" parTransId="{B8B2FBB5-A36E-4BA8-85E0-120CEC4F9FE9}" sibTransId="{17CC42DC-0934-4A43-8976-0E399ED4B7A4}"/>
    <dgm:cxn modelId="{40249DF1-4127-4BBC-9B9A-690BBD49F40A}" type="presOf" srcId="{21EC50EF-BDC7-4C46-9858-E0CFFA3FA5A5}" destId="{E8D4A2F2-3640-479A-9835-2A36674290B3}" srcOrd="0" destOrd="0" presId="urn:microsoft.com/office/officeart/2008/layout/LinedList"/>
    <dgm:cxn modelId="{F1AA69CC-F6EA-4497-BB7F-75294FADE760}" type="presParOf" srcId="{E8D4A2F2-3640-479A-9835-2A36674290B3}" destId="{8CE1A9DD-BC39-4F19-9E06-FEC331C39E49}" srcOrd="0" destOrd="0" presId="urn:microsoft.com/office/officeart/2008/layout/LinedList"/>
    <dgm:cxn modelId="{D16C01B8-932C-4F94-8409-186D948D8605}" type="presParOf" srcId="{E8D4A2F2-3640-479A-9835-2A36674290B3}" destId="{F7C959D2-6679-40A8-84A4-5188FFE74708}" srcOrd="1" destOrd="0" presId="urn:microsoft.com/office/officeart/2008/layout/LinedList"/>
    <dgm:cxn modelId="{A359815A-B914-4EFC-AD7F-A65D77C28176}" type="presParOf" srcId="{F7C959D2-6679-40A8-84A4-5188FFE74708}" destId="{0EF87535-B180-4035-8224-57BFD7F0CD95}" srcOrd="0" destOrd="0" presId="urn:microsoft.com/office/officeart/2008/layout/LinedList"/>
    <dgm:cxn modelId="{CEFF6839-F208-4BDC-AE27-19929BAFBF88}" type="presParOf" srcId="{F7C959D2-6679-40A8-84A4-5188FFE74708}" destId="{C736A2F9-29D3-408A-8460-CE6FF3BF882E}" srcOrd="1" destOrd="0" presId="urn:microsoft.com/office/officeart/2008/layout/LinedList"/>
    <dgm:cxn modelId="{7E3D6B45-E9C9-4A78-9C6C-D37BA30F278B}" type="presParOf" srcId="{E8D4A2F2-3640-479A-9835-2A36674290B3}" destId="{2AD6F720-851E-4553-B4E2-C3E63F8C33BA}" srcOrd="2" destOrd="0" presId="urn:microsoft.com/office/officeart/2008/layout/LinedList"/>
    <dgm:cxn modelId="{DD4D7D6F-0B5F-43BE-A8F2-DACF3A687C7B}" type="presParOf" srcId="{E8D4A2F2-3640-479A-9835-2A36674290B3}" destId="{B3B28183-71DF-45AB-B9C9-5A61B6B41D71}" srcOrd="3" destOrd="0" presId="urn:microsoft.com/office/officeart/2008/layout/LinedList"/>
    <dgm:cxn modelId="{ADC674EB-2248-4B81-B7F0-B6827FDCCF21}" type="presParOf" srcId="{B3B28183-71DF-45AB-B9C9-5A61B6B41D71}" destId="{53AD6384-3FF5-4443-ADAB-BB955E5A8639}" srcOrd="0" destOrd="0" presId="urn:microsoft.com/office/officeart/2008/layout/LinedList"/>
    <dgm:cxn modelId="{86B2BA28-EBCC-491E-9888-D9599ABB3DF6}" type="presParOf" srcId="{B3B28183-71DF-45AB-B9C9-5A61B6B41D71}" destId="{79AAC289-4E36-47FC-9623-ECED93C9E5C6}" srcOrd="1" destOrd="0" presId="urn:microsoft.com/office/officeart/2008/layout/LinedList"/>
    <dgm:cxn modelId="{EEB045B7-CEDD-4AA4-98A9-7FCE048DACFE}" type="presParOf" srcId="{E8D4A2F2-3640-479A-9835-2A36674290B3}" destId="{B7D85CDB-3722-4F80-B6E8-25A303444A60}" srcOrd="4" destOrd="0" presId="urn:microsoft.com/office/officeart/2008/layout/LinedList"/>
    <dgm:cxn modelId="{67A8F604-A3B2-49E0-A651-6831DFC73471}" type="presParOf" srcId="{E8D4A2F2-3640-479A-9835-2A36674290B3}" destId="{8389C5B4-4078-40B8-AA9D-4149FEB048A6}" srcOrd="5" destOrd="0" presId="urn:microsoft.com/office/officeart/2008/layout/LinedList"/>
    <dgm:cxn modelId="{36184058-7178-49DE-A5FB-0FCABA1E1521}" type="presParOf" srcId="{8389C5B4-4078-40B8-AA9D-4149FEB048A6}" destId="{B2BB96F2-2E22-4C0B-B0D6-55FFDD313BCA}" srcOrd="0" destOrd="0" presId="urn:microsoft.com/office/officeart/2008/layout/LinedList"/>
    <dgm:cxn modelId="{0FC562F5-447F-4B2E-9386-3393971EBA1D}" type="presParOf" srcId="{8389C5B4-4078-40B8-AA9D-4149FEB048A6}" destId="{B9508A49-BBAD-45B0-984F-53733AC33A84}"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1EC50EF-BDC7-4C46-9858-E0CFFA3FA5A5}" type="doc">
      <dgm:prSet loTypeId="urn:microsoft.com/office/officeart/2008/layout/LinedList" loCatId="list" qsTypeId="urn:microsoft.com/office/officeart/2005/8/quickstyle/simple1" qsCatId="simple" csTypeId="urn:microsoft.com/office/officeart/2005/8/colors/colorful5" csCatId="colorful" phldr="1"/>
      <dgm:spPr/>
      <dgm:t>
        <a:bodyPr/>
        <a:lstStyle/>
        <a:p>
          <a:endParaRPr lang="en-US"/>
        </a:p>
      </dgm:t>
    </dgm:pt>
    <dgm:pt modelId="{AC889F03-A166-4ECC-B300-A5399C8CEBA7}">
      <dgm:prSet custT="1"/>
      <dgm:spPr>
        <a:xfrm>
          <a:off x="0" y="2125"/>
          <a:ext cx="7886700" cy="1449431"/>
        </a:xfrm>
        <a:prstGeom prst="rect">
          <a:avLst/>
        </a:prstGeom>
        <a:noFill/>
        <a:ln>
          <a:noFill/>
        </a:ln>
        <a:effectLst/>
      </dgm:spPr>
      <dgm:t>
        <a:bodyPr/>
        <a:lstStyle/>
        <a:p>
          <a:pPr algn="just">
            <a:buNone/>
          </a:pPr>
          <a:r>
            <a:rPr lang="en-US" sz="1400" dirty="0">
              <a:solidFill>
                <a:sysClr val="windowText" lastClr="000000">
                  <a:hueOff val="0"/>
                  <a:satOff val="0"/>
                  <a:lumOff val="0"/>
                  <a:alphaOff val="0"/>
                </a:sysClr>
              </a:solidFill>
              <a:latin typeface="Aptos" panose="02110004020202020204"/>
              <a:ea typeface="+mn-ea"/>
              <a:cs typeface="+mn-cs"/>
            </a:rPr>
            <a:t>•</a:t>
          </a:r>
          <a:r>
            <a:rPr lang="en-US" sz="1800" dirty="0">
              <a:solidFill>
                <a:sysClr val="windowText" lastClr="000000">
                  <a:hueOff val="0"/>
                  <a:satOff val="0"/>
                  <a:lumOff val="0"/>
                  <a:alphaOff val="0"/>
                </a:sysClr>
              </a:solidFill>
              <a:latin typeface="Aptos" panose="02110004020202020204"/>
              <a:ea typeface="+mn-ea"/>
              <a:cs typeface="+mn-cs"/>
            </a:rPr>
            <a:t>Students with disabilities encounter unique challenges in accessing digital resources, such as inadequate equipment and inaccessible formats. Addressing these challenges requires specialized resources and support (Maturure &amp; Chigwada, 2017; Farooq &amp; Manzoor, 2021). ​</a:t>
          </a:r>
          <a:endParaRPr lang="en-NA" sz="1800" dirty="0">
            <a:solidFill>
              <a:sysClr val="windowText" lastClr="000000">
                <a:hueOff val="0"/>
                <a:satOff val="0"/>
                <a:lumOff val="0"/>
                <a:alphaOff val="0"/>
              </a:sysClr>
            </a:solidFill>
            <a:latin typeface="Aptos" panose="02110004020202020204"/>
            <a:ea typeface="+mn-ea"/>
            <a:cs typeface="+mn-cs"/>
          </a:endParaRPr>
        </a:p>
        <a:p>
          <a:pPr algn="l">
            <a:buNone/>
          </a:pPr>
          <a:endParaRPr lang="en-US" sz="1400" dirty="0">
            <a:solidFill>
              <a:sysClr val="windowText" lastClr="000000">
                <a:hueOff val="0"/>
                <a:satOff val="0"/>
                <a:lumOff val="0"/>
                <a:alphaOff val="0"/>
              </a:sysClr>
            </a:solidFill>
            <a:latin typeface="Aptos" panose="02110004020202020204"/>
            <a:ea typeface="+mn-ea"/>
            <a:cs typeface="+mn-cs"/>
          </a:endParaRPr>
        </a:p>
      </dgm:t>
    </dgm:pt>
    <dgm:pt modelId="{B8B2FBB5-A36E-4BA8-85E0-120CEC4F9FE9}" type="parTrans" cxnId="{631343B8-87C4-4C65-8BF2-0FD6AD655C6A}">
      <dgm:prSet/>
      <dgm:spPr/>
      <dgm:t>
        <a:bodyPr/>
        <a:lstStyle/>
        <a:p>
          <a:endParaRPr lang="en-US"/>
        </a:p>
      </dgm:t>
    </dgm:pt>
    <dgm:pt modelId="{17CC42DC-0934-4A43-8976-0E399ED4B7A4}" type="sibTrans" cxnId="{631343B8-87C4-4C65-8BF2-0FD6AD655C6A}">
      <dgm:prSet/>
      <dgm:spPr/>
      <dgm:t>
        <a:bodyPr/>
        <a:lstStyle/>
        <a:p>
          <a:endParaRPr lang="en-US"/>
        </a:p>
      </dgm:t>
    </dgm:pt>
    <dgm:pt modelId="{D9681850-427F-41FE-87CE-85958BEC8760}">
      <dgm:prSet custT="1"/>
      <dgm:spPr>
        <a:xfrm>
          <a:off x="0" y="1451556"/>
          <a:ext cx="7886700" cy="1449431"/>
        </a:xfrm>
        <a:prstGeom prst="rect">
          <a:avLst/>
        </a:prstGeom>
        <a:noFill/>
        <a:ln>
          <a:noFill/>
        </a:ln>
        <a:effectLst/>
      </dgm:spPr>
      <dgm:t>
        <a:bodyPr/>
        <a:lstStyle/>
        <a:p>
          <a:pPr algn="just">
            <a:buNone/>
          </a:pPr>
          <a:r>
            <a:rPr lang="en-US" sz="1400" dirty="0">
              <a:solidFill>
                <a:sysClr val="windowText" lastClr="000000">
                  <a:hueOff val="0"/>
                  <a:satOff val="0"/>
                  <a:lumOff val="0"/>
                  <a:alphaOff val="0"/>
                </a:sysClr>
              </a:solidFill>
              <a:latin typeface="Aptos" panose="02110004020202020204"/>
              <a:ea typeface="+mn-ea"/>
              <a:cs typeface="+mn-cs"/>
            </a:rPr>
            <a:t>•</a:t>
          </a:r>
          <a:r>
            <a:rPr lang="en-US" sz="1800" dirty="0">
              <a:solidFill>
                <a:sysClr val="windowText" lastClr="000000">
                  <a:hueOff val="0"/>
                  <a:satOff val="0"/>
                  <a:lumOff val="0"/>
                  <a:alphaOff val="0"/>
                </a:sysClr>
              </a:solidFill>
              <a:latin typeface="Aptos" panose="02110004020202020204"/>
              <a:ea typeface="+mn-ea"/>
              <a:cs typeface="+mn-cs"/>
            </a:rPr>
            <a:t>Academic libraries are crucial in bridging the digital divide by offering resources such as computers, internet access, digital content, and assistive technologies that enhance digital literacy and accessibility (</a:t>
          </a:r>
          <a:r>
            <a:rPr lang="en-US" sz="1800" dirty="0" err="1">
              <a:solidFill>
                <a:sysClr val="windowText" lastClr="000000">
                  <a:hueOff val="0"/>
                  <a:satOff val="0"/>
                  <a:lumOff val="0"/>
                  <a:alphaOff val="0"/>
                </a:sysClr>
              </a:solidFill>
              <a:latin typeface="Aptos" panose="02110004020202020204"/>
              <a:ea typeface="+mn-ea"/>
              <a:cs typeface="+mn-cs"/>
            </a:rPr>
            <a:t>Beyene</a:t>
          </a:r>
          <a:r>
            <a:rPr lang="en-US" sz="1800" dirty="0">
              <a:solidFill>
                <a:sysClr val="windowText" lastClr="000000">
                  <a:hueOff val="0"/>
                  <a:satOff val="0"/>
                  <a:lumOff val="0"/>
                  <a:alphaOff val="0"/>
                </a:sysClr>
              </a:solidFill>
              <a:latin typeface="Aptos" panose="02110004020202020204"/>
              <a:ea typeface="+mn-ea"/>
              <a:cs typeface="+mn-cs"/>
            </a:rPr>
            <a:t>, 2018). Developing countries often face significant barriers to digital inclusion: limited resources, lack of assistive technologies, and insufficient staff training (Hamad, 2023).</a:t>
          </a:r>
          <a:endParaRPr lang="en-NA" sz="1800" dirty="0">
            <a:solidFill>
              <a:sysClr val="windowText" lastClr="000000">
                <a:hueOff val="0"/>
                <a:satOff val="0"/>
                <a:lumOff val="0"/>
                <a:alphaOff val="0"/>
              </a:sysClr>
            </a:solidFill>
            <a:latin typeface="Aptos" panose="02110004020202020204"/>
            <a:ea typeface="+mn-ea"/>
            <a:cs typeface="+mn-cs"/>
          </a:endParaRPr>
        </a:p>
        <a:p>
          <a:pPr algn="l">
            <a:buNone/>
          </a:pPr>
          <a:endParaRPr lang="en-US" sz="1400" dirty="0">
            <a:solidFill>
              <a:sysClr val="windowText" lastClr="000000">
                <a:hueOff val="0"/>
                <a:satOff val="0"/>
                <a:lumOff val="0"/>
                <a:alphaOff val="0"/>
              </a:sysClr>
            </a:solidFill>
            <a:latin typeface="Aptos" panose="02110004020202020204"/>
            <a:ea typeface="+mn-ea"/>
            <a:cs typeface="+mn-cs"/>
          </a:endParaRPr>
        </a:p>
      </dgm:t>
    </dgm:pt>
    <dgm:pt modelId="{ADD2B74D-2006-49E6-ADA9-2F2045DA5062}" type="parTrans" cxnId="{E189F21C-4956-45C8-8F59-5CEFFB0AA32D}">
      <dgm:prSet/>
      <dgm:spPr/>
      <dgm:t>
        <a:bodyPr/>
        <a:lstStyle/>
        <a:p>
          <a:endParaRPr lang="en-US"/>
        </a:p>
      </dgm:t>
    </dgm:pt>
    <dgm:pt modelId="{24100633-F6E3-4240-811E-6DF073AE6B88}" type="sibTrans" cxnId="{E189F21C-4956-45C8-8F59-5CEFFB0AA32D}">
      <dgm:prSet/>
      <dgm:spPr/>
      <dgm:t>
        <a:bodyPr/>
        <a:lstStyle/>
        <a:p>
          <a:endParaRPr lang="en-US"/>
        </a:p>
      </dgm:t>
    </dgm:pt>
    <dgm:pt modelId="{C957AE09-30E3-4553-A358-4DAC75CC7A62}">
      <dgm:prSet/>
      <dgm:spPr>
        <a:xfrm>
          <a:off x="0" y="2900987"/>
          <a:ext cx="7886700" cy="1449431"/>
        </a:xfrm>
        <a:prstGeom prst="rect">
          <a:avLst/>
        </a:prstGeom>
        <a:noFill/>
        <a:ln>
          <a:noFill/>
        </a:ln>
        <a:effectLst/>
      </dgm:spPr>
      <dgm:t>
        <a:bodyPr/>
        <a:lstStyle/>
        <a:p>
          <a:pPr algn="just">
            <a:buNone/>
          </a:pPr>
          <a:r>
            <a:rPr lang="en-US" dirty="0">
              <a:solidFill>
                <a:sysClr val="windowText" lastClr="000000">
                  <a:hueOff val="0"/>
                  <a:satOff val="0"/>
                  <a:lumOff val="0"/>
                  <a:alphaOff val="0"/>
                </a:sysClr>
              </a:solidFill>
              <a:effectLst/>
              <a:latin typeface="Calibri" panose="020F0502020204030204" pitchFamily="34" charset="0"/>
              <a:ea typeface="Calibri" panose="020F0502020204030204" pitchFamily="34" charset="0"/>
              <a:cs typeface="Calibri" panose="020F0502020204030204" pitchFamily="34" charset="0"/>
            </a:rPr>
            <a:t>This study aims to explore the role of academic libraries in promoting digital inclusion for students with disabilities, specifically by comparing strategies at the International University of Management (IUM) and the University of Zimbabwe (UZ). The research seeks to identify effective practices for enhancing digital inclusion in these libraries​</a:t>
          </a:r>
          <a:endParaRPr lang="en-GB" dirty="0">
            <a:solidFill>
              <a:sysClr val="windowText" lastClr="000000">
                <a:hueOff val="0"/>
                <a:satOff val="0"/>
                <a:lumOff val="0"/>
                <a:alphaOff val="0"/>
              </a:sysClr>
            </a:solidFill>
            <a:effectLst/>
            <a:latin typeface="Calibri" panose="020F0502020204030204" pitchFamily="34" charset="0"/>
            <a:ea typeface="Calibri" panose="020F0502020204030204" pitchFamily="34" charset="0"/>
            <a:cs typeface="Calibri" panose="020F0502020204030204" pitchFamily="34" charset="0"/>
          </a:endParaRPr>
        </a:p>
      </dgm:t>
    </dgm:pt>
    <dgm:pt modelId="{829E2219-A127-4129-9C91-0DDFF13C6BBF}" type="parTrans" cxnId="{A80753D9-D79A-43C0-9B3F-BDFE8CC3A85A}">
      <dgm:prSet/>
      <dgm:spPr/>
      <dgm:t>
        <a:bodyPr/>
        <a:lstStyle/>
        <a:p>
          <a:endParaRPr lang="en-US"/>
        </a:p>
      </dgm:t>
    </dgm:pt>
    <dgm:pt modelId="{F9DC2DE9-6E5C-4297-A912-A8430979E22A}" type="sibTrans" cxnId="{A80753D9-D79A-43C0-9B3F-BDFE8CC3A85A}">
      <dgm:prSet/>
      <dgm:spPr/>
      <dgm:t>
        <a:bodyPr/>
        <a:lstStyle/>
        <a:p>
          <a:endParaRPr lang="en-US"/>
        </a:p>
      </dgm:t>
    </dgm:pt>
    <dgm:pt modelId="{E8D4A2F2-3640-479A-9835-2A36674290B3}" type="pres">
      <dgm:prSet presAssocID="{21EC50EF-BDC7-4C46-9858-E0CFFA3FA5A5}" presName="vert0" presStyleCnt="0">
        <dgm:presLayoutVars>
          <dgm:dir/>
          <dgm:animOne val="branch"/>
          <dgm:animLvl val="lvl"/>
        </dgm:presLayoutVars>
      </dgm:prSet>
      <dgm:spPr/>
    </dgm:pt>
    <dgm:pt modelId="{8CE1A9DD-BC39-4F19-9E06-FEC331C39E49}" type="pres">
      <dgm:prSet presAssocID="{AC889F03-A166-4ECC-B300-A5399C8CEBA7}" presName="thickLine" presStyleLbl="alignNode1" presStyleIdx="0" presStyleCnt="3"/>
      <dgm:spPr>
        <a:xfrm>
          <a:off x="0" y="2125"/>
          <a:ext cx="7886700" cy="0"/>
        </a:xfrm>
        <a:prstGeom prst="line">
          <a:avLst/>
        </a:prstGeom>
        <a:solidFill>
          <a:srgbClr val="A02B93">
            <a:hueOff val="0"/>
            <a:satOff val="0"/>
            <a:lumOff val="0"/>
            <a:alphaOff val="0"/>
          </a:srgbClr>
        </a:solidFill>
        <a:ln w="19050" cap="flat" cmpd="sng" algn="ctr">
          <a:solidFill>
            <a:srgbClr val="A02B93">
              <a:hueOff val="0"/>
              <a:satOff val="0"/>
              <a:lumOff val="0"/>
              <a:alphaOff val="0"/>
            </a:srgbClr>
          </a:solidFill>
          <a:prstDash val="solid"/>
          <a:miter lim="800000"/>
        </a:ln>
        <a:effectLst/>
      </dgm:spPr>
    </dgm:pt>
    <dgm:pt modelId="{F7C959D2-6679-40A8-84A4-5188FFE74708}" type="pres">
      <dgm:prSet presAssocID="{AC889F03-A166-4ECC-B300-A5399C8CEBA7}" presName="horz1" presStyleCnt="0"/>
      <dgm:spPr/>
    </dgm:pt>
    <dgm:pt modelId="{0EF87535-B180-4035-8224-57BFD7F0CD95}" type="pres">
      <dgm:prSet presAssocID="{AC889F03-A166-4ECC-B300-A5399C8CEBA7}" presName="tx1" presStyleLbl="revTx" presStyleIdx="0" presStyleCnt="3"/>
      <dgm:spPr/>
    </dgm:pt>
    <dgm:pt modelId="{C736A2F9-29D3-408A-8460-CE6FF3BF882E}" type="pres">
      <dgm:prSet presAssocID="{AC889F03-A166-4ECC-B300-A5399C8CEBA7}" presName="vert1" presStyleCnt="0"/>
      <dgm:spPr/>
    </dgm:pt>
    <dgm:pt modelId="{2AD6F720-851E-4553-B4E2-C3E63F8C33BA}" type="pres">
      <dgm:prSet presAssocID="{D9681850-427F-41FE-87CE-85958BEC8760}" presName="thickLine" presStyleLbl="alignNode1" presStyleIdx="1" presStyleCnt="3"/>
      <dgm:spPr>
        <a:xfrm>
          <a:off x="0" y="1451556"/>
          <a:ext cx="7886700" cy="0"/>
        </a:xfrm>
        <a:prstGeom prst="line">
          <a:avLst/>
        </a:prstGeom>
        <a:solidFill>
          <a:srgbClr val="A02B93">
            <a:hueOff val="-6076075"/>
            <a:satOff val="-413"/>
            <a:lumOff val="981"/>
            <a:alphaOff val="0"/>
          </a:srgbClr>
        </a:solidFill>
        <a:ln w="19050" cap="flat" cmpd="sng" algn="ctr">
          <a:solidFill>
            <a:srgbClr val="A02B93">
              <a:hueOff val="-6076075"/>
              <a:satOff val="-413"/>
              <a:lumOff val="981"/>
              <a:alphaOff val="0"/>
            </a:srgbClr>
          </a:solidFill>
          <a:prstDash val="solid"/>
          <a:miter lim="800000"/>
        </a:ln>
        <a:effectLst/>
      </dgm:spPr>
    </dgm:pt>
    <dgm:pt modelId="{B3B28183-71DF-45AB-B9C9-5A61B6B41D71}" type="pres">
      <dgm:prSet presAssocID="{D9681850-427F-41FE-87CE-85958BEC8760}" presName="horz1" presStyleCnt="0"/>
      <dgm:spPr/>
    </dgm:pt>
    <dgm:pt modelId="{53AD6384-3FF5-4443-ADAB-BB955E5A8639}" type="pres">
      <dgm:prSet presAssocID="{D9681850-427F-41FE-87CE-85958BEC8760}" presName="tx1" presStyleLbl="revTx" presStyleIdx="1" presStyleCnt="3" custScaleY="114818"/>
      <dgm:spPr/>
    </dgm:pt>
    <dgm:pt modelId="{79AAC289-4E36-47FC-9623-ECED93C9E5C6}" type="pres">
      <dgm:prSet presAssocID="{D9681850-427F-41FE-87CE-85958BEC8760}" presName="vert1" presStyleCnt="0"/>
      <dgm:spPr/>
    </dgm:pt>
    <dgm:pt modelId="{1091F154-9316-4D38-8233-C7FFAA5FD25A}" type="pres">
      <dgm:prSet presAssocID="{C957AE09-30E3-4553-A358-4DAC75CC7A62}" presName="thickLine" presStyleLbl="alignNode1" presStyleIdx="2" presStyleCnt="3"/>
      <dgm:spPr>
        <a:xfrm>
          <a:off x="0" y="2900987"/>
          <a:ext cx="7886700" cy="0"/>
        </a:xfrm>
        <a:prstGeom prst="line">
          <a:avLst/>
        </a:prstGeom>
        <a:solidFill>
          <a:srgbClr val="A02B93">
            <a:hueOff val="-12152150"/>
            <a:satOff val="-826"/>
            <a:lumOff val="1961"/>
            <a:alphaOff val="0"/>
          </a:srgbClr>
        </a:solidFill>
        <a:ln w="19050" cap="flat" cmpd="sng" algn="ctr">
          <a:solidFill>
            <a:srgbClr val="A02B93">
              <a:hueOff val="-12152150"/>
              <a:satOff val="-826"/>
              <a:lumOff val="1961"/>
              <a:alphaOff val="0"/>
            </a:srgbClr>
          </a:solidFill>
          <a:prstDash val="solid"/>
          <a:miter lim="800000"/>
        </a:ln>
        <a:effectLst/>
      </dgm:spPr>
    </dgm:pt>
    <dgm:pt modelId="{83DE0EFF-9897-481F-8ECE-F4250610D85B}" type="pres">
      <dgm:prSet presAssocID="{C957AE09-30E3-4553-A358-4DAC75CC7A62}" presName="horz1" presStyleCnt="0"/>
      <dgm:spPr/>
    </dgm:pt>
    <dgm:pt modelId="{73FEFF55-1C6D-4C52-8364-05C758162010}" type="pres">
      <dgm:prSet presAssocID="{C957AE09-30E3-4553-A358-4DAC75CC7A62}" presName="tx1" presStyleLbl="revTx" presStyleIdx="2" presStyleCnt="3"/>
      <dgm:spPr/>
    </dgm:pt>
    <dgm:pt modelId="{3729DD8A-4EBD-4032-8678-08DC0BDF61CD}" type="pres">
      <dgm:prSet presAssocID="{C957AE09-30E3-4553-A358-4DAC75CC7A62}" presName="vert1" presStyleCnt="0"/>
      <dgm:spPr/>
    </dgm:pt>
  </dgm:ptLst>
  <dgm:cxnLst>
    <dgm:cxn modelId="{E189F21C-4956-45C8-8F59-5CEFFB0AA32D}" srcId="{21EC50EF-BDC7-4C46-9858-E0CFFA3FA5A5}" destId="{D9681850-427F-41FE-87CE-85958BEC8760}" srcOrd="1" destOrd="0" parTransId="{ADD2B74D-2006-49E6-ADA9-2F2045DA5062}" sibTransId="{24100633-F6E3-4240-811E-6DF073AE6B88}"/>
    <dgm:cxn modelId="{64C8C43D-C21A-476C-BA73-75DE68A168E2}" type="presOf" srcId="{D9681850-427F-41FE-87CE-85958BEC8760}" destId="{53AD6384-3FF5-4443-ADAB-BB955E5A8639}" srcOrd="0" destOrd="0" presId="urn:microsoft.com/office/officeart/2008/layout/LinedList"/>
    <dgm:cxn modelId="{9BD09A69-4A70-4251-B5BB-D020CE1B8929}" type="presOf" srcId="{AC889F03-A166-4ECC-B300-A5399C8CEBA7}" destId="{0EF87535-B180-4035-8224-57BFD7F0CD95}" srcOrd="0" destOrd="0" presId="urn:microsoft.com/office/officeart/2008/layout/LinedList"/>
    <dgm:cxn modelId="{8EFD796D-862F-4F76-912C-CD397C45FBA5}" type="presOf" srcId="{C957AE09-30E3-4553-A358-4DAC75CC7A62}" destId="{73FEFF55-1C6D-4C52-8364-05C758162010}" srcOrd="0" destOrd="0" presId="urn:microsoft.com/office/officeart/2008/layout/LinedList"/>
    <dgm:cxn modelId="{631343B8-87C4-4C65-8BF2-0FD6AD655C6A}" srcId="{21EC50EF-BDC7-4C46-9858-E0CFFA3FA5A5}" destId="{AC889F03-A166-4ECC-B300-A5399C8CEBA7}" srcOrd="0" destOrd="0" parTransId="{B8B2FBB5-A36E-4BA8-85E0-120CEC4F9FE9}" sibTransId="{17CC42DC-0934-4A43-8976-0E399ED4B7A4}"/>
    <dgm:cxn modelId="{A80753D9-D79A-43C0-9B3F-BDFE8CC3A85A}" srcId="{21EC50EF-BDC7-4C46-9858-E0CFFA3FA5A5}" destId="{C957AE09-30E3-4553-A358-4DAC75CC7A62}" srcOrd="2" destOrd="0" parTransId="{829E2219-A127-4129-9C91-0DDFF13C6BBF}" sibTransId="{F9DC2DE9-6E5C-4297-A912-A8430979E22A}"/>
    <dgm:cxn modelId="{40249DF1-4127-4BBC-9B9A-690BBD49F40A}" type="presOf" srcId="{21EC50EF-BDC7-4C46-9858-E0CFFA3FA5A5}" destId="{E8D4A2F2-3640-479A-9835-2A36674290B3}" srcOrd="0" destOrd="0" presId="urn:microsoft.com/office/officeart/2008/layout/LinedList"/>
    <dgm:cxn modelId="{F1AA69CC-F6EA-4497-BB7F-75294FADE760}" type="presParOf" srcId="{E8D4A2F2-3640-479A-9835-2A36674290B3}" destId="{8CE1A9DD-BC39-4F19-9E06-FEC331C39E49}" srcOrd="0" destOrd="0" presId="urn:microsoft.com/office/officeart/2008/layout/LinedList"/>
    <dgm:cxn modelId="{D16C01B8-932C-4F94-8409-186D948D8605}" type="presParOf" srcId="{E8D4A2F2-3640-479A-9835-2A36674290B3}" destId="{F7C959D2-6679-40A8-84A4-5188FFE74708}" srcOrd="1" destOrd="0" presId="urn:microsoft.com/office/officeart/2008/layout/LinedList"/>
    <dgm:cxn modelId="{A359815A-B914-4EFC-AD7F-A65D77C28176}" type="presParOf" srcId="{F7C959D2-6679-40A8-84A4-5188FFE74708}" destId="{0EF87535-B180-4035-8224-57BFD7F0CD95}" srcOrd="0" destOrd="0" presId="urn:microsoft.com/office/officeart/2008/layout/LinedList"/>
    <dgm:cxn modelId="{CEFF6839-F208-4BDC-AE27-19929BAFBF88}" type="presParOf" srcId="{F7C959D2-6679-40A8-84A4-5188FFE74708}" destId="{C736A2F9-29D3-408A-8460-CE6FF3BF882E}" srcOrd="1" destOrd="0" presId="urn:microsoft.com/office/officeart/2008/layout/LinedList"/>
    <dgm:cxn modelId="{7E3D6B45-E9C9-4A78-9C6C-D37BA30F278B}" type="presParOf" srcId="{E8D4A2F2-3640-479A-9835-2A36674290B3}" destId="{2AD6F720-851E-4553-B4E2-C3E63F8C33BA}" srcOrd="2" destOrd="0" presId="urn:microsoft.com/office/officeart/2008/layout/LinedList"/>
    <dgm:cxn modelId="{DD4D7D6F-0B5F-43BE-A8F2-DACF3A687C7B}" type="presParOf" srcId="{E8D4A2F2-3640-479A-9835-2A36674290B3}" destId="{B3B28183-71DF-45AB-B9C9-5A61B6B41D71}" srcOrd="3" destOrd="0" presId="urn:microsoft.com/office/officeart/2008/layout/LinedList"/>
    <dgm:cxn modelId="{ADC674EB-2248-4B81-B7F0-B6827FDCCF21}" type="presParOf" srcId="{B3B28183-71DF-45AB-B9C9-5A61B6B41D71}" destId="{53AD6384-3FF5-4443-ADAB-BB955E5A8639}" srcOrd="0" destOrd="0" presId="urn:microsoft.com/office/officeart/2008/layout/LinedList"/>
    <dgm:cxn modelId="{86B2BA28-EBCC-491E-9888-D9599ABB3DF6}" type="presParOf" srcId="{B3B28183-71DF-45AB-B9C9-5A61B6B41D71}" destId="{79AAC289-4E36-47FC-9623-ECED93C9E5C6}" srcOrd="1" destOrd="0" presId="urn:microsoft.com/office/officeart/2008/layout/LinedList"/>
    <dgm:cxn modelId="{7BCAC8A3-FD5F-4709-A860-3EC8507992F8}" type="presParOf" srcId="{E8D4A2F2-3640-479A-9835-2A36674290B3}" destId="{1091F154-9316-4D38-8233-C7FFAA5FD25A}" srcOrd="4" destOrd="0" presId="urn:microsoft.com/office/officeart/2008/layout/LinedList"/>
    <dgm:cxn modelId="{B1E6C1D8-1F51-4DBD-BDC0-F31E8033E077}" type="presParOf" srcId="{E8D4A2F2-3640-479A-9835-2A36674290B3}" destId="{83DE0EFF-9897-481F-8ECE-F4250610D85B}" srcOrd="5" destOrd="0" presId="urn:microsoft.com/office/officeart/2008/layout/LinedList"/>
    <dgm:cxn modelId="{B27F80C1-83C8-43AC-90C6-8EBD8D356BF4}" type="presParOf" srcId="{83DE0EFF-9897-481F-8ECE-F4250610D85B}" destId="{73FEFF55-1C6D-4C52-8364-05C758162010}" srcOrd="0" destOrd="0" presId="urn:microsoft.com/office/officeart/2008/layout/LinedList"/>
    <dgm:cxn modelId="{BEBF5A87-CAB9-43F8-B40E-8366CA083888}" type="presParOf" srcId="{83DE0EFF-9897-481F-8ECE-F4250610D85B}" destId="{3729DD8A-4EBD-4032-8678-08DC0BDF61CD}"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0E0B072-AEE8-4C80-A7A0-CD09BBF9F90A}" type="doc">
      <dgm:prSet loTypeId="urn:microsoft.com/office/officeart/2008/layout/LinedList" loCatId="list" qsTypeId="urn:microsoft.com/office/officeart/2005/8/quickstyle/simple1" qsCatId="simple" csTypeId="urn:microsoft.com/office/officeart/2005/8/colors/accent0_3" csCatId="mainScheme" phldr="1"/>
      <dgm:spPr/>
      <dgm:t>
        <a:bodyPr/>
        <a:lstStyle/>
        <a:p>
          <a:endParaRPr lang="en-US"/>
        </a:p>
      </dgm:t>
    </dgm:pt>
    <dgm:pt modelId="{C8610341-321F-4C54-BFD7-1AD331CE5936}">
      <dgm:prSet/>
      <dgm:spPr/>
      <dgm:t>
        <a:bodyPr/>
        <a:lstStyle/>
        <a:p>
          <a:pPr algn="just"/>
          <a:r>
            <a:rPr lang="en-US" b="0" i="0" baseline="0" dirty="0">
              <a:latin typeface="Aptos" panose="020B0004020202020204" pitchFamily="34" charset="0"/>
            </a:rPr>
            <a:t>Student success in higher education is increasingly dependent on the availability of digital resources and services. However, there is a significant gap in adequately meeting the academic needs of students with disabilities within academic library services</a:t>
          </a:r>
          <a:endParaRPr lang="en-US" dirty="0">
            <a:latin typeface="Aptos" panose="020B0004020202020204" pitchFamily="34" charset="0"/>
          </a:endParaRPr>
        </a:p>
      </dgm:t>
    </dgm:pt>
    <dgm:pt modelId="{93332126-115D-4FDB-8DA7-CF90C75717FE}" type="parTrans" cxnId="{21B133E9-9DE7-4429-9CD2-8D1E177AE297}">
      <dgm:prSet/>
      <dgm:spPr/>
      <dgm:t>
        <a:bodyPr/>
        <a:lstStyle/>
        <a:p>
          <a:endParaRPr lang="en-US"/>
        </a:p>
      </dgm:t>
    </dgm:pt>
    <dgm:pt modelId="{369F7E7E-2061-48D6-A6B0-A44C68CD781D}" type="sibTrans" cxnId="{21B133E9-9DE7-4429-9CD2-8D1E177AE297}">
      <dgm:prSet/>
      <dgm:spPr/>
      <dgm:t>
        <a:bodyPr/>
        <a:lstStyle/>
        <a:p>
          <a:endParaRPr lang="en-US"/>
        </a:p>
      </dgm:t>
    </dgm:pt>
    <dgm:pt modelId="{638FBBB8-D6C9-4D01-A321-9C9364C664A9}">
      <dgm:prSet custT="1"/>
      <dgm:spPr/>
      <dgm:t>
        <a:bodyPr/>
        <a:lstStyle/>
        <a:p>
          <a:pPr algn="just"/>
          <a:r>
            <a:rPr lang="en-US" sz="1800" b="0" i="0" baseline="0" dirty="0">
              <a:latin typeface="Aptos" panose="020B0004020202020204" pitchFamily="34" charset="0"/>
            </a:rPr>
            <a:t>Previous research highlights low levels of digital inclusion and limited services tailored for students with disabilities (Hamad, 2023; Maturure &amp; Chigwada, 2017; Kiana et al., 2021)</a:t>
          </a:r>
          <a:endParaRPr lang="en-US" sz="1800" dirty="0">
            <a:latin typeface="Aptos" panose="020B0004020202020204" pitchFamily="34" charset="0"/>
          </a:endParaRPr>
        </a:p>
      </dgm:t>
    </dgm:pt>
    <dgm:pt modelId="{AFF8AF76-C803-4955-9099-DC454BFC3EEF}" type="parTrans" cxnId="{CA58D6C3-0758-48BF-B3E4-CE03F4B5F89B}">
      <dgm:prSet/>
      <dgm:spPr/>
      <dgm:t>
        <a:bodyPr/>
        <a:lstStyle/>
        <a:p>
          <a:endParaRPr lang="en-US"/>
        </a:p>
      </dgm:t>
    </dgm:pt>
    <dgm:pt modelId="{1E62851C-89BA-424D-A046-E58D1CC270DA}" type="sibTrans" cxnId="{CA58D6C3-0758-48BF-B3E4-CE03F4B5F89B}">
      <dgm:prSet/>
      <dgm:spPr/>
      <dgm:t>
        <a:bodyPr/>
        <a:lstStyle/>
        <a:p>
          <a:endParaRPr lang="en-US"/>
        </a:p>
      </dgm:t>
    </dgm:pt>
    <dgm:pt modelId="{77A88D4E-083C-4925-9953-E82CD5BC413A}">
      <dgm:prSet custT="1"/>
      <dgm:spPr/>
      <dgm:t>
        <a:bodyPr/>
        <a:lstStyle/>
        <a:p>
          <a:pPr algn="just"/>
          <a:r>
            <a:rPr lang="en-US" sz="1800" b="0" i="0" baseline="0" dirty="0">
              <a:latin typeface="Aptos" panose="020B0004020202020204" pitchFamily="34" charset="0"/>
            </a:rPr>
            <a:t>Despite advancements in digital tools and platforms, many students with disabilities still face significant barriers to fully engaging with academic content. These barriers may stem from a lack of accessible digital resources, inadequate assistive technologies, or limited digital literacy support provided by academic institutions.</a:t>
          </a:r>
          <a:endParaRPr lang="en-US" sz="1800" dirty="0">
            <a:latin typeface="Aptos" panose="020B0004020202020204" pitchFamily="34" charset="0"/>
          </a:endParaRPr>
        </a:p>
      </dgm:t>
    </dgm:pt>
    <dgm:pt modelId="{A5487DB9-D171-4475-BFB2-03955EBE07AE}" type="parTrans" cxnId="{60977C3F-6B02-4BFD-9013-66D56A9DDC3B}">
      <dgm:prSet/>
      <dgm:spPr/>
      <dgm:t>
        <a:bodyPr/>
        <a:lstStyle/>
        <a:p>
          <a:endParaRPr lang="en-US"/>
        </a:p>
      </dgm:t>
    </dgm:pt>
    <dgm:pt modelId="{0E20F15E-8E3B-4B26-9928-F44364DA7162}" type="sibTrans" cxnId="{60977C3F-6B02-4BFD-9013-66D56A9DDC3B}">
      <dgm:prSet/>
      <dgm:spPr/>
      <dgm:t>
        <a:bodyPr/>
        <a:lstStyle/>
        <a:p>
          <a:endParaRPr lang="en-US"/>
        </a:p>
      </dgm:t>
    </dgm:pt>
    <dgm:pt modelId="{BA67EAF6-6642-40D6-A299-26041EC08A70}" type="pres">
      <dgm:prSet presAssocID="{60E0B072-AEE8-4C80-A7A0-CD09BBF9F90A}" presName="vert0" presStyleCnt="0">
        <dgm:presLayoutVars>
          <dgm:dir/>
          <dgm:animOne val="branch"/>
          <dgm:animLvl val="lvl"/>
        </dgm:presLayoutVars>
      </dgm:prSet>
      <dgm:spPr/>
    </dgm:pt>
    <dgm:pt modelId="{6389E4FA-7FE4-4E93-92EC-1FF18A548EDE}" type="pres">
      <dgm:prSet presAssocID="{C8610341-321F-4C54-BFD7-1AD331CE5936}" presName="thickLine" presStyleLbl="alignNode1" presStyleIdx="0" presStyleCnt="3"/>
      <dgm:spPr/>
    </dgm:pt>
    <dgm:pt modelId="{1C1AB11B-B160-4FBC-B8CC-81444E8499C8}" type="pres">
      <dgm:prSet presAssocID="{C8610341-321F-4C54-BFD7-1AD331CE5936}" presName="horz1" presStyleCnt="0"/>
      <dgm:spPr/>
    </dgm:pt>
    <dgm:pt modelId="{7F0357F3-47C6-46DE-8177-7F54A34CFB2C}" type="pres">
      <dgm:prSet presAssocID="{C8610341-321F-4C54-BFD7-1AD331CE5936}" presName="tx1" presStyleLbl="revTx" presStyleIdx="0" presStyleCnt="3"/>
      <dgm:spPr/>
    </dgm:pt>
    <dgm:pt modelId="{1F714D81-CDE8-401C-8C8F-900CA048D9AD}" type="pres">
      <dgm:prSet presAssocID="{C8610341-321F-4C54-BFD7-1AD331CE5936}" presName="vert1" presStyleCnt="0"/>
      <dgm:spPr/>
    </dgm:pt>
    <dgm:pt modelId="{C366392A-E5F7-421C-BA8A-F5794AE2F75B}" type="pres">
      <dgm:prSet presAssocID="{638FBBB8-D6C9-4D01-A321-9C9364C664A9}" presName="thickLine" presStyleLbl="alignNode1" presStyleIdx="1" presStyleCnt="3"/>
      <dgm:spPr/>
    </dgm:pt>
    <dgm:pt modelId="{D4B19ED3-4F7F-42D3-BA23-A21575D8B764}" type="pres">
      <dgm:prSet presAssocID="{638FBBB8-D6C9-4D01-A321-9C9364C664A9}" presName="horz1" presStyleCnt="0"/>
      <dgm:spPr/>
    </dgm:pt>
    <dgm:pt modelId="{27A849F2-9B93-414E-8A00-3472C2666B69}" type="pres">
      <dgm:prSet presAssocID="{638FBBB8-D6C9-4D01-A321-9C9364C664A9}" presName="tx1" presStyleLbl="revTx" presStyleIdx="1" presStyleCnt="3"/>
      <dgm:spPr/>
    </dgm:pt>
    <dgm:pt modelId="{3FDBA2A6-3DB3-4305-9636-BE1EAE4983FA}" type="pres">
      <dgm:prSet presAssocID="{638FBBB8-D6C9-4D01-A321-9C9364C664A9}" presName="vert1" presStyleCnt="0"/>
      <dgm:spPr/>
    </dgm:pt>
    <dgm:pt modelId="{61F1FD0A-AAE0-4691-AC49-D971890CA1B3}" type="pres">
      <dgm:prSet presAssocID="{77A88D4E-083C-4925-9953-E82CD5BC413A}" presName="thickLine" presStyleLbl="alignNode1" presStyleIdx="2" presStyleCnt="3"/>
      <dgm:spPr/>
    </dgm:pt>
    <dgm:pt modelId="{8384DD56-FD96-4433-A275-A9EE9FA45287}" type="pres">
      <dgm:prSet presAssocID="{77A88D4E-083C-4925-9953-E82CD5BC413A}" presName="horz1" presStyleCnt="0"/>
      <dgm:spPr/>
    </dgm:pt>
    <dgm:pt modelId="{E9E57C8F-0E81-47C8-951E-DFE3728BA790}" type="pres">
      <dgm:prSet presAssocID="{77A88D4E-083C-4925-9953-E82CD5BC413A}" presName="tx1" presStyleLbl="revTx" presStyleIdx="2" presStyleCnt="3" custScaleY="126886"/>
      <dgm:spPr/>
    </dgm:pt>
    <dgm:pt modelId="{D3B02253-B0E7-4D66-9950-BE93EF331F8F}" type="pres">
      <dgm:prSet presAssocID="{77A88D4E-083C-4925-9953-E82CD5BC413A}" presName="vert1" presStyleCnt="0"/>
      <dgm:spPr/>
    </dgm:pt>
  </dgm:ptLst>
  <dgm:cxnLst>
    <dgm:cxn modelId="{5DA6802F-402C-409E-8E18-E66F166CBB4D}" type="presOf" srcId="{77A88D4E-083C-4925-9953-E82CD5BC413A}" destId="{E9E57C8F-0E81-47C8-951E-DFE3728BA790}" srcOrd="0" destOrd="0" presId="urn:microsoft.com/office/officeart/2008/layout/LinedList"/>
    <dgm:cxn modelId="{60977C3F-6B02-4BFD-9013-66D56A9DDC3B}" srcId="{60E0B072-AEE8-4C80-A7A0-CD09BBF9F90A}" destId="{77A88D4E-083C-4925-9953-E82CD5BC413A}" srcOrd="2" destOrd="0" parTransId="{A5487DB9-D171-4475-BFB2-03955EBE07AE}" sibTransId="{0E20F15E-8E3B-4B26-9928-F44364DA7162}"/>
    <dgm:cxn modelId="{CC5A3A9D-5EFC-4B8C-B459-7DF43615B688}" type="presOf" srcId="{60E0B072-AEE8-4C80-A7A0-CD09BBF9F90A}" destId="{BA67EAF6-6642-40D6-A299-26041EC08A70}" srcOrd="0" destOrd="0" presId="urn:microsoft.com/office/officeart/2008/layout/LinedList"/>
    <dgm:cxn modelId="{CA58D6C3-0758-48BF-B3E4-CE03F4B5F89B}" srcId="{60E0B072-AEE8-4C80-A7A0-CD09BBF9F90A}" destId="{638FBBB8-D6C9-4D01-A321-9C9364C664A9}" srcOrd="1" destOrd="0" parTransId="{AFF8AF76-C803-4955-9099-DC454BFC3EEF}" sibTransId="{1E62851C-89BA-424D-A046-E58D1CC270DA}"/>
    <dgm:cxn modelId="{BA0C29DC-5CA2-40D6-A2D8-32A51685B16D}" type="presOf" srcId="{C8610341-321F-4C54-BFD7-1AD331CE5936}" destId="{7F0357F3-47C6-46DE-8177-7F54A34CFB2C}" srcOrd="0" destOrd="0" presId="urn:microsoft.com/office/officeart/2008/layout/LinedList"/>
    <dgm:cxn modelId="{21B133E9-9DE7-4429-9CD2-8D1E177AE297}" srcId="{60E0B072-AEE8-4C80-A7A0-CD09BBF9F90A}" destId="{C8610341-321F-4C54-BFD7-1AD331CE5936}" srcOrd="0" destOrd="0" parTransId="{93332126-115D-4FDB-8DA7-CF90C75717FE}" sibTransId="{369F7E7E-2061-48D6-A6B0-A44C68CD781D}"/>
    <dgm:cxn modelId="{F2BB11EC-BE08-4B6C-A08C-788F907EF680}" type="presOf" srcId="{638FBBB8-D6C9-4D01-A321-9C9364C664A9}" destId="{27A849F2-9B93-414E-8A00-3472C2666B69}" srcOrd="0" destOrd="0" presId="urn:microsoft.com/office/officeart/2008/layout/LinedList"/>
    <dgm:cxn modelId="{7DFE5639-2507-4597-BB8D-AA47E57B0B32}" type="presParOf" srcId="{BA67EAF6-6642-40D6-A299-26041EC08A70}" destId="{6389E4FA-7FE4-4E93-92EC-1FF18A548EDE}" srcOrd="0" destOrd="0" presId="urn:microsoft.com/office/officeart/2008/layout/LinedList"/>
    <dgm:cxn modelId="{6CEE7012-E37B-4599-BD33-8D1F49318AB9}" type="presParOf" srcId="{BA67EAF6-6642-40D6-A299-26041EC08A70}" destId="{1C1AB11B-B160-4FBC-B8CC-81444E8499C8}" srcOrd="1" destOrd="0" presId="urn:microsoft.com/office/officeart/2008/layout/LinedList"/>
    <dgm:cxn modelId="{57960088-F04D-48DC-9F3D-D8A4C6C7D50E}" type="presParOf" srcId="{1C1AB11B-B160-4FBC-B8CC-81444E8499C8}" destId="{7F0357F3-47C6-46DE-8177-7F54A34CFB2C}" srcOrd="0" destOrd="0" presId="urn:microsoft.com/office/officeart/2008/layout/LinedList"/>
    <dgm:cxn modelId="{4AAF7797-DBD6-4309-AD6B-364ED68BA0E3}" type="presParOf" srcId="{1C1AB11B-B160-4FBC-B8CC-81444E8499C8}" destId="{1F714D81-CDE8-401C-8C8F-900CA048D9AD}" srcOrd="1" destOrd="0" presId="urn:microsoft.com/office/officeart/2008/layout/LinedList"/>
    <dgm:cxn modelId="{B739B31F-C8C2-4AD0-B659-5534248201BA}" type="presParOf" srcId="{BA67EAF6-6642-40D6-A299-26041EC08A70}" destId="{C366392A-E5F7-421C-BA8A-F5794AE2F75B}" srcOrd="2" destOrd="0" presId="urn:microsoft.com/office/officeart/2008/layout/LinedList"/>
    <dgm:cxn modelId="{3A113B92-2060-4697-BC46-5FC845A56B58}" type="presParOf" srcId="{BA67EAF6-6642-40D6-A299-26041EC08A70}" destId="{D4B19ED3-4F7F-42D3-BA23-A21575D8B764}" srcOrd="3" destOrd="0" presId="urn:microsoft.com/office/officeart/2008/layout/LinedList"/>
    <dgm:cxn modelId="{A7390846-A222-4452-8BB6-CBF5C70F46A0}" type="presParOf" srcId="{D4B19ED3-4F7F-42D3-BA23-A21575D8B764}" destId="{27A849F2-9B93-414E-8A00-3472C2666B69}" srcOrd="0" destOrd="0" presId="urn:microsoft.com/office/officeart/2008/layout/LinedList"/>
    <dgm:cxn modelId="{38A84116-8FC2-4407-99C1-C0DBD20AACFD}" type="presParOf" srcId="{D4B19ED3-4F7F-42D3-BA23-A21575D8B764}" destId="{3FDBA2A6-3DB3-4305-9636-BE1EAE4983FA}" srcOrd="1" destOrd="0" presId="urn:microsoft.com/office/officeart/2008/layout/LinedList"/>
    <dgm:cxn modelId="{033BDD3A-31C5-4DB5-83DF-AC211C36DCFB}" type="presParOf" srcId="{BA67EAF6-6642-40D6-A299-26041EC08A70}" destId="{61F1FD0A-AAE0-4691-AC49-D971890CA1B3}" srcOrd="4" destOrd="0" presId="urn:microsoft.com/office/officeart/2008/layout/LinedList"/>
    <dgm:cxn modelId="{7259531D-31D8-4137-8AFE-00C8EDDB17E0}" type="presParOf" srcId="{BA67EAF6-6642-40D6-A299-26041EC08A70}" destId="{8384DD56-FD96-4433-A275-A9EE9FA45287}" srcOrd="5" destOrd="0" presId="urn:microsoft.com/office/officeart/2008/layout/LinedList"/>
    <dgm:cxn modelId="{3E7A3C5C-74D5-456F-9925-1C4821ECFAF1}" type="presParOf" srcId="{8384DD56-FD96-4433-A275-A9EE9FA45287}" destId="{E9E57C8F-0E81-47C8-951E-DFE3728BA790}" srcOrd="0" destOrd="0" presId="urn:microsoft.com/office/officeart/2008/layout/LinedList"/>
    <dgm:cxn modelId="{F6212A37-0884-4B27-BCFB-D6F052B99951}" type="presParOf" srcId="{8384DD56-FD96-4433-A275-A9EE9FA45287}" destId="{D3B02253-B0E7-4D66-9950-BE93EF331F8F}"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5DC67FB-74E9-4B65-A821-773401B9044C}"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A4E9867C-E855-47B1-9484-12FFB8053BC3}">
      <dgm:prSet/>
      <dgm:spPr/>
      <dgm:t>
        <a:bodyPr/>
        <a:lstStyle/>
        <a:p>
          <a:r>
            <a:rPr lang="en-US" dirty="0"/>
            <a:t>To determine the digital inclusion initiatives targeted at students with disabilities in academic libraries at IUM and UZ.</a:t>
          </a:r>
        </a:p>
      </dgm:t>
    </dgm:pt>
    <dgm:pt modelId="{7490B4AB-9DD6-4509-95C5-4D975BA20481}" type="parTrans" cxnId="{6EE74B44-D1E8-44C5-968D-9A8E5EEDC5ED}">
      <dgm:prSet/>
      <dgm:spPr/>
      <dgm:t>
        <a:bodyPr/>
        <a:lstStyle/>
        <a:p>
          <a:endParaRPr lang="en-US"/>
        </a:p>
      </dgm:t>
    </dgm:pt>
    <dgm:pt modelId="{59B6E870-24AD-4565-A239-F25E55A38AB9}" type="sibTrans" cxnId="{6EE74B44-D1E8-44C5-968D-9A8E5EEDC5ED}">
      <dgm:prSet/>
      <dgm:spPr/>
      <dgm:t>
        <a:bodyPr/>
        <a:lstStyle/>
        <a:p>
          <a:endParaRPr lang="en-US"/>
        </a:p>
      </dgm:t>
    </dgm:pt>
    <dgm:pt modelId="{B7F344E3-3D5E-42C9-B602-547C66007C3B}">
      <dgm:prSet/>
      <dgm:spPr/>
      <dgm:t>
        <a:bodyPr/>
        <a:lstStyle/>
        <a:p>
          <a:r>
            <a:rPr lang="en-US" dirty="0"/>
            <a:t>To compare and analyze the strategies and initiatives implemented by IUM and UZ academic libraries to promote digital inclusion for students with disabilities.</a:t>
          </a:r>
        </a:p>
      </dgm:t>
    </dgm:pt>
    <dgm:pt modelId="{48CBF3EB-114C-4985-AD2F-30553B660C8F}" type="parTrans" cxnId="{D8A3ED86-050F-4107-9C3E-2312C481BB62}">
      <dgm:prSet/>
      <dgm:spPr/>
      <dgm:t>
        <a:bodyPr/>
        <a:lstStyle/>
        <a:p>
          <a:endParaRPr lang="en-US"/>
        </a:p>
      </dgm:t>
    </dgm:pt>
    <dgm:pt modelId="{CAFFB913-DBB0-44C8-8FDA-B5A2C6B88CD4}" type="sibTrans" cxnId="{D8A3ED86-050F-4107-9C3E-2312C481BB62}">
      <dgm:prSet/>
      <dgm:spPr/>
      <dgm:t>
        <a:bodyPr/>
        <a:lstStyle/>
        <a:p>
          <a:endParaRPr lang="en-US"/>
        </a:p>
      </dgm:t>
    </dgm:pt>
    <dgm:pt modelId="{C86BB141-73FC-4D00-BBDD-C89AE3090406}">
      <dgm:prSet/>
      <dgm:spPr/>
      <dgm:t>
        <a:bodyPr/>
        <a:lstStyle/>
        <a:p>
          <a:r>
            <a:rPr lang="en-US" dirty="0"/>
            <a:t>To identify the challenges faced by students with disabilities in accessing digital resources and technologies within academic libraries at IUM and UZ.</a:t>
          </a:r>
        </a:p>
      </dgm:t>
    </dgm:pt>
    <dgm:pt modelId="{3A1BFF21-A6BD-4CF0-B53F-3040E92D473F}" type="parTrans" cxnId="{845ED2D1-D295-4AFA-8539-C37519302BA5}">
      <dgm:prSet/>
      <dgm:spPr/>
      <dgm:t>
        <a:bodyPr/>
        <a:lstStyle/>
        <a:p>
          <a:endParaRPr lang="en-US"/>
        </a:p>
      </dgm:t>
    </dgm:pt>
    <dgm:pt modelId="{A90F9FD4-F26D-4020-88BF-89493F7BA240}" type="sibTrans" cxnId="{845ED2D1-D295-4AFA-8539-C37519302BA5}">
      <dgm:prSet/>
      <dgm:spPr/>
      <dgm:t>
        <a:bodyPr/>
        <a:lstStyle/>
        <a:p>
          <a:endParaRPr lang="en-US"/>
        </a:p>
      </dgm:t>
    </dgm:pt>
    <dgm:pt modelId="{2B6D296F-D3BF-4C00-B5A6-5F521D751F8A}" type="pres">
      <dgm:prSet presAssocID="{45DC67FB-74E9-4B65-A821-773401B9044C}" presName="hierChild1" presStyleCnt="0">
        <dgm:presLayoutVars>
          <dgm:chPref val="1"/>
          <dgm:dir/>
          <dgm:animOne val="branch"/>
          <dgm:animLvl val="lvl"/>
          <dgm:resizeHandles/>
        </dgm:presLayoutVars>
      </dgm:prSet>
      <dgm:spPr/>
    </dgm:pt>
    <dgm:pt modelId="{0FF6D017-DE2B-4ED1-B89D-5E81D8DA4E72}" type="pres">
      <dgm:prSet presAssocID="{A4E9867C-E855-47B1-9484-12FFB8053BC3}" presName="hierRoot1" presStyleCnt="0"/>
      <dgm:spPr/>
    </dgm:pt>
    <dgm:pt modelId="{177F58D1-F659-4210-B2CA-24FE9530EC21}" type="pres">
      <dgm:prSet presAssocID="{A4E9867C-E855-47B1-9484-12FFB8053BC3}" presName="composite" presStyleCnt="0"/>
      <dgm:spPr/>
    </dgm:pt>
    <dgm:pt modelId="{49443846-B67A-44BE-9097-9BEC4EF7E7E0}" type="pres">
      <dgm:prSet presAssocID="{A4E9867C-E855-47B1-9484-12FFB8053BC3}" presName="background" presStyleLbl="node0" presStyleIdx="0" presStyleCnt="3"/>
      <dgm:spPr/>
    </dgm:pt>
    <dgm:pt modelId="{C5A1AADA-12E6-400B-91A8-DA9D868AD377}" type="pres">
      <dgm:prSet presAssocID="{A4E9867C-E855-47B1-9484-12FFB8053BC3}" presName="text" presStyleLbl="fgAcc0" presStyleIdx="0" presStyleCnt="3">
        <dgm:presLayoutVars>
          <dgm:chPref val="3"/>
        </dgm:presLayoutVars>
      </dgm:prSet>
      <dgm:spPr/>
    </dgm:pt>
    <dgm:pt modelId="{19B61C47-CAA7-4760-BD30-B0B49863585E}" type="pres">
      <dgm:prSet presAssocID="{A4E9867C-E855-47B1-9484-12FFB8053BC3}" presName="hierChild2" presStyleCnt="0"/>
      <dgm:spPr/>
    </dgm:pt>
    <dgm:pt modelId="{FB637372-0307-477D-97E7-7C0D345C9438}" type="pres">
      <dgm:prSet presAssocID="{B7F344E3-3D5E-42C9-B602-547C66007C3B}" presName="hierRoot1" presStyleCnt="0"/>
      <dgm:spPr/>
    </dgm:pt>
    <dgm:pt modelId="{6E6967D8-B564-4BB4-BAF2-0D94C4A889EF}" type="pres">
      <dgm:prSet presAssocID="{B7F344E3-3D5E-42C9-B602-547C66007C3B}" presName="composite" presStyleCnt="0"/>
      <dgm:spPr/>
    </dgm:pt>
    <dgm:pt modelId="{37E5F79E-E43D-4F00-9B4B-96F27A6B62CF}" type="pres">
      <dgm:prSet presAssocID="{B7F344E3-3D5E-42C9-B602-547C66007C3B}" presName="background" presStyleLbl="node0" presStyleIdx="1" presStyleCnt="3"/>
      <dgm:spPr/>
    </dgm:pt>
    <dgm:pt modelId="{24D1CAF0-085E-46FA-A577-D67A11D13C53}" type="pres">
      <dgm:prSet presAssocID="{B7F344E3-3D5E-42C9-B602-547C66007C3B}" presName="text" presStyleLbl="fgAcc0" presStyleIdx="1" presStyleCnt="3">
        <dgm:presLayoutVars>
          <dgm:chPref val="3"/>
        </dgm:presLayoutVars>
      </dgm:prSet>
      <dgm:spPr/>
    </dgm:pt>
    <dgm:pt modelId="{EE920EBC-45AD-4EAE-A675-71FF482BE0C5}" type="pres">
      <dgm:prSet presAssocID="{B7F344E3-3D5E-42C9-B602-547C66007C3B}" presName="hierChild2" presStyleCnt="0"/>
      <dgm:spPr/>
    </dgm:pt>
    <dgm:pt modelId="{164BC68D-8F97-4A80-B8F2-F76A47976259}" type="pres">
      <dgm:prSet presAssocID="{C86BB141-73FC-4D00-BBDD-C89AE3090406}" presName="hierRoot1" presStyleCnt="0"/>
      <dgm:spPr/>
    </dgm:pt>
    <dgm:pt modelId="{B665CDB7-BDB0-4B03-B26D-B9518922108A}" type="pres">
      <dgm:prSet presAssocID="{C86BB141-73FC-4D00-BBDD-C89AE3090406}" presName="composite" presStyleCnt="0"/>
      <dgm:spPr/>
    </dgm:pt>
    <dgm:pt modelId="{663F7F0F-D24B-431B-8544-B62E4062C771}" type="pres">
      <dgm:prSet presAssocID="{C86BB141-73FC-4D00-BBDD-C89AE3090406}" presName="background" presStyleLbl="node0" presStyleIdx="2" presStyleCnt="3"/>
      <dgm:spPr/>
    </dgm:pt>
    <dgm:pt modelId="{8DB90F1F-7C0B-4096-AA10-5C5D7F7D97E9}" type="pres">
      <dgm:prSet presAssocID="{C86BB141-73FC-4D00-BBDD-C89AE3090406}" presName="text" presStyleLbl="fgAcc0" presStyleIdx="2" presStyleCnt="3">
        <dgm:presLayoutVars>
          <dgm:chPref val="3"/>
        </dgm:presLayoutVars>
      </dgm:prSet>
      <dgm:spPr/>
    </dgm:pt>
    <dgm:pt modelId="{AE985724-3C5C-43C5-B216-3C16BE985A25}" type="pres">
      <dgm:prSet presAssocID="{C86BB141-73FC-4D00-BBDD-C89AE3090406}" presName="hierChild2" presStyleCnt="0"/>
      <dgm:spPr/>
    </dgm:pt>
  </dgm:ptLst>
  <dgm:cxnLst>
    <dgm:cxn modelId="{5FD67038-C951-4499-A2F7-80AF4E8F9A8D}" type="presOf" srcId="{C86BB141-73FC-4D00-BBDD-C89AE3090406}" destId="{8DB90F1F-7C0B-4096-AA10-5C5D7F7D97E9}" srcOrd="0" destOrd="0" presId="urn:microsoft.com/office/officeart/2005/8/layout/hierarchy1"/>
    <dgm:cxn modelId="{6EE74B44-D1E8-44C5-968D-9A8E5EEDC5ED}" srcId="{45DC67FB-74E9-4B65-A821-773401B9044C}" destId="{A4E9867C-E855-47B1-9484-12FFB8053BC3}" srcOrd="0" destOrd="0" parTransId="{7490B4AB-9DD6-4509-95C5-4D975BA20481}" sibTransId="{59B6E870-24AD-4565-A239-F25E55A38AB9}"/>
    <dgm:cxn modelId="{A9F73A66-2216-477E-AEAA-6B4D3F228860}" type="presOf" srcId="{A4E9867C-E855-47B1-9484-12FFB8053BC3}" destId="{C5A1AADA-12E6-400B-91A8-DA9D868AD377}" srcOrd="0" destOrd="0" presId="urn:microsoft.com/office/officeart/2005/8/layout/hierarchy1"/>
    <dgm:cxn modelId="{D8A3ED86-050F-4107-9C3E-2312C481BB62}" srcId="{45DC67FB-74E9-4B65-A821-773401B9044C}" destId="{B7F344E3-3D5E-42C9-B602-547C66007C3B}" srcOrd="1" destOrd="0" parTransId="{48CBF3EB-114C-4985-AD2F-30553B660C8F}" sibTransId="{CAFFB913-DBB0-44C8-8FDA-B5A2C6B88CD4}"/>
    <dgm:cxn modelId="{EC1B87C6-6C1C-4681-9A3E-512C4C30C9CC}" type="presOf" srcId="{45DC67FB-74E9-4B65-A821-773401B9044C}" destId="{2B6D296F-D3BF-4C00-B5A6-5F521D751F8A}" srcOrd="0" destOrd="0" presId="urn:microsoft.com/office/officeart/2005/8/layout/hierarchy1"/>
    <dgm:cxn modelId="{845ED2D1-D295-4AFA-8539-C37519302BA5}" srcId="{45DC67FB-74E9-4B65-A821-773401B9044C}" destId="{C86BB141-73FC-4D00-BBDD-C89AE3090406}" srcOrd="2" destOrd="0" parTransId="{3A1BFF21-A6BD-4CF0-B53F-3040E92D473F}" sibTransId="{A90F9FD4-F26D-4020-88BF-89493F7BA240}"/>
    <dgm:cxn modelId="{F906AEF1-ED67-4538-A9DB-9C2C6EC40496}" type="presOf" srcId="{B7F344E3-3D5E-42C9-B602-547C66007C3B}" destId="{24D1CAF0-085E-46FA-A577-D67A11D13C53}" srcOrd="0" destOrd="0" presId="urn:microsoft.com/office/officeart/2005/8/layout/hierarchy1"/>
    <dgm:cxn modelId="{D3534A36-D79E-4CE5-A54D-85BBFD237F35}" type="presParOf" srcId="{2B6D296F-D3BF-4C00-B5A6-5F521D751F8A}" destId="{0FF6D017-DE2B-4ED1-B89D-5E81D8DA4E72}" srcOrd="0" destOrd="0" presId="urn:microsoft.com/office/officeart/2005/8/layout/hierarchy1"/>
    <dgm:cxn modelId="{29CC6AFD-E4A3-44A9-81DC-450B78D955A8}" type="presParOf" srcId="{0FF6D017-DE2B-4ED1-B89D-5E81D8DA4E72}" destId="{177F58D1-F659-4210-B2CA-24FE9530EC21}" srcOrd="0" destOrd="0" presId="urn:microsoft.com/office/officeart/2005/8/layout/hierarchy1"/>
    <dgm:cxn modelId="{405EF9F4-B0F9-43E4-A67A-A3909B69A200}" type="presParOf" srcId="{177F58D1-F659-4210-B2CA-24FE9530EC21}" destId="{49443846-B67A-44BE-9097-9BEC4EF7E7E0}" srcOrd="0" destOrd="0" presId="urn:microsoft.com/office/officeart/2005/8/layout/hierarchy1"/>
    <dgm:cxn modelId="{DA7B0CB0-0312-4DA9-9F39-367B1F78DE41}" type="presParOf" srcId="{177F58D1-F659-4210-B2CA-24FE9530EC21}" destId="{C5A1AADA-12E6-400B-91A8-DA9D868AD377}" srcOrd="1" destOrd="0" presId="urn:microsoft.com/office/officeart/2005/8/layout/hierarchy1"/>
    <dgm:cxn modelId="{831B6986-6B59-4BD4-B42D-8EDD49D0B113}" type="presParOf" srcId="{0FF6D017-DE2B-4ED1-B89D-5E81D8DA4E72}" destId="{19B61C47-CAA7-4760-BD30-B0B49863585E}" srcOrd="1" destOrd="0" presId="urn:microsoft.com/office/officeart/2005/8/layout/hierarchy1"/>
    <dgm:cxn modelId="{7D0E7E8A-8D4E-4E6B-9FF0-9F5A434EAA30}" type="presParOf" srcId="{2B6D296F-D3BF-4C00-B5A6-5F521D751F8A}" destId="{FB637372-0307-477D-97E7-7C0D345C9438}" srcOrd="1" destOrd="0" presId="urn:microsoft.com/office/officeart/2005/8/layout/hierarchy1"/>
    <dgm:cxn modelId="{0AC6A343-4D02-4119-A8A4-E8C8CC2CE6C0}" type="presParOf" srcId="{FB637372-0307-477D-97E7-7C0D345C9438}" destId="{6E6967D8-B564-4BB4-BAF2-0D94C4A889EF}" srcOrd="0" destOrd="0" presId="urn:microsoft.com/office/officeart/2005/8/layout/hierarchy1"/>
    <dgm:cxn modelId="{47B8FD1A-C4C3-4781-97A6-D760F8080ED0}" type="presParOf" srcId="{6E6967D8-B564-4BB4-BAF2-0D94C4A889EF}" destId="{37E5F79E-E43D-4F00-9B4B-96F27A6B62CF}" srcOrd="0" destOrd="0" presId="urn:microsoft.com/office/officeart/2005/8/layout/hierarchy1"/>
    <dgm:cxn modelId="{595B94A8-7563-411A-AA44-C53F2A8F1F64}" type="presParOf" srcId="{6E6967D8-B564-4BB4-BAF2-0D94C4A889EF}" destId="{24D1CAF0-085E-46FA-A577-D67A11D13C53}" srcOrd="1" destOrd="0" presId="urn:microsoft.com/office/officeart/2005/8/layout/hierarchy1"/>
    <dgm:cxn modelId="{651CF835-4E65-4666-AA73-EF7F855DA4E2}" type="presParOf" srcId="{FB637372-0307-477D-97E7-7C0D345C9438}" destId="{EE920EBC-45AD-4EAE-A675-71FF482BE0C5}" srcOrd="1" destOrd="0" presId="urn:microsoft.com/office/officeart/2005/8/layout/hierarchy1"/>
    <dgm:cxn modelId="{0B101071-DFFC-4A70-A40D-BF7CDB8F6D95}" type="presParOf" srcId="{2B6D296F-D3BF-4C00-B5A6-5F521D751F8A}" destId="{164BC68D-8F97-4A80-B8F2-F76A47976259}" srcOrd="2" destOrd="0" presId="urn:microsoft.com/office/officeart/2005/8/layout/hierarchy1"/>
    <dgm:cxn modelId="{7EEA4C88-F4D6-47FE-B3EF-AF4D83FF5AE3}" type="presParOf" srcId="{164BC68D-8F97-4A80-B8F2-F76A47976259}" destId="{B665CDB7-BDB0-4B03-B26D-B9518922108A}" srcOrd="0" destOrd="0" presId="urn:microsoft.com/office/officeart/2005/8/layout/hierarchy1"/>
    <dgm:cxn modelId="{A243FED1-1F7C-4E41-8BC3-FB88EDD1DF8A}" type="presParOf" srcId="{B665CDB7-BDB0-4B03-B26D-B9518922108A}" destId="{663F7F0F-D24B-431B-8544-B62E4062C771}" srcOrd="0" destOrd="0" presId="urn:microsoft.com/office/officeart/2005/8/layout/hierarchy1"/>
    <dgm:cxn modelId="{AD0F0503-9988-462F-A9EB-65F388CF9D5F}" type="presParOf" srcId="{B665CDB7-BDB0-4B03-B26D-B9518922108A}" destId="{8DB90F1F-7C0B-4096-AA10-5C5D7F7D97E9}" srcOrd="1" destOrd="0" presId="urn:microsoft.com/office/officeart/2005/8/layout/hierarchy1"/>
    <dgm:cxn modelId="{57050D3B-67CE-4EF3-8D7D-7A5F9F68469C}" type="presParOf" srcId="{164BC68D-8F97-4A80-B8F2-F76A47976259}" destId="{AE985724-3C5C-43C5-B216-3C16BE985A25}"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E19842E-6A53-4DB4-8AB1-9A465EF95515}"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B649ADD6-09C5-4E42-8CF6-030FF2D1869B}">
      <dgm:prSet/>
      <dgm:spPr/>
      <dgm:t>
        <a:bodyPr/>
        <a:lstStyle/>
        <a:p>
          <a:r>
            <a:rPr lang="en-US" dirty="0"/>
            <a:t>Adopting policies aligned with frameworks like the United Nations Convention on the Rights of Persons with Disabilities (CRPD) is crucial for promoting equitable access to information for students with disabilities (Ezeani et al., 2017; Wang &amp; Si, 2024)​.</a:t>
          </a:r>
        </a:p>
      </dgm:t>
    </dgm:pt>
    <dgm:pt modelId="{4C39E1AB-F7BF-4578-ADA0-9EBAEB2975B4}" type="parTrans" cxnId="{8D97FFD9-D856-47AF-A79B-58814980B815}">
      <dgm:prSet/>
      <dgm:spPr/>
      <dgm:t>
        <a:bodyPr/>
        <a:lstStyle/>
        <a:p>
          <a:endParaRPr lang="en-US"/>
        </a:p>
      </dgm:t>
    </dgm:pt>
    <dgm:pt modelId="{A0EBAE4E-C4BB-45B1-BDA4-ED274FFF75A7}" type="sibTrans" cxnId="{8D97FFD9-D856-47AF-A79B-58814980B815}">
      <dgm:prSet/>
      <dgm:spPr/>
      <dgm:t>
        <a:bodyPr/>
        <a:lstStyle/>
        <a:p>
          <a:endParaRPr lang="en-US"/>
        </a:p>
      </dgm:t>
    </dgm:pt>
    <dgm:pt modelId="{68471D20-5655-4F77-BF32-974109469B5C}">
      <dgm:prSet/>
      <dgm:spPr/>
      <dgm:t>
        <a:bodyPr/>
        <a:lstStyle/>
        <a:p>
          <a:r>
            <a:rPr lang="en-US"/>
            <a:t>Compliance with international standards such as the Web Content Accessibility Guidelines (WCAG) is recommended to ensure digital resources are accessible to all students, particularly those using assistive technologies like screen readers (Panda &amp; Kaur, 2023)​.</a:t>
          </a:r>
        </a:p>
      </dgm:t>
    </dgm:pt>
    <dgm:pt modelId="{5E223C52-3FBA-46F7-9A23-CD292B50525B}" type="parTrans" cxnId="{C429DDE5-F7CC-448C-A752-EA040D69FCB5}">
      <dgm:prSet/>
      <dgm:spPr/>
      <dgm:t>
        <a:bodyPr/>
        <a:lstStyle/>
        <a:p>
          <a:endParaRPr lang="en-US"/>
        </a:p>
      </dgm:t>
    </dgm:pt>
    <dgm:pt modelId="{292FEF0C-62AC-430D-989C-C7D57D6A6539}" type="sibTrans" cxnId="{C429DDE5-F7CC-448C-A752-EA040D69FCB5}">
      <dgm:prSet/>
      <dgm:spPr/>
      <dgm:t>
        <a:bodyPr/>
        <a:lstStyle/>
        <a:p>
          <a:endParaRPr lang="en-US"/>
        </a:p>
      </dgm:t>
    </dgm:pt>
    <dgm:pt modelId="{BA5D5231-AA28-4BF2-9389-0BC44340E052}">
      <dgm:prSet/>
      <dgm:spPr/>
      <dgm:t>
        <a:bodyPr/>
        <a:lstStyle/>
        <a:p>
          <a:r>
            <a:rPr lang="en-US"/>
            <a:t>Providing customized resources, such as audio and Braille books, helps libraries better serve students with diverse needs, promoting a more inclusive learning environment (Ayoung et al., 2021; Beyene, 2018).</a:t>
          </a:r>
        </a:p>
      </dgm:t>
    </dgm:pt>
    <dgm:pt modelId="{E010AFCD-89BC-4FE7-A0FD-7E6565BAFF8C}" type="parTrans" cxnId="{DE597954-D46E-4E00-BCD4-A67AA4802089}">
      <dgm:prSet/>
      <dgm:spPr/>
      <dgm:t>
        <a:bodyPr/>
        <a:lstStyle/>
        <a:p>
          <a:endParaRPr lang="en-US"/>
        </a:p>
      </dgm:t>
    </dgm:pt>
    <dgm:pt modelId="{F4E8FE7C-A003-4FD7-B032-E2C5CE54710D}" type="sibTrans" cxnId="{DE597954-D46E-4E00-BCD4-A67AA4802089}">
      <dgm:prSet/>
      <dgm:spPr/>
      <dgm:t>
        <a:bodyPr/>
        <a:lstStyle/>
        <a:p>
          <a:endParaRPr lang="en-US"/>
        </a:p>
      </dgm:t>
    </dgm:pt>
    <dgm:pt modelId="{BE47F3EB-7AE3-4F35-8D5F-34918B1405B9}" type="pres">
      <dgm:prSet presAssocID="{6E19842E-6A53-4DB4-8AB1-9A465EF95515}" presName="vert0" presStyleCnt="0">
        <dgm:presLayoutVars>
          <dgm:dir/>
          <dgm:animOne val="branch"/>
          <dgm:animLvl val="lvl"/>
        </dgm:presLayoutVars>
      </dgm:prSet>
      <dgm:spPr/>
    </dgm:pt>
    <dgm:pt modelId="{99C28B4B-7330-49C1-A759-1BFEFFF50E7C}" type="pres">
      <dgm:prSet presAssocID="{B649ADD6-09C5-4E42-8CF6-030FF2D1869B}" presName="thickLine" presStyleLbl="alignNode1" presStyleIdx="0" presStyleCnt="3"/>
      <dgm:spPr/>
    </dgm:pt>
    <dgm:pt modelId="{C0C25FCE-F41A-491B-B61D-65E2199F5A9B}" type="pres">
      <dgm:prSet presAssocID="{B649ADD6-09C5-4E42-8CF6-030FF2D1869B}" presName="horz1" presStyleCnt="0"/>
      <dgm:spPr/>
    </dgm:pt>
    <dgm:pt modelId="{1E5BADAC-5C3C-450C-A62C-13BB1B4BF166}" type="pres">
      <dgm:prSet presAssocID="{B649ADD6-09C5-4E42-8CF6-030FF2D1869B}" presName="tx1" presStyleLbl="revTx" presStyleIdx="0" presStyleCnt="3"/>
      <dgm:spPr/>
    </dgm:pt>
    <dgm:pt modelId="{78E35A8C-4349-4048-B56F-2B3D9610756D}" type="pres">
      <dgm:prSet presAssocID="{B649ADD6-09C5-4E42-8CF6-030FF2D1869B}" presName="vert1" presStyleCnt="0"/>
      <dgm:spPr/>
    </dgm:pt>
    <dgm:pt modelId="{1902B8B6-7668-411F-8BE5-712C3C1B3448}" type="pres">
      <dgm:prSet presAssocID="{68471D20-5655-4F77-BF32-974109469B5C}" presName="thickLine" presStyleLbl="alignNode1" presStyleIdx="1" presStyleCnt="3"/>
      <dgm:spPr/>
    </dgm:pt>
    <dgm:pt modelId="{945CAB1C-530B-4B27-97D9-7A4C2F05ED49}" type="pres">
      <dgm:prSet presAssocID="{68471D20-5655-4F77-BF32-974109469B5C}" presName="horz1" presStyleCnt="0"/>
      <dgm:spPr/>
    </dgm:pt>
    <dgm:pt modelId="{2F32FC01-53CA-45FD-98A9-A319FFB9998A}" type="pres">
      <dgm:prSet presAssocID="{68471D20-5655-4F77-BF32-974109469B5C}" presName="tx1" presStyleLbl="revTx" presStyleIdx="1" presStyleCnt="3"/>
      <dgm:spPr/>
    </dgm:pt>
    <dgm:pt modelId="{B09231EE-E5CE-4570-80D0-9AD0339401D5}" type="pres">
      <dgm:prSet presAssocID="{68471D20-5655-4F77-BF32-974109469B5C}" presName="vert1" presStyleCnt="0"/>
      <dgm:spPr/>
    </dgm:pt>
    <dgm:pt modelId="{E4DA5C47-0606-4C90-91CA-927835A01633}" type="pres">
      <dgm:prSet presAssocID="{BA5D5231-AA28-4BF2-9389-0BC44340E052}" presName="thickLine" presStyleLbl="alignNode1" presStyleIdx="2" presStyleCnt="3"/>
      <dgm:spPr/>
    </dgm:pt>
    <dgm:pt modelId="{32B03974-A692-4E38-98E3-BF77C837976C}" type="pres">
      <dgm:prSet presAssocID="{BA5D5231-AA28-4BF2-9389-0BC44340E052}" presName="horz1" presStyleCnt="0"/>
      <dgm:spPr/>
    </dgm:pt>
    <dgm:pt modelId="{5A7B16B7-B8BC-488D-B4F0-2F8230AFE120}" type="pres">
      <dgm:prSet presAssocID="{BA5D5231-AA28-4BF2-9389-0BC44340E052}" presName="tx1" presStyleLbl="revTx" presStyleIdx="2" presStyleCnt="3"/>
      <dgm:spPr/>
    </dgm:pt>
    <dgm:pt modelId="{9045BEA7-872A-4C46-9B47-45582DB0C45F}" type="pres">
      <dgm:prSet presAssocID="{BA5D5231-AA28-4BF2-9389-0BC44340E052}" presName="vert1" presStyleCnt="0"/>
      <dgm:spPr/>
    </dgm:pt>
  </dgm:ptLst>
  <dgm:cxnLst>
    <dgm:cxn modelId="{DE597954-D46E-4E00-BCD4-A67AA4802089}" srcId="{6E19842E-6A53-4DB4-8AB1-9A465EF95515}" destId="{BA5D5231-AA28-4BF2-9389-0BC44340E052}" srcOrd="2" destOrd="0" parTransId="{E010AFCD-89BC-4FE7-A0FD-7E6565BAFF8C}" sibTransId="{F4E8FE7C-A003-4FD7-B032-E2C5CE54710D}"/>
    <dgm:cxn modelId="{2C355689-4E32-4FA5-99F1-FB5710F92C01}" type="presOf" srcId="{BA5D5231-AA28-4BF2-9389-0BC44340E052}" destId="{5A7B16B7-B8BC-488D-B4F0-2F8230AFE120}" srcOrd="0" destOrd="0" presId="urn:microsoft.com/office/officeart/2008/layout/LinedList"/>
    <dgm:cxn modelId="{5A3915C3-5C7F-4116-BB28-3E1549EBE3EE}" type="presOf" srcId="{68471D20-5655-4F77-BF32-974109469B5C}" destId="{2F32FC01-53CA-45FD-98A9-A319FFB9998A}" srcOrd="0" destOrd="0" presId="urn:microsoft.com/office/officeart/2008/layout/LinedList"/>
    <dgm:cxn modelId="{223EFFD3-6DB2-4F7E-A4E0-C92D4B5ECA02}" type="presOf" srcId="{6E19842E-6A53-4DB4-8AB1-9A465EF95515}" destId="{BE47F3EB-7AE3-4F35-8D5F-34918B1405B9}" srcOrd="0" destOrd="0" presId="urn:microsoft.com/office/officeart/2008/layout/LinedList"/>
    <dgm:cxn modelId="{8D97FFD9-D856-47AF-A79B-58814980B815}" srcId="{6E19842E-6A53-4DB4-8AB1-9A465EF95515}" destId="{B649ADD6-09C5-4E42-8CF6-030FF2D1869B}" srcOrd="0" destOrd="0" parTransId="{4C39E1AB-F7BF-4578-ADA0-9EBAEB2975B4}" sibTransId="{A0EBAE4E-C4BB-45B1-BDA4-ED274FFF75A7}"/>
    <dgm:cxn modelId="{C429DDE5-F7CC-448C-A752-EA040D69FCB5}" srcId="{6E19842E-6A53-4DB4-8AB1-9A465EF95515}" destId="{68471D20-5655-4F77-BF32-974109469B5C}" srcOrd="1" destOrd="0" parTransId="{5E223C52-3FBA-46F7-9A23-CD292B50525B}" sibTransId="{292FEF0C-62AC-430D-989C-C7D57D6A6539}"/>
    <dgm:cxn modelId="{786229EB-587C-4297-95D4-D96954A551D6}" type="presOf" srcId="{B649ADD6-09C5-4E42-8CF6-030FF2D1869B}" destId="{1E5BADAC-5C3C-450C-A62C-13BB1B4BF166}" srcOrd="0" destOrd="0" presId="urn:microsoft.com/office/officeart/2008/layout/LinedList"/>
    <dgm:cxn modelId="{A5ED1E53-47A2-494F-9FE4-64F33A53E0DA}" type="presParOf" srcId="{BE47F3EB-7AE3-4F35-8D5F-34918B1405B9}" destId="{99C28B4B-7330-49C1-A759-1BFEFFF50E7C}" srcOrd="0" destOrd="0" presId="urn:microsoft.com/office/officeart/2008/layout/LinedList"/>
    <dgm:cxn modelId="{615F011F-342C-477F-9E07-7A746191657A}" type="presParOf" srcId="{BE47F3EB-7AE3-4F35-8D5F-34918B1405B9}" destId="{C0C25FCE-F41A-491B-B61D-65E2199F5A9B}" srcOrd="1" destOrd="0" presId="urn:microsoft.com/office/officeart/2008/layout/LinedList"/>
    <dgm:cxn modelId="{9F1BE0F2-4BF6-4C3A-A939-7819B98146A1}" type="presParOf" srcId="{C0C25FCE-F41A-491B-B61D-65E2199F5A9B}" destId="{1E5BADAC-5C3C-450C-A62C-13BB1B4BF166}" srcOrd="0" destOrd="0" presId="urn:microsoft.com/office/officeart/2008/layout/LinedList"/>
    <dgm:cxn modelId="{2BD7184A-85D8-4E44-BA76-FF4DA99239D2}" type="presParOf" srcId="{C0C25FCE-F41A-491B-B61D-65E2199F5A9B}" destId="{78E35A8C-4349-4048-B56F-2B3D9610756D}" srcOrd="1" destOrd="0" presId="urn:microsoft.com/office/officeart/2008/layout/LinedList"/>
    <dgm:cxn modelId="{141D8E74-F0CF-4DE1-A0B0-3A1C9658B900}" type="presParOf" srcId="{BE47F3EB-7AE3-4F35-8D5F-34918B1405B9}" destId="{1902B8B6-7668-411F-8BE5-712C3C1B3448}" srcOrd="2" destOrd="0" presId="urn:microsoft.com/office/officeart/2008/layout/LinedList"/>
    <dgm:cxn modelId="{E9EC89C8-17CC-408C-A185-B1026D96C50B}" type="presParOf" srcId="{BE47F3EB-7AE3-4F35-8D5F-34918B1405B9}" destId="{945CAB1C-530B-4B27-97D9-7A4C2F05ED49}" srcOrd="3" destOrd="0" presId="urn:microsoft.com/office/officeart/2008/layout/LinedList"/>
    <dgm:cxn modelId="{AF6A42F0-FD5C-4CBE-9517-CA46587D6DFE}" type="presParOf" srcId="{945CAB1C-530B-4B27-97D9-7A4C2F05ED49}" destId="{2F32FC01-53CA-45FD-98A9-A319FFB9998A}" srcOrd="0" destOrd="0" presId="urn:microsoft.com/office/officeart/2008/layout/LinedList"/>
    <dgm:cxn modelId="{E2171B19-271F-4CF5-A05F-35461B43536D}" type="presParOf" srcId="{945CAB1C-530B-4B27-97D9-7A4C2F05ED49}" destId="{B09231EE-E5CE-4570-80D0-9AD0339401D5}" srcOrd="1" destOrd="0" presId="urn:microsoft.com/office/officeart/2008/layout/LinedList"/>
    <dgm:cxn modelId="{90F310D9-B31E-4FEF-96EB-6F29C56273FC}" type="presParOf" srcId="{BE47F3EB-7AE3-4F35-8D5F-34918B1405B9}" destId="{E4DA5C47-0606-4C90-91CA-927835A01633}" srcOrd="4" destOrd="0" presId="urn:microsoft.com/office/officeart/2008/layout/LinedList"/>
    <dgm:cxn modelId="{CF4F7185-CBBF-4EB6-A5D1-E769D83B4FE6}" type="presParOf" srcId="{BE47F3EB-7AE3-4F35-8D5F-34918B1405B9}" destId="{32B03974-A692-4E38-98E3-BF77C837976C}" srcOrd="5" destOrd="0" presId="urn:microsoft.com/office/officeart/2008/layout/LinedList"/>
    <dgm:cxn modelId="{60D0A758-32F1-41EB-B518-CCCC34ECBE51}" type="presParOf" srcId="{32B03974-A692-4E38-98E3-BF77C837976C}" destId="{5A7B16B7-B8BC-488D-B4F0-2F8230AFE120}" srcOrd="0" destOrd="0" presId="urn:microsoft.com/office/officeart/2008/layout/LinedList"/>
    <dgm:cxn modelId="{C58F623A-C888-486E-83BA-D82AFFD3C730}" type="presParOf" srcId="{32B03974-A692-4E38-98E3-BF77C837976C}" destId="{9045BEA7-872A-4C46-9B47-45582DB0C45F}"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40634BA-5DF8-44B1-8708-20DD48A0C827}"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8A2C5579-6668-4198-B258-C506B29A40CC}">
      <dgm:prSet/>
      <dgm:spPr/>
      <dgm:t>
        <a:bodyPr/>
        <a:lstStyle/>
        <a:p>
          <a:r>
            <a:rPr lang="en-US" dirty="0">
              <a:latin typeface="Aptos" panose="020B0004020202020204" pitchFamily="34" charset="0"/>
            </a:rPr>
            <a:t>The small sample size of students with disabilities at IUM, which may affect the generalizability of the findings. </a:t>
          </a:r>
        </a:p>
      </dgm:t>
    </dgm:pt>
    <dgm:pt modelId="{EF4153B2-65A8-4DE7-85DD-E4D3CBEBC3A4}" type="parTrans" cxnId="{4CE34C6F-FFB7-4586-83EF-CA2519FDD0BB}">
      <dgm:prSet/>
      <dgm:spPr/>
      <dgm:t>
        <a:bodyPr/>
        <a:lstStyle/>
        <a:p>
          <a:endParaRPr lang="en-US"/>
        </a:p>
      </dgm:t>
    </dgm:pt>
    <dgm:pt modelId="{4D6A2C92-3CF9-4D3A-BC02-DBC7FB65F7BF}" type="sibTrans" cxnId="{4CE34C6F-FFB7-4586-83EF-CA2519FDD0BB}">
      <dgm:prSet/>
      <dgm:spPr/>
      <dgm:t>
        <a:bodyPr/>
        <a:lstStyle/>
        <a:p>
          <a:endParaRPr lang="en-US"/>
        </a:p>
      </dgm:t>
    </dgm:pt>
    <dgm:pt modelId="{EE43A36A-748E-4524-A229-BE06107615E5}">
      <dgm:prSet/>
      <dgm:spPr/>
      <dgm:t>
        <a:bodyPr/>
        <a:lstStyle/>
        <a:p>
          <a:r>
            <a:rPr lang="en-US" dirty="0">
              <a:latin typeface="Aptos" panose="020B0004020202020204" pitchFamily="34" charset="0"/>
            </a:rPr>
            <a:t>Moreover, the self-reported nature of the data could potentially introduce biases. Nonetheless, these limitations were addressed through the triangulation of data sources and methods, which strengthened the validity and reliability of the study.</a:t>
          </a:r>
          <a:endParaRPr lang="en-NA" dirty="0">
            <a:latin typeface="Aptos" panose="020B0004020202020204" pitchFamily="34" charset="0"/>
          </a:endParaRPr>
        </a:p>
      </dgm:t>
    </dgm:pt>
    <dgm:pt modelId="{EF09D825-0B76-4572-957A-9F89E9A7F09C}" type="parTrans" cxnId="{8FADA802-C0AA-40B0-8CAD-651C2686A92A}">
      <dgm:prSet/>
      <dgm:spPr/>
      <dgm:t>
        <a:bodyPr/>
        <a:lstStyle/>
        <a:p>
          <a:endParaRPr lang="en-NA"/>
        </a:p>
      </dgm:t>
    </dgm:pt>
    <dgm:pt modelId="{28FE43F7-CA50-4A2A-882D-F679638325C7}" type="sibTrans" cxnId="{8FADA802-C0AA-40B0-8CAD-651C2686A92A}">
      <dgm:prSet/>
      <dgm:spPr/>
      <dgm:t>
        <a:bodyPr/>
        <a:lstStyle/>
        <a:p>
          <a:endParaRPr lang="en-NA"/>
        </a:p>
      </dgm:t>
    </dgm:pt>
    <dgm:pt modelId="{B4A6973E-4EED-4878-909C-4045AE336BBE}">
      <dgm:prSet/>
      <dgm:spPr/>
      <dgm:t>
        <a:bodyPr/>
        <a:lstStyle/>
        <a:p>
          <a:r>
            <a:rPr lang="en-US" dirty="0">
              <a:latin typeface="Abtos"/>
            </a:rPr>
            <a:t>The small sample size of students with disabilities at IUM may limit the generalizability of the findings, as it may not fully capture the diversity of experiences and needs within the broader population.</a:t>
          </a:r>
          <a:endParaRPr lang="en-NA" dirty="0">
            <a:latin typeface="Abtos"/>
          </a:endParaRPr>
        </a:p>
      </dgm:t>
    </dgm:pt>
    <dgm:pt modelId="{4BA421AC-71F4-4F3F-98C8-CCD3B4D564A2}" type="parTrans" cxnId="{3E3CEEC8-60E0-4DD4-862B-07D7E3FA2D95}">
      <dgm:prSet/>
      <dgm:spPr/>
      <dgm:t>
        <a:bodyPr/>
        <a:lstStyle/>
        <a:p>
          <a:endParaRPr lang="en-NA"/>
        </a:p>
      </dgm:t>
    </dgm:pt>
    <dgm:pt modelId="{813D33F3-11C1-42AC-907C-CCD98E3D27AD}" type="sibTrans" cxnId="{3E3CEEC8-60E0-4DD4-862B-07D7E3FA2D95}">
      <dgm:prSet/>
      <dgm:spPr/>
      <dgm:t>
        <a:bodyPr/>
        <a:lstStyle/>
        <a:p>
          <a:endParaRPr lang="en-NA"/>
        </a:p>
      </dgm:t>
    </dgm:pt>
    <dgm:pt modelId="{B3211688-1100-40E3-8B0C-BEA50D6E15A8}" type="pres">
      <dgm:prSet presAssocID="{E40634BA-5DF8-44B1-8708-20DD48A0C827}" presName="Name0" presStyleCnt="0">
        <dgm:presLayoutVars>
          <dgm:dir/>
          <dgm:animLvl val="lvl"/>
          <dgm:resizeHandles val="exact"/>
        </dgm:presLayoutVars>
      </dgm:prSet>
      <dgm:spPr/>
    </dgm:pt>
    <dgm:pt modelId="{8849329F-3B6B-48B3-9CFE-D5B0B2541591}" type="pres">
      <dgm:prSet presAssocID="{EE43A36A-748E-4524-A229-BE06107615E5}" presName="boxAndChildren" presStyleCnt="0"/>
      <dgm:spPr/>
    </dgm:pt>
    <dgm:pt modelId="{3D6F98EA-3F27-4027-A8E6-010ADE34972D}" type="pres">
      <dgm:prSet presAssocID="{EE43A36A-748E-4524-A229-BE06107615E5}" presName="parentTextBox" presStyleLbl="node1" presStyleIdx="0" presStyleCnt="3"/>
      <dgm:spPr/>
    </dgm:pt>
    <dgm:pt modelId="{9E1F615D-E422-4EB7-BDD4-F7C00E9804E7}" type="pres">
      <dgm:prSet presAssocID="{813D33F3-11C1-42AC-907C-CCD98E3D27AD}" presName="sp" presStyleCnt="0"/>
      <dgm:spPr/>
    </dgm:pt>
    <dgm:pt modelId="{B117C928-B5E2-4DDE-892F-B3E807A41D63}" type="pres">
      <dgm:prSet presAssocID="{B4A6973E-4EED-4878-909C-4045AE336BBE}" presName="arrowAndChildren" presStyleCnt="0"/>
      <dgm:spPr/>
    </dgm:pt>
    <dgm:pt modelId="{B96506E1-4EE1-4C74-954B-095DC8E45331}" type="pres">
      <dgm:prSet presAssocID="{B4A6973E-4EED-4878-909C-4045AE336BBE}" presName="parentTextArrow" presStyleLbl="node1" presStyleIdx="1" presStyleCnt="3"/>
      <dgm:spPr/>
    </dgm:pt>
    <dgm:pt modelId="{786C9F10-9CC6-46FA-BADF-C67ABE7DF960}" type="pres">
      <dgm:prSet presAssocID="{4D6A2C92-3CF9-4D3A-BC02-DBC7FB65F7BF}" presName="sp" presStyleCnt="0"/>
      <dgm:spPr/>
    </dgm:pt>
    <dgm:pt modelId="{45FA5C10-F68C-4DFE-841C-4CC2BAFD7A51}" type="pres">
      <dgm:prSet presAssocID="{8A2C5579-6668-4198-B258-C506B29A40CC}" presName="arrowAndChildren" presStyleCnt="0"/>
      <dgm:spPr/>
    </dgm:pt>
    <dgm:pt modelId="{5B473DD7-3C4B-46D3-9377-3E96E25B01E6}" type="pres">
      <dgm:prSet presAssocID="{8A2C5579-6668-4198-B258-C506B29A40CC}" presName="parentTextArrow" presStyleLbl="node1" presStyleIdx="2" presStyleCnt="3"/>
      <dgm:spPr/>
    </dgm:pt>
  </dgm:ptLst>
  <dgm:cxnLst>
    <dgm:cxn modelId="{8FADA802-C0AA-40B0-8CAD-651C2686A92A}" srcId="{E40634BA-5DF8-44B1-8708-20DD48A0C827}" destId="{EE43A36A-748E-4524-A229-BE06107615E5}" srcOrd="2" destOrd="0" parTransId="{EF09D825-0B76-4572-957A-9F89E9A7F09C}" sibTransId="{28FE43F7-CA50-4A2A-882D-F679638325C7}"/>
    <dgm:cxn modelId="{AD951238-EC2D-4381-A4C3-353A9B463E2C}" type="presOf" srcId="{EE43A36A-748E-4524-A229-BE06107615E5}" destId="{3D6F98EA-3F27-4027-A8E6-010ADE34972D}" srcOrd="0" destOrd="0" presId="urn:microsoft.com/office/officeart/2005/8/layout/process4"/>
    <dgm:cxn modelId="{A565C862-6A6B-4D21-8815-0FA26DAAF64D}" type="presOf" srcId="{E40634BA-5DF8-44B1-8708-20DD48A0C827}" destId="{B3211688-1100-40E3-8B0C-BEA50D6E15A8}" srcOrd="0" destOrd="0" presId="urn:microsoft.com/office/officeart/2005/8/layout/process4"/>
    <dgm:cxn modelId="{4CE34C6F-FFB7-4586-83EF-CA2519FDD0BB}" srcId="{E40634BA-5DF8-44B1-8708-20DD48A0C827}" destId="{8A2C5579-6668-4198-B258-C506B29A40CC}" srcOrd="0" destOrd="0" parTransId="{EF4153B2-65A8-4DE7-85DD-E4D3CBEBC3A4}" sibTransId="{4D6A2C92-3CF9-4D3A-BC02-DBC7FB65F7BF}"/>
    <dgm:cxn modelId="{3E3CEEC8-60E0-4DD4-862B-07D7E3FA2D95}" srcId="{E40634BA-5DF8-44B1-8708-20DD48A0C827}" destId="{B4A6973E-4EED-4878-909C-4045AE336BBE}" srcOrd="1" destOrd="0" parTransId="{4BA421AC-71F4-4F3F-98C8-CCD3B4D564A2}" sibTransId="{813D33F3-11C1-42AC-907C-CCD98E3D27AD}"/>
    <dgm:cxn modelId="{866FAFE6-8606-4025-A388-9AA0EA60571A}" type="presOf" srcId="{8A2C5579-6668-4198-B258-C506B29A40CC}" destId="{5B473DD7-3C4B-46D3-9377-3E96E25B01E6}" srcOrd="0" destOrd="0" presId="urn:microsoft.com/office/officeart/2005/8/layout/process4"/>
    <dgm:cxn modelId="{2FCED0F1-DAB5-410E-A654-F2C6B5E5CF34}" type="presOf" srcId="{B4A6973E-4EED-4878-909C-4045AE336BBE}" destId="{B96506E1-4EE1-4C74-954B-095DC8E45331}" srcOrd="0" destOrd="0" presId="urn:microsoft.com/office/officeart/2005/8/layout/process4"/>
    <dgm:cxn modelId="{F48E032F-02B6-4330-BBFA-4A1F41565D7B}" type="presParOf" srcId="{B3211688-1100-40E3-8B0C-BEA50D6E15A8}" destId="{8849329F-3B6B-48B3-9CFE-D5B0B2541591}" srcOrd="0" destOrd="0" presId="urn:microsoft.com/office/officeart/2005/8/layout/process4"/>
    <dgm:cxn modelId="{21C3E22B-6D73-4413-B122-0565675CDF15}" type="presParOf" srcId="{8849329F-3B6B-48B3-9CFE-D5B0B2541591}" destId="{3D6F98EA-3F27-4027-A8E6-010ADE34972D}" srcOrd="0" destOrd="0" presId="urn:microsoft.com/office/officeart/2005/8/layout/process4"/>
    <dgm:cxn modelId="{6ED64C26-B40B-4C16-8DBD-97165E1FADB4}" type="presParOf" srcId="{B3211688-1100-40E3-8B0C-BEA50D6E15A8}" destId="{9E1F615D-E422-4EB7-BDD4-F7C00E9804E7}" srcOrd="1" destOrd="0" presId="urn:microsoft.com/office/officeart/2005/8/layout/process4"/>
    <dgm:cxn modelId="{BE737D23-770B-4D01-A824-BFECF918FAB1}" type="presParOf" srcId="{B3211688-1100-40E3-8B0C-BEA50D6E15A8}" destId="{B117C928-B5E2-4DDE-892F-B3E807A41D63}" srcOrd="2" destOrd="0" presId="urn:microsoft.com/office/officeart/2005/8/layout/process4"/>
    <dgm:cxn modelId="{DE84AC0D-A05D-4ECA-824F-D0D9FD8115F6}" type="presParOf" srcId="{B117C928-B5E2-4DDE-892F-B3E807A41D63}" destId="{B96506E1-4EE1-4C74-954B-095DC8E45331}" srcOrd="0" destOrd="0" presId="urn:microsoft.com/office/officeart/2005/8/layout/process4"/>
    <dgm:cxn modelId="{4BDE240B-96ED-4102-99CA-77C76BA43CC4}" type="presParOf" srcId="{B3211688-1100-40E3-8B0C-BEA50D6E15A8}" destId="{786C9F10-9CC6-46FA-BADF-C67ABE7DF960}" srcOrd="3" destOrd="0" presId="urn:microsoft.com/office/officeart/2005/8/layout/process4"/>
    <dgm:cxn modelId="{BBB2695C-4BBA-4535-889D-252F43633F29}" type="presParOf" srcId="{B3211688-1100-40E3-8B0C-BEA50D6E15A8}" destId="{45FA5C10-F68C-4DFE-841C-4CC2BAFD7A51}" srcOrd="4" destOrd="0" presId="urn:microsoft.com/office/officeart/2005/8/layout/process4"/>
    <dgm:cxn modelId="{8DB89F83-5BCB-4167-B938-E974DEE7F6F2}" type="presParOf" srcId="{45FA5C10-F68C-4DFE-841C-4CC2BAFD7A51}" destId="{5B473DD7-3C4B-46D3-9377-3E96E25B01E6}"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B82C063-F0CA-4943-AAF0-7636963F791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CA1035EA-2759-4A03-99E1-1157A8837D10}">
      <dgm:prSet custT="1"/>
      <dgm:spPr/>
      <dgm:t>
        <a:bodyPr/>
        <a:lstStyle/>
        <a:p>
          <a:pPr>
            <a:buFont typeface="Courier New" panose="02070309020205020404" pitchFamily="49" charset="0"/>
            <a:buChar char="o"/>
          </a:pPr>
          <a:r>
            <a:rPr lang="en-US" sz="1800" dirty="0">
              <a:latin typeface="Aptos" panose="020B0004020202020204" pitchFamily="34" charset="0"/>
            </a:rPr>
            <a:t>IUM should prioritize acquiring assistive technologies such as screen readers, Braille printers, and magnifiers, similar  to those implemented at UZ .</a:t>
          </a:r>
          <a:endParaRPr lang="en-NA" sz="1800" dirty="0">
            <a:latin typeface="Aptos" panose="020B0004020202020204" pitchFamily="34" charset="0"/>
          </a:endParaRPr>
        </a:p>
      </dgm:t>
    </dgm:pt>
    <dgm:pt modelId="{CFBD261D-5EAC-4EB0-824E-923288D9AA13}" type="parTrans" cxnId="{AAA25157-F5D0-465A-9E43-38CC2C195F66}">
      <dgm:prSet/>
      <dgm:spPr/>
      <dgm:t>
        <a:bodyPr/>
        <a:lstStyle/>
        <a:p>
          <a:endParaRPr lang="en-NA"/>
        </a:p>
      </dgm:t>
    </dgm:pt>
    <dgm:pt modelId="{B77E3A26-D390-4104-B3DD-F6B52EB8BC50}" type="sibTrans" cxnId="{AAA25157-F5D0-465A-9E43-38CC2C195F66}">
      <dgm:prSet/>
      <dgm:spPr/>
      <dgm:t>
        <a:bodyPr/>
        <a:lstStyle/>
        <a:p>
          <a:endParaRPr lang="en-NA"/>
        </a:p>
      </dgm:t>
    </dgm:pt>
    <dgm:pt modelId="{2404EC40-D009-447C-9AC3-D9A1194E6004}">
      <dgm:prSet/>
      <dgm:spPr/>
      <dgm:t>
        <a:bodyPr/>
        <a:lstStyle/>
        <a:p>
          <a:pPr algn="just">
            <a:buFont typeface="Courier New" panose="02070309020205020404" pitchFamily="49" charset="0"/>
            <a:buChar char="o"/>
          </a:pPr>
          <a:r>
            <a:rPr lang="en-US" dirty="0"/>
            <a:t>Developing clear policies to support digital inclusion is essential. These policies should align with international frameworks like the United Nations Convention on the Rights of Persons with Disabilities (CRPD), ensuring equitable access to information for students with disabilities.</a:t>
          </a:r>
          <a:endParaRPr lang="en-NA" dirty="0"/>
        </a:p>
      </dgm:t>
    </dgm:pt>
    <dgm:pt modelId="{92D51458-D0BF-475D-AB02-D0A0DE190AD8}" type="parTrans" cxnId="{EAE01E73-3021-4468-BCEF-71C0A9738BEF}">
      <dgm:prSet/>
      <dgm:spPr/>
      <dgm:t>
        <a:bodyPr/>
        <a:lstStyle/>
        <a:p>
          <a:endParaRPr lang="en-NA"/>
        </a:p>
      </dgm:t>
    </dgm:pt>
    <dgm:pt modelId="{BAF3B77D-87F0-44DC-8485-057628A3C6CB}" type="sibTrans" cxnId="{EAE01E73-3021-4468-BCEF-71C0A9738BEF}">
      <dgm:prSet/>
      <dgm:spPr/>
      <dgm:t>
        <a:bodyPr/>
        <a:lstStyle/>
        <a:p>
          <a:endParaRPr lang="en-NA"/>
        </a:p>
      </dgm:t>
    </dgm:pt>
    <dgm:pt modelId="{109310F9-C4A9-4AAF-8E54-98FEF7962F28}">
      <dgm:prSet/>
      <dgm:spPr/>
      <dgm:t>
        <a:bodyPr/>
        <a:lstStyle/>
        <a:p>
          <a:pPr algn="just">
            <a:buFont typeface="Courier New" panose="02070309020205020404" pitchFamily="49" charset="0"/>
            <a:buChar char="o"/>
          </a:pPr>
          <a:r>
            <a:rPr lang="en-US" dirty="0"/>
            <a:t>Forming collaborations with disability advocacy groups, NGOs, and government bodies can provide both universities with the resources needed to bridge the digital divide. These partnerships can help secure funding and technical support to improve access to digital tools.</a:t>
          </a:r>
          <a:endParaRPr lang="en-NA" dirty="0"/>
        </a:p>
      </dgm:t>
    </dgm:pt>
    <dgm:pt modelId="{9B19F1A8-1914-4EA8-92C5-4CD8A9FA7300}" type="parTrans" cxnId="{7DDDF5F2-0103-4B29-86B1-B5390E9F3333}">
      <dgm:prSet/>
      <dgm:spPr/>
      <dgm:t>
        <a:bodyPr/>
        <a:lstStyle/>
        <a:p>
          <a:endParaRPr lang="en-NA"/>
        </a:p>
      </dgm:t>
    </dgm:pt>
    <dgm:pt modelId="{F8F8A8B6-5060-44CD-AA8F-4760C663AABA}" type="sibTrans" cxnId="{7DDDF5F2-0103-4B29-86B1-B5390E9F3333}">
      <dgm:prSet/>
      <dgm:spPr/>
      <dgm:t>
        <a:bodyPr/>
        <a:lstStyle/>
        <a:p>
          <a:endParaRPr lang="en-NA"/>
        </a:p>
      </dgm:t>
    </dgm:pt>
    <dgm:pt modelId="{EFDBF112-B19B-4089-A0F9-8014E989CF3E}">
      <dgm:prSet/>
      <dgm:spPr/>
      <dgm:t>
        <a:bodyPr/>
        <a:lstStyle/>
        <a:p>
          <a:r>
            <a:rPr lang="en-US" dirty="0">
              <a:latin typeface="Aptos" panose="020B0004020202020204" pitchFamily="34" charset="0"/>
            </a:rPr>
            <a:t>Both universities should regularly evaluate their digital inclusion efforts and seek feedback from students with disabilities to make ongoing improvements to their services.</a:t>
          </a:r>
          <a:endParaRPr lang="en-NA" dirty="0">
            <a:latin typeface="Aptos" panose="020B0004020202020204" pitchFamily="34" charset="0"/>
          </a:endParaRPr>
        </a:p>
      </dgm:t>
    </dgm:pt>
    <dgm:pt modelId="{2F15868F-596C-4E33-8EA7-480BAECF5B5E}" type="parTrans" cxnId="{C9E5D146-54D9-47CA-8290-5F216D7D43D0}">
      <dgm:prSet/>
      <dgm:spPr/>
      <dgm:t>
        <a:bodyPr/>
        <a:lstStyle/>
        <a:p>
          <a:endParaRPr lang="en-NA"/>
        </a:p>
      </dgm:t>
    </dgm:pt>
    <dgm:pt modelId="{7A0DB3ED-233E-4306-8F6F-13A140A5FABD}" type="sibTrans" cxnId="{C9E5D146-54D9-47CA-8290-5F216D7D43D0}">
      <dgm:prSet/>
      <dgm:spPr/>
      <dgm:t>
        <a:bodyPr/>
        <a:lstStyle/>
        <a:p>
          <a:endParaRPr lang="en-NA"/>
        </a:p>
      </dgm:t>
    </dgm:pt>
    <dgm:pt modelId="{C995B060-06FD-49E4-8CD8-8E192F0BA685}" type="pres">
      <dgm:prSet presAssocID="{1B82C063-F0CA-4943-AAF0-7636963F7917}" presName="linear" presStyleCnt="0">
        <dgm:presLayoutVars>
          <dgm:animLvl val="lvl"/>
          <dgm:resizeHandles val="exact"/>
        </dgm:presLayoutVars>
      </dgm:prSet>
      <dgm:spPr/>
    </dgm:pt>
    <dgm:pt modelId="{58C4DE67-AEF6-48A1-9B81-9FD9541108F8}" type="pres">
      <dgm:prSet presAssocID="{CA1035EA-2759-4A03-99E1-1157A8837D10}" presName="parentText" presStyleLbl="node1" presStyleIdx="0" presStyleCnt="4">
        <dgm:presLayoutVars>
          <dgm:chMax val="0"/>
          <dgm:bulletEnabled val="1"/>
        </dgm:presLayoutVars>
      </dgm:prSet>
      <dgm:spPr/>
    </dgm:pt>
    <dgm:pt modelId="{C3F03FD1-459E-480C-9078-A588A7F48465}" type="pres">
      <dgm:prSet presAssocID="{B77E3A26-D390-4104-B3DD-F6B52EB8BC50}" presName="spacer" presStyleCnt="0"/>
      <dgm:spPr/>
    </dgm:pt>
    <dgm:pt modelId="{DAC08382-77B7-4C35-AA81-3F7BC331F89F}" type="pres">
      <dgm:prSet presAssocID="{EFDBF112-B19B-4089-A0F9-8014E989CF3E}" presName="parentText" presStyleLbl="node1" presStyleIdx="1" presStyleCnt="4">
        <dgm:presLayoutVars>
          <dgm:chMax val="0"/>
          <dgm:bulletEnabled val="1"/>
        </dgm:presLayoutVars>
      </dgm:prSet>
      <dgm:spPr/>
    </dgm:pt>
    <dgm:pt modelId="{FDF23012-0E7B-48C0-8FAF-AD41638A9E71}" type="pres">
      <dgm:prSet presAssocID="{7A0DB3ED-233E-4306-8F6F-13A140A5FABD}" presName="spacer" presStyleCnt="0"/>
      <dgm:spPr/>
    </dgm:pt>
    <dgm:pt modelId="{749DA9F7-B483-4F2C-9502-12EDEE09E930}" type="pres">
      <dgm:prSet presAssocID="{2404EC40-D009-447C-9AC3-D9A1194E6004}" presName="parentText" presStyleLbl="node1" presStyleIdx="2" presStyleCnt="4">
        <dgm:presLayoutVars>
          <dgm:chMax val="0"/>
          <dgm:bulletEnabled val="1"/>
        </dgm:presLayoutVars>
      </dgm:prSet>
      <dgm:spPr/>
    </dgm:pt>
    <dgm:pt modelId="{367AB7FA-9547-455C-A004-D9B9A743D101}" type="pres">
      <dgm:prSet presAssocID="{BAF3B77D-87F0-44DC-8485-057628A3C6CB}" presName="spacer" presStyleCnt="0"/>
      <dgm:spPr/>
    </dgm:pt>
    <dgm:pt modelId="{EE0429B6-4EFA-422B-AAA8-D021B16F5846}" type="pres">
      <dgm:prSet presAssocID="{109310F9-C4A9-4AAF-8E54-98FEF7962F28}" presName="parentText" presStyleLbl="node1" presStyleIdx="3" presStyleCnt="4">
        <dgm:presLayoutVars>
          <dgm:chMax val="0"/>
          <dgm:bulletEnabled val="1"/>
        </dgm:presLayoutVars>
      </dgm:prSet>
      <dgm:spPr/>
    </dgm:pt>
  </dgm:ptLst>
  <dgm:cxnLst>
    <dgm:cxn modelId="{C9E5D146-54D9-47CA-8290-5F216D7D43D0}" srcId="{1B82C063-F0CA-4943-AAF0-7636963F7917}" destId="{EFDBF112-B19B-4089-A0F9-8014E989CF3E}" srcOrd="1" destOrd="0" parTransId="{2F15868F-596C-4E33-8EA7-480BAECF5B5E}" sibTransId="{7A0DB3ED-233E-4306-8F6F-13A140A5FABD}"/>
    <dgm:cxn modelId="{EAE01E73-3021-4468-BCEF-71C0A9738BEF}" srcId="{1B82C063-F0CA-4943-AAF0-7636963F7917}" destId="{2404EC40-D009-447C-9AC3-D9A1194E6004}" srcOrd="2" destOrd="0" parTransId="{92D51458-D0BF-475D-AB02-D0A0DE190AD8}" sibTransId="{BAF3B77D-87F0-44DC-8485-057628A3C6CB}"/>
    <dgm:cxn modelId="{AA827275-7D30-44A6-B3F1-AD2B32564FE3}" type="presOf" srcId="{EFDBF112-B19B-4089-A0F9-8014E989CF3E}" destId="{DAC08382-77B7-4C35-AA81-3F7BC331F89F}" srcOrd="0" destOrd="0" presId="urn:microsoft.com/office/officeart/2005/8/layout/vList2"/>
    <dgm:cxn modelId="{AAA25157-F5D0-465A-9E43-38CC2C195F66}" srcId="{1B82C063-F0CA-4943-AAF0-7636963F7917}" destId="{CA1035EA-2759-4A03-99E1-1157A8837D10}" srcOrd="0" destOrd="0" parTransId="{CFBD261D-5EAC-4EB0-824E-923288D9AA13}" sibTransId="{B77E3A26-D390-4104-B3DD-F6B52EB8BC50}"/>
    <dgm:cxn modelId="{8B11465A-377F-4756-90F8-8FDD4BE03790}" type="presOf" srcId="{2404EC40-D009-447C-9AC3-D9A1194E6004}" destId="{749DA9F7-B483-4F2C-9502-12EDEE09E930}" srcOrd="0" destOrd="0" presId="urn:microsoft.com/office/officeart/2005/8/layout/vList2"/>
    <dgm:cxn modelId="{9FC086A4-654E-4BA2-8BA5-33D9CD28EDB4}" type="presOf" srcId="{109310F9-C4A9-4AAF-8E54-98FEF7962F28}" destId="{EE0429B6-4EFA-422B-AAA8-D021B16F5846}" srcOrd="0" destOrd="0" presId="urn:microsoft.com/office/officeart/2005/8/layout/vList2"/>
    <dgm:cxn modelId="{4CA8F7DD-D7F9-42FC-B4E5-4C6A18D8B718}" type="presOf" srcId="{1B82C063-F0CA-4943-AAF0-7636963F7917}" destId="{C995B060-06FD-49E4-8CD8-8E192F0BA685}" srcOrd="0" destOrd="0" presId="urn:microsoft.com/office/officeart/2005/8/layout/vList2"/>
    <dgm:cxn modelId="{7DDDF5F2-0103-4B29-86B1-B5390E9F3333}" srcId="{1B82C063-F0CA-4943-AAF0-7636963F7917}" destId="{109310F9-C4A9-4AAF-8E54-98FEF7962F28}" srcOrd="3" destOrd="0" parTransId="{9B19F1A8-1914-4EA8-92C5-4CD8A9FA7300}" sibTransId="{F8F8A8B6-5060-44CD-AA8F-4760C663AABA}"/>
    <dgm:cxn modelId="{8BCE64F7-B5EC-4A8C-8A59-D3A81838AB3D}" type="presOf" srcId="{CA1035EA-2759-4A03-99E1-1157A8837D10}" destId="{58C4DE67-AEF6-48A1-9B81-9FD9541108F8}" srcOrd="0" destOrd="0" presId="urn:microsoft.com/office/officeart/2005/8/layout/vList2"/>
    <dgm:cxn modelId="{53752B4E-97E4-4EE0-A877-C1030938EFEF}" type="presParOf" srcId="{C995B060-06FD-49E4-8CD8-8E192F0BA685}" destId="{58C4DE67-AEF6-48A1-9B81-9FD9541108F8}" srcOrd="0" destOrd="0" presId="urn:microsoft.com/office/officeart/2005/8/layout/vList2"/>
    <dgm:cxn modelId="{659E9A41-C831-41B1-8D52-AD808024840B}" type="presParOf" srcId="{C995B060-06FD-49E4-8CD8-8E192F0BA685}" destId="{C3F03FD1-459E-480C-9078-A588A7F48465}" srcOrd="1" destOrd="0" presId="urn:microsoft.com/office/officeart/2005/8/layout/vList2"/>
    <dgm:cxn modelId="{B8B4FACF-6E1D-4E97-B58F-5E3E1CF208FE}" type="presParOf" srcId="{C995B060-06FD-49E4-8CD8-8E192F0BA685}" destId="{DAC08382-77B7-4C35-AA81-3F7BC331F89F}" srcOrd="2" destOrd="0" presId="urn:microsoft.com/office/officeart/2005/8/layout/vList2"/>
    <dgm:cxn modelId="{142C095D-390E-4731-9FCC-7A8BB66A7910}" type="presParOf" srcId="{C995B060-06FD-49E4-8CD8-8E192F0BA685}" destId="{FDF23012-0E7B-48C0-8FAF-AD41638A9E71}" srcOrd="3" destOrd="0" presId="urn:microsoft.com/office/officeart/2005/8/layout/vList2"/>
    <dgm:cxn modelId="{BAC95FE9-5BC6-4528-81EE-97C20FA2258C}" type="presParOf" srcId="{C995B060-06FD-49E4-8CD8-8E192F0BA685}" destId="{749DA9F7-B483-4F2C-9502-12EDEE09E930}" srcOrd="4" destOrd="0" presId="urn:microsoft.com/office/officeart/2005/8/layout/vList2"/>
    <dgm:cxn modelId="{DA156384-A970-4FE3-9726-1F9864A2C026}" type="presParOf" srcId="{C995B060-06FD-49E4-8CD8-8E192F0BA685}" destId="{367AB7FA-9547-455C-A004-D9B9A743D101}" srcOrd="5" destOrd="0" presId="urn:microsoft.com/office/officeart/2005/8/layout/vList2"/>
    <dgm:cxn modelId="{9AFA2E73-8785-4723-81CF-C5FABB530EC4}" type="presParOf" srcId="{C995B060-06FD-49E4-8CD8-8E192F0BA685}" destId="{EE0429B6-4EFA-422B-AAA8-D021B16F5846}"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4E8E5-7678-455B-B2F5-93A9CDD22DC9}">
      <dsp:nvSpPr>
        <dsp:cNvPr id="0" name=""/>
        <dsp:cNvSpPr/>
      </dsp:nvSpPr>
      <dsp:spPr>
        <a:xfrm>
          <a:off x="0" y="323"/>
          <a:ext cx="5033221" cy="44559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17886DF-D502-49D6-A61A-E4BAFFDAD661}">
      <dsp:nvSpPr>
        <dsp:cNvPr id="0" name=""/>
        <dsp:cNvSpPr/>
      </dsp:nvSpPr>
      <dsp:spPr>
        <a:xfrm>
          <a:off x="134793" y="100583"/>
          <a:ext cx="245078" cy="24507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9F28EE9-DF21-4FD8-91C0-91D5F1BC0908}">
      <dsp:nvSpPr>
        <dsp:cNvPr id="0" name=""/>
        <dsp:cNvSpPr/>
      </dsp:nvSpPr>
      <dsp:spPr>
        <a:xfrm>
          <a:off x="514665" y="323"/>
          <a:ext cx="4518555" cy="445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59" tIns="47159" rIns="47159" bIns="47159" numCol="1" spcCol="1270" anchor="ctr" anchorCtr="0">
          <a:noAutofit/>
        </a:bodyPr>
        <a:lstStyle/>
        <a:p>
          <a:pPr marL="0" lvl="0" indent="0" algn="l" defTabSz="711200">
            <a:lnSpc>
              <a:spcPct val="100000"/>
            </a:lnSpc>
            <a:spcBef>
              <a:spcPct val="0"/>
            </a:spcBef>
            <a:spcAft>
              <a:spcPct val="35000"/>
            </a:spcAft>
            <a:buNone/>
          </a:pPr>
          <a:r>
            <a:rPr lang="en-ZA" sz="1600" b="0" i="0" kern="1200" baseline="0" dirty="0"/>
            <a:t>Introduction </a:t>
          </a:r>
          <a:endParaRPr lang="en-US" sz="1600" kern="1200" dirty="0"/>
        </a:p>
      </dsp:txBody>
      <dsp:txXfrm>
        <a:off x="514665" y="323"/>
        <a:ext cx="4518555" cy="445597"/>
      </dsp:txXfrm>
    </dsp:sp>
    <dsp:sp modelId="{AE5DDAD3-CB18-4C93-980D-DEA46B0AF2C4}">
      <dsp:nvSpPr>
        <dsp:cNvPr id="0" name=""/>
        <dsp:cNvSpPr/>
      </dsp:nvSpPr>
      <dsp:spPr>
        <a:xfrm>
          <a:off x="0" y="557320"/>
          <a:ext cx="5033221" cy="44559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6EF632C-8708-465F-A21A-7BF2F0D806CC}">
      <dsp:nvSpPr>
        <dsp:cNvPr id="0" name=""/>
        <dsp:cNvSpPr/>
      </dsp:nvSpPr>
      <dsp:spPr>
        <a:xfrm>
          <a:off x="134793" y="657580"/>
          <a:ext cx="245078" cy="24507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9807CE-8D24-46ED-9040-12EFAFA67C0D}">
      <dsp:nvSpPr>
        <dsp:cNvPr id="0" name=""/>
        <dsp:cNvSpPr/>
      </dsp:nvSpPr>
      <dsp:spPr>
        <a:xfrm>
          <a:off x="514665" y="557320"/>
          <a:ext cx="4518555" cy="445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59" tIns="47159" rIns="47159" bIns="47159" numCol="1" spcCol="1270" anchor="ctr" anchorCtr="0">
          <a:noAutofit/>
        </a:bodyPr>
        <a:lstStyle/>
        <a:p>
          <a:pPr marL="0" lvl="0" indent="0" algn="l" defTabSz="711200">
            <a:lnSpc>
              <a:spcPct val="100000"/>
            </a:lnSpc>
            <a:spcBef>
              <a:spcPct val="0"/>
            </a:spcBef>
            <a:spcAft>
              <a:spcPct val="35000"/>
            </a:spcAft>
            <a:buNone/>
          </a:pPr>
          <a:r>
            <a:rPr lang="en-ZA" sz="1600" b="0" i="0" kern="1200" baseline="0"/>
            <a:t>Statement of the problem</a:t>
          </a:r>
          <a:endParaRPr lang="en-US" sz="1600" kern="1200"/>
        </a:p>
      </dsp:txBody>
      <dsp:txXfrm>
        <a:off x="514665" y="557320"/>
        <a:ext cx="4518555" cy="445597"/>
      </dsp:txXfrm>
    </dsp:sp>
    <dsp:sp modelId="{C7615034-CD27-4FB0-B88E-2AF3504B15E4}">
      <dsp:nvSpPr>
        <dsp:cNvPr id="0" name=""/>
        <dsp:cNvSpPr/>
      </dsp:nvSpPr>
      <dsp:spPr>
        <a:xfrm>
          <a:off x="0" y="1114317"/>
          <a:ext cx="5033221" cy="44559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5A17DC9-2F62-4F44-9F07-38A5385BB327}">
      <dsp:nvSpPr>
        <dsp:cNvPr id="0" name=""/>
        <dsp:cNvSpPr/>
      </dsp:nvSpPr>
      <dsp:spPr>
        <a:xfrm>
          <a:off x="134793" y="1214577"/>
          <a:ext cx="245078" cy="24507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851FB35-B5E5-494D-9E8D-B418E767CD2D}">
      <dsp:nvSpPr>
        <dsp:cNvPr id="0" name=""/>
        <dsp:cNvSpPr/>
      </dsp:nvSpPr>
      <dsp:spPr>
        <a:xfrm>
          <a:off x="514665" y="1114317"/>
          <a:ext cx="4518555" cy="445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59" tIns="47159" rIns="47159" bIns="47159" numCol="1" spcCol="1270" anchor="ctr" anchorCtr="0">
          <a:noAutofit/>
        </a:bodyPr>
        <a:lstStyle/>
        <a:p>
          <a:pPr marL="0" lvl="0" indent="0" algn="l" defTabSz="711200">
            <a:lnSpc>
              <a:spcPct val="100000"/>
            </a:lnSpc>
            <a:spcBef>
              <a:spcPct val="0"/>
            </a:spcBef>
            <a:spcAft>
              <a:spcPct val="35000"/>
            </a:spcAft>
            <a:buNone/>
          </a:pPr>
          <a:r>
            <a:rPr lang="en-ZA" sz="1600" b="0" i="0" kern="1200" baseline="0"/>
            <a:t>Research objectives</a:t>
          </a:r>
          <a:endParaRPr lang="en-US" sz="1600" kern="1200"/>
        </a:p>
      </dsp:txBody>
      <dsp:txXfrm>
        <a:off x="514665" y="1114317"/>
        <a:ext cx="4518555" cy="445597"/>
      </dsp:txXfrm>
    </dsp:sp>
    <dsp:sp modelId="{FDA65202-4F7F-4AC3-B5E2-956713DA3C00}">
      <dsp:nvSpPr>
        <dsp:cNvPr id="0" name=""/>
        <dsp:cNvSpPr/>
      </dsp:nvSpPr>
      <dsp:spPr>
        <a:xfrm>
          <a:off x="0" y="1671314"/>
          <a:ext cx="5033221" cy="44559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8D84BD-55FE-40C7-ADA6-1DA6E9D8FBE2}">
      <dsp:nvSpPr>
        <dsp:cNvPr id="0" name=""/>
        <dsp:cNvSpPr/>
      </dsp:nvSpPr>
      <dsp:spPr>
        <a:xfrm>
          <a:off x="134793" y="1771574"/>
          <a:ext cx="245078" cy="24507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F826A4-5A6E-4F1B-A7FA-71853E9CF0D2}">
      <dsp:nvSpPr>
        <dsp:cNvPr id="0" name=""/>
        <dsp:cNvSpPr/>
      </dsp:nvSpPr>
      <dsp:spPr>
        <a:xfrm>
          <a:off x="514665" y="1671314"/>
          <a:ext cx="4518555" cy="445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59" tIns="47159" rIns="47159" bIns="47159" numCol="1" spcCol="1270" anchor="ctr" anchorCtr="0">
          <a:noAutofit/>
        </a:bodyPr>
        <a:lstStyle/>
        <a:p>
          <a:pPr marL="0" lvl="0" indent="0" algn="l" defTabSz="711200">
            <a:lnSpc>
              <a:spcPct val="100000"/>
            </a:lnSpc>
            <a:spcBef>
              <a:spcPct val="0"/>
            </a:spcBef>
            <a:spcAft>
              <a:spcPct val="35000"/>
            </a:spcAft>
            <a:buNone/>
          </a:pPr>
          <a:r>
            <a:rPr lang="en-ZA" sz="1600" b="0" i="0" kern="1200" baseline="0"/>
            <a:t>Brief literature</a:t>
          </a:r>
          <a:endParaRPr lang="en-US" sz="1600" kern="1200"/>
        </a:p>
      </dsp:txBody>
      <dsp:txXfrm>
        <a:off x="514665" y="1671314"/>
        <a:ext cx="4518555" cy="445597"/>
      </dsp:txXfrm>
    </dsp:sp>
    <dsp:sp modelId="{B2D5122F-6AA6-4577-AD13-C782DF1B1913}">
      <dsp:nvSpPr>
        <dsp:cNvPr id="0" name=""/>
        <dsp:cNvSpPr/>
      </dsp:nvSpPr>
      <dsp:spPr>
        <a:xfrm>
          <a:off x="0" y="2228311"/>
          <a:ext cx="5033221" cy="44559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66A9F6-1F5B-4071-905F-C097CF453A39}">
      <dsp:nvSpPr>
        <dsp:cNvPr id="0" name=""/>
        <dsp:cNvSpPr/>
      </dsp:nvSpPr>
      <dsp:spPr>
        <a:xfrm>
          <a:off x="134793" y="2328571"/>
          <a:ext cx="245078" cy="245078"/>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24D172-2318-4EE8-BAA1-32D4CF5FE4A3}">
      <dsp:nvSpPr>
        <dsp:cNvPr id="0" name=""/>
        <dsp:cNvSpPr/>
      </dsp:nvSpPr>
      <dsp:spPr>
        <a:xfrm>
          <a:off x="514665" y="2228311"/>
          <a:ext cx="4518555" cy="445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59" tIns="47159" rIns="47159" bIns="47159" numCol="1" spcCol="1270" anchor="ctr" anchorCtr="0">
          <a:noAutofit/>
        </a:bodyPr>
        <a:lstStyle/>
        <a:p>
          <a:pPr marL="0" lvl="0" indent="0" algn="l" defTabSz="711200">
            <a:lnSpc>
              <a:spcPct val="100000"/>
            </a:lnSpc>
            <a:spcBef>
              <a:spcPct val="0"/>
            </a:spcBef>
            <a:spcAft>
              <a:spcPct val="35000"/>
            </a:spcAft>
            <a:buNone/>
          </a:pPr>
          <a:r>
            <a:rPr lang="en-ZA" sz="1600" b="0" i="0" kern="1200" baseline="0"/>
            <a:t>Methodology</a:t>
          </a:r>
          <a:endParaRPr lang="en-US" sz="1600" kern="1200"/>
        </a:p>
      </dsp:txBody>
      <dsp:txXfrm>
        <a:off x="514665" y="2228311"/>
        <a:ext cx="4518555" cy="445597"/>
      </dsp:txXfrm>
    </dsp:sp>
    <dsp:sp modelId="{9D4285B7-0FA7-459F-A237-5A8AB4DCC105}">
      <dsp:nvSpPr>
        <dsp:cNvPr id="0" name=""/>
        <dsp:cNvSpPr/>
      </dsp:nvSpPr>
      <dsp:spPr>
        <a:xfrm>
          <a:off x="0" y="2785308"/>
          <a:ext cx="5033221" cy="44559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A6C0FC2-F9DC-436F-B016-5E027E877C46}">
      <dsp:nvSpPr>
        <dsp:cNvPr id="0" name=""/>
        <dsp:cNvSpPr/>
      </dsp:nvSpPr>
      <dsp:spPr>
        <a:xfrm>
          <a:off x="134793" y="2885568"/>
          <a:ext cx="245078" cy="245078"/>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B32A53-3BDF-4225-8B4A-09F42CD02B46}">
      <dsp:nvSpPr>
        <dsp:cNvPr id="0" name=""/>
        <dsp:cNvSpPr/>
      </dsp:nvSpPr>
      <dsp:spPr>
        <a:xfrm>
          <a:off x="514665" y="2785308"/>
          <a:ext cx="4518555" cy="445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59" tIns="47159" rIns="47159" bIns="47159" numCol="1" spcCol="1270" anchor="ctr" anchorCtr="0">
          <a:noAutofit/>
        </a:bodyPr>
        <a:lstStyle/>
        <a:p>
          <a:pPr marL="0" lvl="0" indent="0" algn="l" defTabSz="711200">
            <a:lnSpc>
              <a:spcPct val="100000"/>
            </a:lnSpc>
            <a:spcBef>
              <a:spcPct val="0"/>
            </a:spcBef>
            <a:spcAft>
              <a:spcPct val="35000"/>
            </a:spcAft>
            <a:buNone/>
          </a:pPr>
          <a:r>
            <a:rPr lang="en-ZA" sz="1600" b="0" i="0" kern="1200" baseline="0"/>
            <a:t>Results </a:t>
          </a:r>
          <a:endParaRPr lang="en-US" sz="1600" kern="1200"/>
        </a:p>
      </dsp:txBody>
      <dsp:txXfrm>
        <a:off x="514665" y="2785308"/>
        <a:ext cx="4518555" cy="445597"/>
      </dsp:txXfrm>
    </dsp:sp>
    <dsp:sp modelId="{9E124715-3DFB-4936-98B0-319967DAD4B9}">
      <dsp:nvSpPr>
        <dsp:cNvPr id="0" name=""/>
        <dsp:cNvSpPr/>
      </dsp:nvSpPr>
      <dsp:spPr>
        <a:xfrm>
          <a:off x="0" y="3342629"/>
          <a:ext cx="5033221" cy="44559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3E63505-860C-4087-96B3-F55CF4C736CB}">
      <dsp:nvSpPr>
        <dsp:cNvPr id="0" name=""/>
        <dsp:cNvSpPr/>
      </dsp:nvSpPr>
      <dsp:spPr>
        <a:xfrm>
          <a:off x="134793" y="3442565"/>
          <a:ext cx="245078" cy="245078"/>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FC89D9-F82F-40F3-AE1A-83D429E2F507}">
      <dsp:nvSpPr>
        <dsp:cNvPr id="0" name=""/>
        <dsp:cNvSpPr/>
      </dsp:nvSpPr>
      <dsp:spPr>
        <a:xfrm>
          <a:off x="514665" y="3342305"/>
          <a:ext cx="4518555" cy="445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59" tIns="47159" rIns="47159" bIns="47159" numCol="1" spcCol="1270" anchor="ctr" anchorCtr="0">
          <a:noAutofit/>
        </a:bodyPr>
        <a:lstStyle/>
        <a:p>
          <a:pPr marL="0" lvl="0" indent="0" algn="l" defTabSz="711200">
            <a:lnSpc>
              <a:spcPct val="100000"/>
            </a:lnSpc>
            <a:spcBef>
              <a:spcPct val="0"/>
            </a:spcBef>
            <a:spcAft>
              <a:spcPct val="35000"/>
            </a:spcAft>
            <a:buNone/>
          </a:pPr>
          <a:r>
            <a:rPr lang="en-ZA" sz="1600" b="0" i="0" kern="1200" baseline="0"/>
            <a:t>Recommendation </a:t>
          </a:r>
          <a:endParaRPr lang="en-US" sz="1600" kern="1200"/>
        </a:p>
      </dsp:txBody>
      <dsp:txXfrm>
        <a:off x="514665" y="3342305"/>
        <a:ext cx="4518555" cy="4455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E1A9DD-BC39-4F19-9E06-FEC331C39E49}">
      <dsp:nvSpPr>
        <dsp:cNvPr id="0" name=""/>
        <dsp:cNvSpPr/>
      </dsp:nvSpPr>
      <dsp:spPr>
        <a:xfrm>
          <a:off x="0" y="2125"/>
          <a:ext cx="7886700" cy="0"/>
        </a:xfrm>
        <a:prstGeom prst="line">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EF87535-B180-4035-8224-57BFD7F0CD95}">
      <dsp:nvSpPr>
        <dsp:cNvPr id="0" name=""/>
        <dsp:cNvSpPr/>
      </dsp:nvSpPr>
      <dsp:spPr>
        <a:xfrm>
          <a:off x="0" y="2125"/>
          <a:ext cx="7886700" cy="1449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just" defTabSz="889000">
            <a:lnSpc>
              <a:spcPct val="90000"/>
            </a:lnSpc>
            <a:spcBef>
              <a:spcPct val="0"/>
            </a:spcBef>
            <a:spcAft>
              <a:spcPct val="35000"/>
            </a:spcAft>
            <a:buNone/>
          </a:pPr>
          <a:r>
            <a:rPr lang="en-US" sz="2000" kern="1200" dirty="0"/>
            <a:t>•Digital inclusion refers to the equitable access to and effective use of information and communication technologies (ICTs) by all individuals, regardless of their physical, economic, or social circumstances (Adedokun &amp; Zulu, 2022).</a:t>
          </a:r>
        </a:p>
      </dsp:txBody>
      <dsp:txXfrm>
        <a:off x="0" y="2125"/>
        <a:ext cx="7886700" cy="1449431"/>
      </dsp:txXfrm>
    </dsp:sp>
    <dsp:sp modelId="{2AD6F720-851E-4553-B4E2-C3E63F8C33BA}">
      <dsp:nvSpPr>
        <dsp:cNvPr id="0" name=""/>
        <dsp:cNvSpPr/>
      </dsp:nvSpPr>
      <dsp:spPr>
        <a:xfrm>
          <a:off x="0" y="1451556"/>
          <a:ext cx="7886700" cy="0"/>
        </a:xfrm>
        <a:prstGeom prst="line">
          <a:avLst/>
        </a:prstGeom>
        <a:solidFill>
          <a:schemeClr val="accent5">
            <a:hueOff val="-6076075"/>
            <a:satOff val="-413"/>
            <a:lumOff val="981"/>
            <a:alphaOff val="0"/>
          </a:schemeClr>
        </a:solidFill>
        <a:ln w="19050" cap="flat" cmpd="sng" algn="ctr">
          <a:solidFill>
            <a:schemeClr val="accent5">
              <a:hueOff val="-6076075"/>
              <a:satOff val="-413"/>
              <a:lumOff val="98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3AD6384-3FF5-4443-ADAB-BB955E5A8639}">
      <dsp:nvSpPr>
        <dsp:cNvPr id="0" name=""/>
        <dsp:cNvSpPr/>
      </dsp:nvSpPr>
      <dsp:spPr>
        <a:xfrm>
          <a:off x="0" y="1451556"/>
          <a:ext cx="7886700" cy="1449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just" defTabSz="889000">
            <a:lnSpc>
              <a:spcPct val="90000"/>
            </a:lnSpc>
            <a:spcBef>
              <a:spcPct val="0"/>
            </a:spcBef>
            <a:spcAft>
              <a:spcPct val="35000"/>
            </a:spcAft>
            <a:buNone/>
          </a:pPr>
          <a:r>
            <a:rPr lang="en-US" sz="2000" kern="1200" dirty="0"/>
            <a:t>• According to the United Nations (2019), Disability and Development Report emphasizes that access to information and communication technologies (ICTs) is vital for enabling individuals with disabilities to live independently and be included in society.</a:t>
          </a:r>
        </a:p>
      </dsp:txBody>
      <dsp:txXfrm>
        <a:off x="0" y="1451556"/>
        <a:ext cx="7886700" cy="1449431"/>
      </dsp:txXfrm>
    </dsp:sp>
    <dsp:sp modelId="{B7D85CDB-3722-4F80-B6E8-25A303444A60}">
      <dsp:nvSpPr>
        <dsp:cNvPr id="0" name=""/>
        <dsp:cNvSpPr/>
      </dsp:nvSpPr>
      <dsp:spPr>
        <a:xfrm>
          <a:off x="0" y="2900987"/>
          <a:ext cx="7886700" cy="0"/>
        </a:xfrm>
        <a:prstGeom prst="line">
          <a:avLst/>
        </a:prstGeom>
        <a:solidFill>
          <a:schemeClr val="accent5">
            <a:hueOff val="-12152150"/>
            <a:satOff val="-826"/>
            <a:lumOff val="1961"/>
            <a:alphaOff val="0"/>
          </a:schemeClr>
        </a:solidFill>
        <a:ln w="19050" cap="flat" cmpd="sng" algn="ctr">
          <a:solidFill>
            <a:schemeClr val="accent5">
              <a:hueOff val="-12152150"/>
              <a:satOff val="-826"/>
              <a:lumOff val="196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BB96F2-2E22-4C0B-B0D6-55FFDD313BCA}">
      <dsp:nvSpPr>
        <dsp:cNvPr id="0" name=""/>
        <dsp:cNvSpPr/>
      </dsp:nvSpPr>
      <dsp:spPr>
        <a:xfrm>
          <a:off x="0" y="2900987"/>
          <a:ext cx="7886700" cy="1449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just" defTabSz="889000">
            <a:lnSpc>
              <a:spcPct val="90000"/>
            </a:lnSpc>
            <a:spcBef>
              <a:spcPct val="0"/>
            </a:spcBef>
            <a:spcAft>
              <a:spcPct val="35000"/>
            </a:spcAft>
            <a:buNone/>
          </a:pPr>
          <a:r>
            <a:rPr lang="en-US" sz="2000" kern="1200" dirty="0"/>
            <a:t>Students with disabilities encounter unique challenges in accessing digital resources, such as inadequate equipment and inaccessible formats. Addressing these challenges requires specialized resources and support (Maturure &amp; Chigwada, 2017; Farooq &amp; Manzoor, 2021).</a:t>
          </a:r>
          <a:endParaRPr lang="en-NA" sz="2000" kern="1200" dirty="0"/>
        </a:p>
      </dsp:txBody>
      <dsp:txXfrm>
        <a:off x="0" y="2900987"/>
        <a:ext cx="7886700" cy="144943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E1A9DD-BC39-4F19-9E06-FEC331C39E49}">
      <dsp:nvSpPr>
        <dsp:cNvPr id="0" name=""/>
        <dsp:cNvSpPr/>
      </dsp:nvSpPr>
      <dsp:spPr>
        <a:xfrm>
          <a:off x="0" y="1788"/>
          <a:ext cx="7886700" cy="0"/>
        </a:xfrm>
        <a:prstGeom prst="line">
          <a:avLst/>
        </a:prstGeom>
        <a:solidFill>
          <a:srgbClr val="A02B93">
            <a:hueOff val="0"/>
            <a:satOff val="0"/>
            <a:lumOff val="0"/>
            <a:alphaOff val="0"/>
          </a:srgbClr>
        </a:solidFill>
        <a:ln w="19050" cap="flat" cmpd="sng" algn="ctr">
          <a:solidFill>
            <a:srgbClr val="A02B93">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EF87535-B180-4035-8224-57BFD7F0CD95}">
      <dsp:nvSpPr>
        <dsp:cNvPr id="0" name=""/>
        <dsp:cNvSpPr/>
      </dsp:nvSpPr>
      <dsp:spPr>
        <a:xfrm>
          <a:off x="0" y="1788"/>
          <a:ext cx="7886700" cy="13814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just" defTabSz="622300">
            <a:lnSpc>
              <a:spcPct val="90000"/>
            </a:lnSpc>
            <a:spcBef>
              <a:spcPct val="0"/>
            </a:spcBef>
            <a:spcAft>
              <a:spcPct val="35000"/>
            </a:spcAft>
            <a:buNone/>
          </a:pPr>
          <a:r>
            <a:rPr lang="en-US" sz="1400" kern="1200" dirty="0">
              <a:solidFill>
                <a:sysClr val="windowText" lastClr="000000">
                  <a:hueOff val="0"/>
                  <a:satOff val="0"/>
                  <a:lumOff val="0"/>
                  <a:alphaOff val="0"/>
                </a:sysClr>
              </a:solidFill>
              <a:latin typeface="Aptos" panose="02110004020202020204"/>
              <a:ea typeface="+mn-ea"/>
              <a:cs typeface="+mn-cs"/>
            </a:rPr>
            <a:t>•</a:t>
          </a:r>
          <a:r>
            <a:rPr lang="en-US" sz="1800" kern="1200" dirty="0">
              <a:solidFill>
                <a:sysClr val="windowText" lastClr="000000">
                  <a:hueOff val="0"/>
                  <a:satOff val="0"/>
                  <a:lumOff val="0"/>
                  <a:alphaOff val="0"/>
                </a:sysClr>
              </a:solidFill>
              <a:latin typeface="Aptos" panose="02110004020202020204"/>
              <a:ea typeface="+mn-ea"/>
              <a:cs typeface="+mn-cs"/>
            </a:rPr>
            <a:t>Students with disabilities encounter unique challenges in accessing digital resources, such as inadequate equipment and inaccessible formats. Addressing these challenges requires specialized resources and support (Maturure &amp; Chigwada, 2017; Farooq &amp; Manzoor, 2021). ​</a:t>
          </a:r>
          <a:endParaRPr lang="en-NA" sz="1800" kern="1200" dirty="0">
            <a:solidFill>
              <a:sysClr val="windowText" lastClr="000000">
                <a:hueOff val="0"/>
                <a:satOff val="0"/>
                <a:lumOff val="0"/>
                <a:alphaOff val="0"/>
              </a:sysClr>
            </a:solidFill>
            <a:latin typeface="Aptos" panose="02110004020202020204"/>
            <a:ea typeface="+mn-ea"/>
            <a:cs typeface="+mn-cs"/>
          </a:endParaRPr>
        </a:p>
        <a:p>
          <a:pPr marL="0" lvl="0" indent="0" algn="l" defTabSz="622300">
            <a:lnSpc>
              <a:spcPct val="90000"/>
            </a:lnSpc>
            <a:spcBef>
              <a:spcPct val="0"/>
            </a:spcBef>
            <a:spcAft>
              <a:spcPct val="35000"/>
            </a:spcAft>
            <a:buNone/>
          </a:pPr>
          <a:endParaRPr lang="en-US" sz="1400" kern="1200" dirty="0">
            <a:solidFill>
              <a:sysClr val="windowText" lastClr="000000">
                <a:hueOff val="0"/>
                <a:satOff val="0"/>
                <a:lumOff val="0"/>
                <a:alphaOff val="0"/>
              </a:sysClr>
            </a:solidFill>
            <a:latin typeface="Aptos" panose="02110004020202020204"/>
            <a:ea typeface="+mn-ea"/>
            <a:cs typeface="+mn-cs"/>
          </a:endParaRPr>
        </a:p>
      </dsp:txBody>
      <dsp:txXfrm>
        <a:off x="0" y="1788"/>
        <a:ext cx="7886700" cy="1381422"/>
      </dsp:txXfrm>
    </dsp:sp>
    <dsp:sp modelId="{2AD6F720-851E-4553-B4E2-C3E63F8C33BA}">
      <dsp:nvSpPr>
        <dsp:cNvPr id="0" name=""/>
        <dsp:cNvSpPr/>
      </dsp:nvSpPr>
      <dsp:spPr>
        <a:xfrm>
          <a:off x="0" y="1383211"/>
          <a:ext cx="7886700" cy="0"/>
        </a:xfrm>
        <a:prstGeom prst="line">
          <a:avLst/>
        </a:prstGeom>
        <a:solidFill>
          <a:srgbClr val="A02B93">
            <a:hueOff val="-6076075"/>
            <a:satOff val="-413"/>
            <a:lumOff val="981"/>
            <a:alphaOff val="0"/>
          </a:srgbClr>
        </a:solidFill>
        <a:ln w="19050" cap="flat" cmpd="sng" algn="ctr">
          <a:solidFill>
            <a:srgbClr val="A02B93">
              <a:hueOff val="-6076075"/>
              <a:satOff val="-413"/>
              <a:lumOff val="981"/>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3AD6384-3FF5-4443-ADAB-BB955E5A8639}">
      <dsp:nvSpPr>
        <dsp:cNvPr id="0" name=""/>
        <dsp:cNvSpPr/>
      </dsp:nvSpPr>
      <dsp:spPr>
        <a:xfrm>
          <a:off x="0" y="1383211"/>
          <a:ext cx="7878998" cy="1586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just" defTabSz="622300">
            <a:lnSpc>
              <a:spcPct val="90000"/>
            </a:lnSpc>
            <a:spcBef>
              <a:spcPct val="0"/>
            </a:spcBef>
            <a:spcAft>
              <a:spcPct val="35000"/>
            </a:spcAft>
            <a:buNone/>
          </a:pPr>
          <a:r>
            <a:rPr lang="en-US" sz="1400" kern="1200" dirty="0">
              <a:solidFill>
                <a:sysClr val="windowText" lastClr="000000">
                  <a:hueOff val="0"/>
                  <a:satOff val="0"/>
                  <a:lumOff val="0"/>
                  <a:alphaOff val="0"/>
                </a:sysClr>
              </a:solidFill>
              <a:latin typeface="Aptos" panose="02110004020202020204"/>
              <a:ea typeface="+mn-ea"/>
              <a:cs typeface="+mn-cs"/>
            </a:rPr>
            <a:t>•</a:t>
          </a:r>
          <a:r>
            <a:rPr lang="en-US" sz="1800" kern="1200" dirty="0">
              <a:solidFill>
                <a:sysClr val="windowText" lastClr="000000">
                  <a:hueOff val="0"/>
                  <a:satOff val="0"/>
                  <a:lumOff val="0"/>
                  <a:alphaOff val="0"/>
                </a:sysClr>
              </a:solidFill>
              <a:latin typeface="Aptos" panose="02110004020202020204"/>
              <a:ea typeface="+mn-ea"/>
              <a:cs typeface="+mn-cs"/>
            </a:rPr>
            <a:t>Academic libraries are crucial in bridging the digital divide by offering resources such as computers, internet access, digital content, and assistive technologies that enhance digital literacy and accessibility (</a:t>
          </a:r>
          <a:r>
            <a:rPr lang="en-US" sz="1800" kern="1200" dirty="0" err="1">
              <a:solidFill>
                <a:sysClr val="windowText" lastClr="000000">
                  <a:hueOff val="0"/>
                  <a:satOff val="0"/>
                  <a:lumOff val="0"/>
                  <a:alphaOff val="0"/>
                </a:sysClr>
              </a:solidFill>
              <a:latin typeface="Aptos" panose="02110004020202020204"/>
              <a:ea typeface="+mn-ea"/>
              <a:cs typeface="+mn-cs"/>
            </a:rPr>
            <a:t>Beyene</a:t>
          </a:r>
          <a:r>
            <a:rPr lang="en-US" sz="1800" kern="1200" dirty="0">
              <a:solidFill>
                <a:sysClr val="windowText" lastClr="000000">
                  <a:hueOff val="0"/>
                  <a:satOff val="0"/>
                  <a:lumOff val="0"/>
                  <a:alphaOff val="0"/>
                </a:sysClr>
              </a:solidFill>
              <a:latin typeface="Aptos" panose="02110004020202020204"/>
              <a:ea typeface="+mn-ea"/>
              <a:cs typeface="+mn-cs"/>
            </a:rPr>
            <a:t>, 2018). Developing countries often face significant barriers to digital inclusion: limited resources, lack of assistive technologies, and insufficient staff training (Hamad, 2023).</a:t>
          </a:r>
          <a:endParaRPr lang="en-NA" sz="1800" kern="1200" dirty="0">
            <a:solidFill>
              <a:sysClr val="windowText" lastClr="000000">
                <a:hueOff val="0"/>
                <a:satOff val="0"/>
                <a:lumOff val="0"/>
                <a:alphaOff val="0"/>
              </a:sysClr>
            </a:solidFill>
            <a:latin typeface="Aptos" panose="02110004020202020204"/>
            <a:ea typeface="+mn-ea"/>
            <a:cs typeface="+mn-cs"/>
          </a:endParaRPr>
        </a:p>
        <a:p>
          <a:pPr marL="0" lvl="0" indent="0" algn="l" defTabSz="622300">
            <a:lnSpc>
              <a:spcPct val="90000"/>
            </a:lnSpc>
            <a:spcBef>
              <a:spcPct val="0"/>
            </a:spcBef>
            <a:spcAft>
              <a:spcPct val="35000"/>
            </a:spcAft>
            <a:buNone/>
          </a:pPr>
          <a:endParaRPr lang="en-US" sz="1400" kern="1200" dirty="0">
            <a:solidFill>
              <a:sysClr val="windowText" lastClr="000000">
                <a:hueOff val="0"/>
                <a:satOff val="0"/>
                <a:lumOff val="0"/>
                <a:alphaOff val="0"/>
              </a:sysClr>
            </a:solidFill>
            <a:latin typeface="Aptos" panose="02110004020202020204"/>
            <a:ea typeface="+mn-ea"/>
            <a:cs typeface="+mn-cs"/>
          </a:endParaRPr>
        </a:p>
      </dsp:txBody>
      <dsp:txXfrm>
        <a:off x="0" y="1383211"/>
        <a:ext cx="7878998" cy="1586121"/>
      </dsp:txXfrm>
    </dsp:sp>
    <dsp:sp modelId="{1091F154-9316-4D38-8233-C7FFAA5FD25A}">
      <dsp:nvSpPr>
        <dsp:cNvPr id="0" name=""/>
        <dsp:cNvSpPr/>
      </dsp:nvSpPr>
      <dsp:spPr>
        <a:xfrm>
          <a:off x="0" y="2969332"/>
          <a:ext cx="7886700" cy="0"/>
        </a:xfrm>
        <a:prstGeom prst="line">
          <a:avLst/>
        </a:prstGeom>
        <a:solidFill>
          <a:srgbClr val="A02B93">
            <a:hueOff val="-12152150"/>
            <a:satOff val="-826"/>
            <a:lumOff val="1961"/>
            <a:alphaOff val="0"/>
          </a:srgbClr>
        </a:solidFill>
        <a:ln w="19050" cap="flat" cmpd="sng" algn="ctr">
          <a:solidFill>
            <a:srgbClr val="A02B93">
              <a:hueOff val="-12152150"/>
              <a:satOff val="-826"/>
              <a:lumOff val="1961"/>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3FEFF55-1C6D-4C52-8364-05C758162010}">
      <dsp:nvSpPr>
        <dsp:cNvPr id="0" name=""/>
        <dsp:cNvSpPr/>
      </dsp:nvSpPr>
      <dsp:spPr>
        <a:xfrm>
          <a:off x="0" y="2969332"/>
          <a:ext cx="7886700" cy="13814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just" defTabSz="755650">
            <a:lnSpc>
              <a:spcPct val="90000"/>
            </a:lnSpc>
            <a:spcBef>
              <a:spcPct val="0"/>
            </a:spcBef>
            <a:spcAft>
              <a:spcPct val="35000"/>
            </a:spcAft>
            <a:buNone/>
          </a:pPr>
          <a:r>
            <a:rPr lang="en-US" sz="1700" kern="1200" dirty="0">
              <a:solidFill>
                <a:sysClr val="windowText" lastClr="000000">
                  <a:hueOff val="0"/>
                  <a:satOff val="0"/>
                  <a:lumOff val="0"/>
                  <a:alphaOff val="0"/>
                </a:sysClr>
              </a:solidFill>
              <a:effectLst/>
              <a:latin typeface="Calibri" panose="020F0502020204030204" pitchFamily="34" charset="0"/>
              <a:ea typeface="Calibri" panose="020F0502020204030204" pitchFamily="34" charset="0"/>
              <a:cs typeface="Calibri" panose="020F0502020204030204" pitchFamily="34" charset="0"/>
            </a:rPr>
            <a:t>This study aims to explore the role of academic libraries in promoting digital inclusion for students with disabilities, specifically by comparing strategies at the International University of Management (IUM) and the University of Zimbabwe (UZ). The research seeks to identify effective practices for enhancing digital inclusion in these libraries​</a:t>
          </a:r>
          <a:endParaRPr lang="en-GB" sz="1700" kern="1200" dirty="0">
            <a:solidFill>
              <a:sysClr val="windowText" lastClr="000000">
                <a:hueOff val="0"/>
                <a:satOff val="0"/>
                <a:lumOff val="0"/>
                <a:alphaOff val="0"/>
              </a:sysClr>
            </a:solidFill>
            <a:effectLst/>
            <a:latin typeface="Calibri" panose="020F0502020204030204" pitchFamily="34" charset="0"/>
            <a:ea typeface="Calibri" panose="020F0502020204030204" pitchFamily="34" charset="0"/>
            <a:cs typeface="Calibri" panose="020F0502020204030204" pitchFamily="34" charset="0"/>
          </a:endParaRPr>
        </a:p>
      </dsp:txBody>
      <dsp:txXfrm>
        <a:off x="0" y="2969332"/>
        <a:ext cx="7886700" cy="138142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89E4FA-7FE4-4E93-92EC-1FF18A548EDE}">
      <dsp:nvSpPr>
        <dsp:cNvPr id="0" name=""/>
        <dsp:cNvSpPr/>
      </dsp:nvSpPr>
      <dsp:spPr>
        <a:xfrm>
          <a:off x="0" y="2286"/>
          <a:ext cx="4718785" cy="0"/>
        </a:xfrm>
        <a:prstGeom prst="line">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F0357F3-47C6-46DE-8177-7F54A34CFB2C}">
      <dsp:nvSpPr>
        <dsp:cNvPr id="0" name=""/>
        <dsp:cNvSpPr/>
      </dsp:nvSpPr>
      <dsp:spPr>
        <a:xfrm>
          <a:off x="0" y="2286"/>
          <a:ext cx="4718785" cy="1690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just" defTabSz="800100">
            <a:lnSpc>
              <a:spcPct val="90000"/>
            </a:lnSpc>
            <a:spcBef>
              <a:spcPct val="0"/>
            </a:spcBef>
            <a:spcAft>
              <a:spcPct val="35000"/>
            </a:spcAft>
            <a:buNone/>
          </a:pPr>
          <a:r>
            <a:rPr lang="en-US" sz="1800" b="0" i="0" kern="1200" baseline="0" dirty="0">
              <a:latin typeface="Aptos" panose="020B0004020202020204" pitchFamily="34" charset="0"/>
            </a:rPr>
            <a:t>Student success in higher education is increasingly dependent on the availability of digital resources and services. However, there is a significant gap in adequately meeting the academic needs of students with disabilities within academic library services</a:t>
          </a:r>
          <a:endParaRPr lang="en-US" sz="1800" kern="1200" dirty="0">
            <a:latin typeface="Aptos" panose="020B0004020202020204" pitchFamily="34" charset="0"/>
          </a:endParaRPr>
        </a:p>
      </dsp:txBody>
      <dsp:txXfrm>
        <a:off x="0" y="2286"/>
        <a:ext cx="4718785" cy="1690546"/>
      </dsp:txXfrm>
    </dsp:sp>
    <dsp:sp modelId="{C366392A-E5F7-421C-BA8A-F5794AE2F75B}">
      <dsp:nvSpPr>
        <dsp:cNvPr id="0" name=""/>
        <dsp:cNvSpPr/>
      </dsp:nvSpPr>
      <dsp:spPr>
        <a:xfrm>
          <a:off x="0" y="1692833"/>
          <a:ext cx="4718785" cy="0"/>
        </a:xfrm>
        <a:prstGeom prst="line">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A849F2-9B93-414E-8A00-3472C2666B69}">
      <dsp:nvSpPr>
        <dsp:cNvPr id="0" name=""/>
        <dsp:cNvSpPr/>
      </dsp:nvSpPr>
      <dsp:spPr>
        <a:xfrm>
          <a:off x="0" y="1692833"/>
          <a:ext cx="4718785" cy="1690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just" defTabSz="800100">
            <a:lnSpc>
              <a:spcPct val="90000"/>
            </a:lnSpc>
            <a:spcBef>
              <a:spcPct val="0"/>
            </a:spcBef>
            <a:spcAft>
              <a:spcPct val="35000"/>
            </a:spcAft>
            <a:buNone/>
          </a:pPr>
          <a:r>
            <a:rPr lang="en-US" sz="1800" b="0" i="0" kern="1200" baseline="0" dirty="0">
              <a:latin typeface="Aptos" panose="020B0004020202020204" pitchFamily="34" charset="0"/>
            </a:rPr>
            <a:t>Previous research highlights low levels of digital inclusion and limited services tailored for students with disabilities (Hamad, 2023; Maturure &amp; Chigwada, 2017; Kiana et al., 2021)</a:t>
          </a:r>
          <a:endParaRPr lang="en-US" sz="1800" kern="1200" dirty="0">
            <a:latin typeface="Aptos" panose="020B0004020202020204" pitchFamily="34" charset="0"/>
          </a:endParaRPr>
        </a:p>
      </dsp:txBody>
      <dsp:txXfrm>
        <a:off x="0" y="1692833"/>
        <a:ext cx="4718785" cy="1690546"/>
      </dsp:txXfrm>
    </dsp:sp>
    <dsp:sp modelId="{61F1FD0A-AAE0-4691-AC49-D971890CA1B3}">
      <dsp:nvSpPr>
        <dsp:cNvPr id="0" name=""/>
        <dsp:cNvSpPr/>
      </dsp:nvSpPr>
      <dsp:spPr>
        <a:xfrm>
          <a:off x="0" y="3383380"/>
          <a:ext cx="4718785" cy="0"/>
        </a:xfrm>
        <a:prstGeom prst="line">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E57C8F-0E81-47C8-951E-DFE3728BA790}">
      <dsp:nvSpPr>
        <dsp:cNvPr id="0" name=""/>
        <dsp:cNvSpPr/>
      </dsp:nvSpPr>
      <dsp:spPr>
        <a:xfrm>
          <a:off x="0" y="3383380"/>
          <a:ext cx="4714176" cy="2145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just" defTabSz="800100">
            <a:lnSpc>
              <a:spcPct val="90000"/>
            </a:lnSpc>
            <a:spcBef>
              <a:spcPct val="0"/>
            </a:spcBef>
            <a:spcAft>
              <a:spcPct val="35000"/>
            </a:spcAft>
            <a:buNone/>
          </a:pPr>
          <a:r>
            <a:rPr lang="en-US" sz="1800" b="0" i="0" kern="1200" baseline="0" dirty="0">
              <a:latin typeface="Aptos" panose="020B0004020202020204" pitchFamily="34" charset="0"/>
            </a:rPr>
            <a:t>Despite advancements in digital tools and platforms, many students with disabilities still face significant barriers to fully engaging with academic content. These barriers may stem from a lack of accessible digital resources, inadequate assistive technologies, or limited digital literacy support provided by academic institutions.</a:t>
          </a:r>
          <a:endParaRPr lang="en-US" sz="1800" kern="1200" dirty="0">
            <a:latin typeface="Aptos" panose="020B0004020202020204" pitchFamily="34" charset="0"/>
          </a:endParaRPr>
        </a:p>
      </dsp:txBody>
      <dsp:txXfrm>
        <a:off x="0" y="3383380"/>
        <a:ext cx="4714176" cy="214506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443846-B67A-44BE-9097-9BEC4EF7E7E0}">
      <dsp:nvSpPr>
        <dsp:cNvPr id="0" name=""/>
        <dsp:cNvSpPr/>
      </dsp:nvSpPr>
      <dsp:spPr>
        <a:xfrm>
          <a:off x="0" y="991179"/>
          <a:ext cx="2305088" cy="146373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5A1AADA-12E6-400B-91A8-DA9D868AD377}">
      <dsp:nvSpPr>
        <dsp:cNvPr id="0" name=""/>
        <dsp:cNvSpPr/>
      </dsp:nvSpPr>
      <dsp:spPr>
        <a:xfrm>
          <a:off x="256120" y="1234494"/>
          <a:ext cx="2305088" cy="1463731"/>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To determine the digital inclusion initiatives targeted at students with disabilities in academic libraries at IUM and UZ.</a:t>
          </a:r>
        </a:p>
      </dsp:txBody>
      <dsp:txXfrm>
        <a:off x="298991" y="1277365"/>
        <a:ext cx="2219346" cy="1377989"/>
      </dsp:txXfrm>
    </dsp:sp>
    <dsp:sp modelId="{37E5F79E-E43D-4F00-9B4B-96F27A6B62CF}">
      <dsp:nvSpPr>
        <dsp:cNvPr id="0" name=""/>
        <dsp:cNvSpPr/>
      </dsp:nvSpPr>
      <dsp:spPr>
        <a:xfrm>
          <a:off x="2817330" y="991179"/>
          <a:ext cx="2305088" cy="146373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4D1CAF0-085E-46FA-A577-D67A11D13C53}">
      <dsp:nvSpPr>
        <dsp:cNvPr id="0" name=""/>
        <dsp:cNvSpPr/>
      </dsp:nvSpPr>
      <dsp:spPr>
        <a:xfrm>
          <a:off x="3073451" y="1234494"/>
          <a:ext cx="2305088" cy="1463731"/>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To compare and analyze the strategies and initiatives implemented by IUM and UZ academic libraries to promote digital inclusion for students with disabilities.</a:t>
          </a:r>
        </a:p>
      </dsp:txBody>
      <dsp:txXfrm>
        <a:off x="3116322" y="1277365"/>
        <a:ext cx="2219346" cy="1377989"/>
      </dsp:txXfrm>
    </dsp:sp>
    <dsp:sp modelId="{663F7F0F-D24B-431B-8544-B62E4062C771}">
      <dsp:nvSpPr>
        <dsp:cNvPr id="0" name=""/>
        <dsp:cNvSpPr/>
      </dsp:nvSpPr>
      <dsp:spPr>
        <a:xfrm>
          <a:off x="5634661" y="991179"/>
          <a:ext cx="2305088" cy="146373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B90F1F-7C0B-4096-AA10-5C5D7F7D97E9}">
      <dsp:nvSpPr>
        <dsp:cNvPr id="0" name=""/>
        <dsp:cNvSpPr/>
      </dsp:nvSpPr>
      <dsp:spPr>
        <a:xfrm>
          <a:off x="5890782" y="1234494"/>
          <a:ext cx="2305088" cy="1463731"/>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To identify the challenges faced by students with disabilities in accessing digital resources and technologies within academic libraries at IUM and UZ.</a:t>
          </a:r>
        </a:p>
      </dsp:txBody>
      <dsp:txXfrm>
        <a:off x="5933653" y="1277365"/>
        <a:ext cx="2219346" cy="137798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C28B4B-7330-49C1-A759-1BFEFFF50E7C}">
      <dsp:nvSpPr>
        <dsp:cNvPr id="0" name=""/>
        <dsp:cNvSpPr/>
      </dsp:nvSpPr>
      <dsp:spPr>
        <a:xfrm>
          <a:off x="0" y="2209"/>
          <a:ext cx="82296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5BADAC-5C3C-450C-A62C-13BB1B4BF166}">
      <dsp:nvSpPr>
        <dsp:cNvPr id="0" name=""/>
        <dsp:cNvSpPr/>
      </dsp:nvSpPr>
      <dsp:spPr>
        <a:xfrm>
          <a:off x="0" y="2209"/>
          <a:ext cx="8229600" cy="1507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dirty="0"/>
            <a:t>Adopting policies aligned with frameworks like the United Nations Convention on the Rights of Persons with Disabilities (CRPD) is crucial for promoting equitable access to information for students with disabilities (Ezeani et al., 2017; Wang &amp; Si, 2024)​.</a:t>
          </a:r>
        </a:p>
      </dsp:txBody>
      <dsp:txXfrm>
        <a:off x="0" y="2209"/>
        <a:ext cx="8229600" cy="1507181"/>
      </dsp:txXfrm>
    </dsp:sp>
    <dsp:sp modelId="{1902B8B6-7668-411F-8BE5-712C3C1B3448}">
      <dsp:nvSpPr>
        <dsp:cNvPr id="0" name=""/>
        <dsp:cNvSpPr/>
      </dsp:nvSpPr>
      <dsp:spPr>
        <a:xfrm>
          <a:off x="0" y="1509390"/>
          <a:ext cx="82296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F32FC01-53CA-45FD-98A9-A319FFB9998A}">
      <dsp:nvSpPr>
        <dsp:cNvPr id="0" name=""/>
        <dsp:cNvSpPr/>
      </dsp:nvSpPr>
      <dsp:spPr>
        <a:xfrm>
          <a:off x="0" y="1509390"/>
          <a:ext cx="8229600" cy="1507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Compliance with international standards such as the Web Content Accessibility Guidelines (WCAG) is recommended to ensure digital resources are accessible to all students, particularly those using assistive technologies like screen readers (Panda &amp; Kaur, 2023)​.</a:t>
          </a:r>
        </a:p>
      </dsp:txBody>
      <dsp:txXfrm>
        <a:off x="0" y="1509390"/>
        <a:ext cx="8229600" cy="1507181"/>
      </dsp:txXfrm>
    </dsp:sp>
    <dsp:sp modelId="{E4DA5C47-0606-4C90-91CA-927835A01633}">
      <dsp:nvSpPr>
        <dsp:cNvPr id="0" name=""/>
        <dsp:cNvSpPr/>
      </dsp:nvSpPr>
      <dsp:spPr>
        <a:xfrm>
          <a:off x="0" y="3016572"/>
          <a:ext cx="82296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7B16B7-B8BC-488D-B4F0-2F8230AFE120}">
      <dsp:nvSpPr>
        <dsp:cNvPr id="0" name=""/>
        <dsp:cNvSpPr/>
      </dsp:nvSpPr>
      <dsp:spPr>
        <a:xfrm>
          <a:off x="0" y="3016572"/>
          <a:ext cx="8229600" cy="1507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Providing customized resources, such as audio and Braille books, helps libraries better serve students with diverse needs, promoting a more inclusive learning environment (Ayoung et al., 2021; Beyene, 2018).</a:t>
          </a:r>
        </a:p>
      </dsp:txBody>
      <dsp:txXfrm>
        <a:off x="0" y="3016572"/>
        <a:ext cx="8229600" cy="150718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6F98EA-3F27-4027-A8E6-010ADE34972D}">
      <dsp:nvSpPr>
        <dsp:cNvPr id="0" name=""/>
        <dsp:cNvSpPr/>
      </dsp:nvSpPr>
      <dsp:spPr>
        <a:xfrm>
          <a:off x="0" y="3406931"/>
          <a:ext cx="8229600" cy="111823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Aptos" panose="020B0004020202020204" pitchFamily="34" charset="0"/>
            </a:rPr>
            <a:t>Moreover, the self-reported nature of the data could potentially introduce biases. Nonetheless, these limitations were addressed through the triangulation of data sources and methods, which strengthened the validity and reliability of the study.</a:t>
          </a:r>
          <a:endParaRPr lang="en-NA" sz="1800" kern="1200" dirty="0">
            <a:latin typeface="Aptos" panose="020B0004020202020204" pitchFamily="34" charset="0"/>
          </a:endParaRPr>
        </a:p>
      </dsp:txBody>
      <dsp:txXfrm>
        <a:off x="0" y="3406931"/>
        <a:ext cx="8229600" cy="1118231"/>
      </dsp:txXfrm>
    </dsp:sp>
    <dsp:sp modelId="{B96506E1-4EE1-4C74-954B-095DC8E45331}">
      <dsp:nvSpPr>
        <dsp:cNvPr id="0" name=""/>
        <dsp:cNvSpPr/>
      </dsp:nvSpPr>
      <dsp:spPr>
        <a:xfrm rot="10800000">
          <a:off x="0" y="1703865"/>
          <a:ext cx="8229600" cy="1719839"/>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Abtos"/>
            </a:rPr>
            <a:t>The small sample size of students with disabilities at IUM may limit the generalizability of the findings, as it may not fully capture the diversity of experiences and needs within the broader population.</a:t>
          </a:r>
          <a:endParaRPr lang="en-NA" sz="1800" kern="1200" dirty="0">
            <a:latin typeface="Abtos"/>
          </a:endParaRPr>
        </a:p>
      </dsp:txBody>
      <dsp:txXfrm rot="10800000">
        <a:off x="0" y="1703865"/>
        <a:ext cx="8229600" cy="1117500"/>
      </dsp:txXfrm>
    </dsp:sp>
    <dsp:sp modelId="{5B473DD7-3C4B-46D3-9377-3E96E25B01E6}">
      <dsp:nvSpPr>
        <dsp:cNvPr id="0" name=""/>
        <dsp:cNvSpPr/>
      </dsp:nvSpPr>
      <dsp:spPr>
        <a:xfrm rot="10800000">
          <a:off x="0" y="799"/>
          <a:ext cx="8229600" cy="1719839"/>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Aptos" panose="020B0004020202020204" pitchFamily="34" charset="0"/>
            </a:rPr>
            <a:t>The small sample size of students with disabilities at IUM, which may affect the generalizability of the findings. </a:t>
          </a:r>
        </a:p>
      </dsp:txBody>
      <dsp:txXfrm rot="10800000">
        <a:off x="0" y="799"/>
        <a:ext cx="8229600" cy="11175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C4DE67-AEF6-48A1-9B81-9FD9541108F8}">
      <dsp:nvSpPr>
        <dsp:cNvPr id="0" name=""/>
        <dsp:cNvSpPr/>
      </dsp:nvSpPr>
      <dsp:spPr>
        <a:xfrm>
          <a:off x="0" y="415461"/>
          <a:ext cx="8229600" cy="8891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Font typeface="Courier New" panose="02070309020205020404" pitchFamily="49" charset="0"/>
            <a:buNone/>
          </a:pPr>
          <a:r>
            <a:rPr lang="en-US" sz="1800" kern="1200" dirty="0">
              <a:latin typeface="Aptos" panose="020B0004020202020204" pitchFamily="34" charset="0"/>
            </a:rPr>
            <a:t>IUM should prioritize acquiring assistive technologies such as screen readers, Braille printers, and magnifiers, similar  to those implemented at UZ .</a:t>
          </a:r>
          <a:endParaRPr lang="en-NA" sz="1800" kern="1200" dirty="0">
            <a:latin typeface="Aptos" panose="020B0004020202020204" pitchFamily="34" charset="0"/>
          </a:endParaRPr>
        </a:p>
      </dsp:txBody>
      <dsp:txXfrm>
        <a:off x="43407" y="458868"/>
        <a:ext cx="8142786" cy="802385"/>
      </dsp:txXfrm>
    </dsp:sp>
    <dsp:sp modelId="{DAC08382-77B7-4C35-AA81-3F7BC331F89F}">
      <dsp:nvSpPr>
        <dsp:cNvPr id="0" name=""/>
        <dsp:cNvSpPr/>
      </dsp:nvSpPr>
      <dsp:spPr>
        <a:xfrm>
          <a:off x="0" y="1350741"/>
          <a:ext cx="8229600" cy="8891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dirty="0">
              <a:latin typeface="Aptos" panose="020B0004020202020204" pitchFamily="34" charset="0"/>
            </a:rPr>
            <a:t>Both universities should regularly evaluate their digital inclusion efforts and seek feedback from students with disabilities to make ongoing improvements to their services.</a:t>
          </a:r>
          <a:endParaRPr lang="en-NA" sz="1600" kern="1200" dirty="0">
            <a:latin typeface="Aptos" panose="020B0004020202020204" pitchFamily="34" charset="0"/>
          </a:endParaRPr>
        </a:p>
      </dsp:txBody>
      <dsp:txXfrm>
        <a:off x="43407" y="1394148"/>
        <a:ext cx="8142786" cy="802385"/>
      </dsp:txXfrm>
    </dsp:sp>
    <dsp:sp modelId="{749DA9F7-B483-4F2C-9502-12EDEE09E930}">
      <dsp:nvSpPr>
        <dsp:cNvPr id="0" name=""/>
        <dsp:cNvSpPr/>
      </dsp:nvSpPr>
      <dsp:spPr>
        <a:xfrm>
          <a:off x="0" y="2286021"/>
          <a:ext cx="8229600" cy="8891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Font typeface="Courier New" panose="02070309020205020404" pitchFamily="49" charset="0"/>
            <a:buNone/>
          </a:pPr>
          <a:r>
            <a:rPr lang="en-US" sz="1600" kern="1200" dirty="0"/>
            <a:t>Developing clear policies to support digital inclusion is essential. These policies should align with international frameworks like the United Nations Convention on the Rights of Persons with Disabilities (CRPD), ensuring equitable access to information for students with disabilities.</a:t>
          </a:r>
          <a:endParaRPr lang="en-NA" sz="1600" kern="1200" dirty="0"/>
        </a:p>
      </dsp:txBody>
      <dsp:txXfrm>
        <a:off x="43407" y="2329428"/>
        <a:ext cx="8142786" cy="802385"/>
      </dsp:txXfrm>
    </dsp:sp>
    <dsp:sp modelId="{EE0429B6-4EFA-422B-AAA8-D021B16F5846}">
      <dsp:nvSpPr>
        <dsp:cNvPr id="0" name=""/>
        <dsp:cNvSpPr/>
      </dsp:nvSpPr>
      <dsp:spPr>
        <a:xfrm>
          <a:off x="0" y="3221301"/>
          <a:ext cx="8229600" cy="8891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Font typeface="Courier New" panose="02070309020205020404" pitchFamily="49" charset="0"/>
            <a:buNone/>
          </a:pPr>
          <a:r>
            <a:rPr lang="en-US" sz="1600" kern="1200" dirty="0"/>
            <a:t>Forming collaborations with disability advocacy groups, NGOs, and government bodies can provide both universities with the resources needed to bridge the digital divide. These partnerships can help secure funding and technical support to improve access to digital tools.</a:t>
          </a:r>
          <a:endParaRPr lang="en-NA" sz="1600" kern="1200" dirty="0"/>
        </a:p>
      </dsp:txBody>
      <dsp:txXfrm>
        <a:off x="43407" y="3264708"/>
        <a:ext cx="8142786" cy="802385"/>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10/25/2024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10/25/2024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10/25/2024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B188D-EEF7-96D6-82BD-D088F0C673EA}"/>
              </a:ext>
            </a:extLst>
          </p:cNvPr>
          <p:cNvSpPr>
            <a:spLocks noGrp="1"/>
          </p:cNvSpPr>
          <p:nvPr>
            <p:ph type="title"/>
          </p:nvPr>
        </p:nvSpPr>
        <p:spPr/>
        <p:txBody>
          <a:bodyPr/>
          <a:lstStyle/>
          <a:p>
            <a:r>
              <a:rPr lang="en-US"/>
              <a:t>Click to edit Master title style</a:t>
            </a:r>
            <a:endParaRPr lang="en-NA"/>
          </a:p>
        </p:txBody>
      </p:sp>
      <p:sp>
        <p:nvSpPr>
          <p:cNvPr id="3" name="Content Placeholder 2">
            <a:extLst>
              <a:ext uri="{FF2B5EF4-FFF2-40B4-BE49-F238E27FC236}">
                <a16:creationId xmlns:a16="http://schemas.microsoft.com/office/drawing/2014/main" id="{21B104F5-CC0B-DE61-1C63-B40C2B6A72E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A"/>
          </a:p>
        </p:txBody>
      </p:sp>
      <p:sp>
        <p:nvSpPr>
          <p:cNvPr id="4" name="Date Placeholder 3">
            <a:extLst>
              <a:ext uri="{FF2B5EF4-FFF2-40B4-BE49-F238E27FC236}">
                <a16:creationId xmlns:a16="http://schemas.microsoft.com/office/drawing/2014/main" id="{15AA0864-FE84-EC44-66EE-C5715CB91F51}"/>
              </a:ext>
            </a:extLst>
          </p:cNvPr>
          <p:cNvSpPr>
            <a:spLocks noGrp="1"/>
          </p:cNvSpPr>
          <p:nvPr>
            <p:ph type="dt" sz="half" idx="10"/>
          </p:nvPr>
        </p:nvSpPr>
        <p:spPr/>
        <p:txBody>
          <a:bodyPr/>
          <a:lstStyle/>
          <a:p>
            <a:fld id="{29AC41B0-BF13-4E32-8D20-7F64576523FA}" type="datetimeFigureOut">
              <a:rPr lang="en-NA" smtClean="0"/>
              <a:t>10/25/2024</a:t>
            </a:fld>
            <a:endParaRPr lang="en-NA"/>
          </a:p>
        </p:txBody>
      </p:sp>
      <p:sp>
        <p:nvSpPr>
          <p:cNvPr id="5" name="Footer Placeholder 4">
            <a:extLst>
              <a:ext uri="{FF2B5EF4-FFF2-40B4-BE49-F238E27FC236}">
                <a16:creationId xmlns:a16="http://schemas.microsoft.com/office/drawing/2014/main" id="{2A822D10-125B-490E-776A-2CE974103CD6}"/>
              </a:ext>
            </a:extLst>
          </p:cNvPr>
          <p:cNvSpPr>
            <a:spLocks noGrp="1"/>
          </p:cNvSpPr>
          <p:nvPr>
            <p:ph type="ftr" sz="quarter" idx="11"/>
          </p:nvPr>
        </p:nvSpPr>
        <p:spPr/>
        <p:txBody>
          <a:bodyPr/>
          <a:lstStyle/>
          <a:p>
            <a:endParaRPr lang="en-NA"/>
          </a:p>
        </p:txBody>
      </p:sp>
      <p:sp>
        <p:nvSpPr>
          <p:cNvPr id="6" name="Slide Number Placeholder 5">
            <a:extLst>
              <a:ext uri="{FF2B5EF4-FFF2-40B4-BE49-F238E27FC236}">
                <a16:creationId xmlns:a16="http://schemas.microsoft.com/office/drawing/2014/main" id="{28683E31-51B0-E2C7-EEFD-29A06AC3BCD4}"/>
              </a:ext>
            </a:extLst>
          </p:cNvPr>
          <p:cNvSpPr>
            <a:spLocks noGrp="1"/>
          </p:cNvSpPr>
          <p:nvPr>
            <p:ph type="sldNum" sz="quarter" idx="12"/>
          </p:nvPr>
        </p:nvSpPr>
        <p:spPr/>
        <p:txBody>
          <a:bodyPr/>
          <a:lstStyle/>
          <a:p>
            <a:fld id="{96214589-4B51-411D-80BD-A4EFC885F462}" type="slidenum">
              <a:rPr lang="en-NA" smtClean="0"/>
              <a:t>‹#›</a:t>
            </a:fld>
            <a:endParaRPr lang="en-NA"/>
          </a:p>
        </p:txBody>
      </p:sp>
    </p:spTree>
    <p:extLst>
      <p:ext uri="{BB962C8B-B14F-4D97-AF65-F5344CB8AC3E}">
        <p14:creationId xmlns:p14="http://schemas.microsoft.com/office/powerpoint/2010/main" val="37504037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142668-43F7-45BE-BC5C-58972C490F29}"/>
              </a:ext>
            </a:extLst>
          </p:cNvPr>
          <p:cNvSpPr>
            <a:spLocks noGrp="1"/>
          </p:cNvSpPr>
          <p:nvPr>
            <p:ph type="dt" sz="half" idx="10"/>
          </p:nvPr>
        </p:nvSpPr>
        <p:spPr/>
        <p:txBody>
          <a:bodyPr/>
          <a:lstStyle/>
          <a:p>
            <a:fld id="{29AC41B0-BF13-4E32-8D20-7F64576523FA}" type="datetimeFigureOut">
              <a:rPr lang="en-NA" smtClean="0"/>
              <a:t>10/25/2024</a:t>
            </a:fld>
            <a:endParaRPr lang="en-NA"/>
          </a:p>
        </p:txBody>
      </p:sp>
      <p:sp>
        <p:nvSpPr>
          <p:cNvPr id="3" name="Footer Placeholder 2">
            <a:extLst>
              <a:ext uri="{FF2B5EF4-FFF2-40B4-BE49-F238E27FC236}">
                <a16:creationId xmlns:a16="http://schemas.microsoft.com/office/drawing/2014/main" id="{4A21A29C-A471-757E-AAFB-295DB2E144E2}"/>
              </a:ext>
            </a:extLst>
          </p:cNvPr>
          <p:cNvSpPr>
            <a:spLocks noGrp="1"/>
          </p:cNvSpPr>
          <p:nvPr>
            <p:ph type="ftr" sz="quarter" idx="11"/>
          </p:nvPr>
        </p:nvSpPr>
        <p:spPr/>
        <p:txBody>
          <a:bodyPr/>
          <a:lstStyle/>
          <a:p>
            <a:endParaRPr lang="en-NA"/>
          </a:p>
        </p:txBody>
      </p:sp>
      <p:sp>
        <p:nvSpPr>
          <p:cNvPr id="4" name="Slide Number Placeholder 3">
            <a:extLst>
              <a:ext uri="{FF2B5EF4-FFF2-40B4-BE49-F238E27FC236}">
                <a16:creationId xmlns:a16="http://schemas.microsoft.com/office/drawing/2014/main" id="{EEC40036-F6C0-EABE-9890-61EAA4C5DCBF}"/>
              </a:ext>
            </a:extLst>
          </p:cNvPr>
          <p:cNvSpPr>
            <a:spLocks noGrp="1"/>
          </p:cNvSpPr>
          <p:nvPr>
            <p:ph type="sldNum" sz="quarter" idx="12"/>
          </p:nvPr>
        </p:nvSpPr>
        <p:spPr/>
        <p:txBody>
          <a:bodyPr/>
          <a:lstStyle/>
          <a:p>
            <a:fld id="{96214589-4B51-411D-80BD-A4EFC885F462}" type="slidenum">
              <a:rPr lang="en-NA" smtClean="0"/>
              <a:t>‹#›</a:t>
            </a:fld>
            <a:endParaRPr lang="en-NA"/>
          </a:p>
        </p:txBody>
      </p:sp>
    </p:spTree>
    <p:extLst>
      <p:ext uri="{BB962C8B-B14F-4D97-AF65-F5344CB8AC3E}">
        <p14:creationId xmlns:p14="http://schemas.microsoft.com/office/powerpoint/2010/main" val="1041844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10/25/2024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10/25/2024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10/25/2024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10/25/2024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10/25/2024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10/25/2024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10/25/2024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10/25/2024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10/25/2024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51" r:id="rId3"/>
    <p:sldLayoutId id="2147483652" r:id="rId4"/>
    <p:sldLayoutId id="2147483653" r:id="rId5"/>
    <p:sldLayoutId id="2147483654" r:id="rId6"/>
    <p:sldLayoutId id="2147483661"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FE1E102-33C7-60E2-9C5A-244B91CBEFAB}"/>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NA"/>
          </a:p>
        </p:txBody>
      </p:sp>
      <p:sp>
        <p:nvSpPr>
          <p:cNvPr id="3" name="Text Placeholder 2">
            <a:extLst>
              <a:ext uri="{FF2B5EF4-FFF2-40B4-BE49-F238E27FC236}">
                <a16:creationId xmlns:a16="http://schemas.microsoft.com/office/drawing/2014/main" id="{ED5CB07D-E3C7-C18F-CA72-92759A9EF575}"/>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A"/>
          </a:p>
        </p:txBody>
      </p:sp>
      <p:sp>
        <p:nvSpPr>
          <p:cNvPr id="4" name="Date Placeholder 3">
            <a:extLst>
              <a:ext uri="{FF2B5EF4-FFF2-40B4-BE49-F238E27FC236}">
                <a16:creationId xmlns:a16="http://schemas.microsoft.com/office/drawing/2014/main" id="{5EB62663-6775-682A-5166-3650206C2B9F}"/>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82000"/>
                  </a:schemeClr>
                </a:solidFill>
              </a:defRPr>
            </a:lvl1pPr>
          </a:lstStyle>
          <a:p>
            <a:fld id="{29AC41B0-BF13-4E32-8D20-7F64576523FA}" type="datetimeFigureOut">
              <a:rPr lang="en-NA" smtClean="0"/>
              <a:t>10/25/2024</a:t>
            </a:fld>
            <a:endParaRPr lang="en-NA"/>
          </a:p>
        </p:txBody>
      </p:sp>
      <p:sp>
        <p:nvSpPr>
          <p:cNvPr id="5" name="Footer Placeholder 4">
            <a:extLst>
              <a:ext uri="{FF2B5EF4-FFF2-40B4-BE49-F238E27FC236}">
                <a16:creationId xmlns:a16="http://schemas.microsoft.com/office/drawing/2014/main" id="{5DE63268-034B-055D-9830-BC6590E6DEB2}"/>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NA"/>
          </a:p>
        </p:txBody>
      </p:sp>
      <p:sp>
        <p:nvSpPr>
          <p:cNvPr id="6" name="Slide Number Placeholder 5">
            <a:extLst>
              <a:ext uri="{FF2B5EF4-FFF2-40B4-BE49-F238E27FC236}">
                <a16:creationId xmlns:a16="http://schemas.microsoft.com/office/drawing/2014/main" id="{14B70BCF-2D0B-FBC7-D6A2-FC6E856B0309}"/>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82000"/>
                  </a:schemeClr>
                </a:solidFill>
              </a:defRPr>
            </a:lvl1pPr>
          </a:lstStyle>
          <a:p>
            <a:fld id="{96214589-4B51-411D-80BD-A4EFC885F462}" type="slidenum">
              <a:rPr lang="en-NA" smtClean="0"/>
              <a:t>‹#›</a:t>
            </a:fld>
            <a:endParaRPr lang="en-NA"/>
          </a:p>
        </p:txBody>
      </p:sp>
    </p:spTree>
    <p:extLst>
      <p:ext uri="{BB962C8B-B14F-4D97-AF65-F5344CB8AC3E}">
        <p14:creationId xmlns:p14="http://schemas.microsoft.com/office/powerpoint/2010/main" val="2205124194"/>
      </p:ext>
    </p:extLst>
  </p:cSld>
  <p:clrMap bg1="lt1" tx1="dk1" bg2="lt2" tx2="dk2" accent1="accent1" accent2="accent2" accent3="accent3" accent4="accent4" accent5="accent5" accent6="accent6" hlink="hlink" folHlink="folHlink"/>
  <p:sldLayoutIdLst>
    <p:sldLayoutId id="2147483650" r:id="rId1"/>
    <p:sldLayoutId id="2147483655"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diagramLayout" Target="../diagrams/layout1.xml"/><Relationship Id="rId7" Type="http://schemas.openxmlformats.org/officeDocument/2006/relationships/image" Target="../media/image18.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hyperlink" Target="https://repository.unam.edu.na/server/api/core/bitstreams/b040e72f-1d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AF16657-46E7-840B-DE28-C9A135C57EDB}"/>
              </a:ext>
            </a:extLst>
          </p:cNvPr>
          <p:cNvSpPr txBox="1"/>
          <p:nvPr/>
        </p:nvSpPr>
        <p:spPr>
          <a:xfrm>
            <a:off x="466344" y="1042416"/>
            <a:ext cx="8049006" cy="1015663"/>
          </a:xfrm>
          <a:prstGeom prst="rect">
            <a:avLst/>
          </a:prstGeom>
          <a:noFill/>
        </p:spPr>
        <p:txBody>
          <a:bodyPr wrap="square">
            <a:spAutoFit/>
          </a:bodyPr>
          <a:lstStyle/>
          <a:p>
            <a:pPr algn="ctr"/>
            <a:r>
              <a:rPr lang="en-US" sz="2000" b="1" dirty="0"/>
              <a:t>The role of academic libraries in improving digital inclusion among students with disabilities: A comparative study of the International University of Management (IUM) and the University of Zimbabwe (UZ)</a:t>
            </a:r>
            <a:endParaRPr lang="en-NA" sz="2000" b="1" dirty="0"/>
          </a:p>
        </p:txBody>
      </p:sp>
      <p:sp>
        <p:nvSpPr>
          <p:cNvPr id="9" name="Content Placeholder 8">
            <a:extLst>
              <a:ext uri="{FF2B5EF4-FFF2-40B4-BE49-F238E27FC236}">
                <a16:creationId xmlns:a16="http://schemas.microsoft.com/office/drawing/2014/main" id="{DFE100DF-9599-4129-3310-E3EA67BB1906}"/>
              </a:ext>
            </a:extLst>
          </p:cNvPr>
          <p:cNvSpPr>
            <a:spLocks noGrp="1"/>
          </p:cNvSpPr>
          <p:nvPr>
            <p:ph idx="1"/>
          </p:nvPr>
        </p:nvSpPr>
        <p:spPr>
          <a:xfrm>
            <a:off x="628650" y="2514600"/>
            <a:ext cx="7701534" cy="3849623"/>
          </a:xfrm>
        </p:spPr>
        <p:txBody>
          <a:bodyPr/>
          <a:lstStyle/>
          <a:p>
            <a:pPr marL="0" indent="0" algn="ctr">
              <a:lnSpc>
                <a:spcPct val="150000"/>
              </a:lnSpc>
              <a:spcAft>
                <a:spcPts val="800"/>
              </a:spcAft>
              <a:buNone/>
            </a:pPr>
            <a:r>
              <a:rPr lang="en-ZA" sz="1600" kern="100" dirty="0">
                <a:effectLst/>
                <a:latin typeface="+mj-lt"/>
                <a:ea typeface="Times New Roman" panose="02020603050405020304" pitchFamily="18" charset="0"/>
                <a:cs typeface="Times New Roman" panose="02020603050405020304" pitchFamily="18" charset="0"/>
              </a:rPr>
              <a:t>Hamilton S. Sikwana</a:t>
            </a:r>
            <a:r>
              <a:rPr lang="en-ZA" sz="1600" kern="100" baseline="30000" dirty="0">
                <a:effectLst/>
                <a:latin typeface="+mj-lt"/>
                <a:ea typeface="Times New Roman" panose="02020603050405020304" pitchFamily="18" charset="0"/>
                <a:cs typeface="Times New Roman" panose="02020603050405020304" pitchFamily="18" charset="0"/>
              </a:rPr>
              <a:t>1 </a:t>
            </a:r>
            <a:r>
              <a:rPr lang="en-ZA" sz="1600" kern="100" dirty="0">
                <a:effectLst/>
                <a:latin typeface="+mj-lt"/>
                <a:ea typeface="Times New Roman" panose="02020603050405020304" pitchFamily="18" charset="0"/>
                <a:cs typeface="Times New Roman" panose="02020603050405020304" pitchFamily="18" charset="0"/>
              </a:rPr>
              <a:t>Fredrika Johannes</a:t>
            </a:r>
            <a:r>
              <a:rPr lang="en-ZA" sz="1600" kern="100" baseline="30000" dirty="0">
                <a:effectLst/>
                <a:latin typeface="+mj-lt"/>
                <a:ea typeface="Times New Roman" panose="02020603050405020304" pitchFamily="18" charset="0"/>
                <a:cs typeface="Times New Roman" panose="02020603050405020304" pitchFamily="18" charset="0"/>
              </a:rPr>
              <a:t>2 </a:t>
            </a:r>
            <a:r>
              <a:rPr lang="en-ZA" sz="1600" kern="100" dirty="0">
                <a:effectLst/>
                <a:latin typeface="+mj-lt"/>
                <a:ea typeface="Times New Roman" panose="02020603050405020304" pitchFamily="18" charset="0"/>
                <a:cs typeface="Times New Roman" panose="02020603050405020304" pitchFamily="18" charset="0"/>
              </a:rPr>
              <a:t>Jonathan Munyoro</a:t>
            </a:r>
            <a:r>
              <a:rPr lang="en-ZA" sz="1600" kern="100" baseline="30000" dirty="0">
                <a:effectLst/>
                <a:latin typeface="+mj-lt"/>
                <a:ea typeface="Times New Roman" panose="02020603050405020304" pitchFamily="18" charset="0"/>
                <a:cs typeface="Times New Roman" panose="02020603050405020304" pitchFamily="18" charset="0"/>
              </a:rPr>
              <a:t>3</a:t>
            </a:r>
            <a:r>
              <a:rPr lang="en-ZA" sz="1600" kern="100" dirty="0">
                <a:effectLst/>
                <a:latin typeface="+mj-lt"/>
                <a:ea typeface="Times New Roman" panose="02020603050405020304" pitchFamily="18" charset="0"/>
                <a:cs typeface="Times New Roman" panose="02020603050405020304" pitchFamily="18" charset="0"/>
              </a:rPr>
              <a:t> Melba K. Sitwala</a:t>
            </a:r>
            <a:r>
              <a:rPr lang="en-ZA" sz="1600" kern="100" baseline="30000" dirty="0">
                <a:effectLst/>
                <a:latin typeface="+mj-lt"/>
                <a:ea typeface="Times New Roman" panose="02020603050405020304" pitchFamily="18" charset="0"/>
                <a:cs typeface="Times New Roman" panose="02020603050405020304" pitchFamily="18" charset="0"/>
              </a:rPr>
              <a:t>4 </a:t>
            </a:r>
          </a:p>
          <a:p>
            <a:pPr marL="0" indent="0" algn="ctr">
              <a:lnSpc>
                <a:spcPct val="150000"/>
              </a:lnSpc>
              <a:spcAft>
                <a:spcPts val="800"/>
              </a:spcAft>
              <a:buNone/>
            </a:pPr>
            <a:r>
              <a:rPr lang="en-ZA" b="1" kern="100" baseline="30000" dirty="0">
                <a:latin typeface="+mj-lt"/>
                <a:ea typeface="Aptos" panose="020B0004020202020204" pitchFamily="34" charset="0"/>
                <a:cs typeface="Times New Roman" panose="02020603050405020304" pitchFamily="18" charset="0"/>
              </a:rPr>
              <a:t>Presentation by </a:t>
            </a:r>
          </a:p>
          <a:p>
            <a:pPr marL="0" indent="0" algn="ctr">
              <a:lnSpc>
                <a:spcPct val="150000"/>
              </a:lnSpc>
              <a:spcAft>
                <a:spcPts val="800"/>
              </a:spcAft>
              <a:buNone/>
            </a:pPr>
            <a:r>
              <a:rPr lang="en-ZA" b="1" kern="100" baseline="30000" dirty="0">
                <a:latin typeface="+mj-lt"/>
                <a:ea typeface="Aptos" panose="020B0004020202020204" pitchFamily="34" charset="0"/>
                <a:cs typeface="Times New Roman" panose="02020603050405020304" pitchFamily="18" charset="0"/>
              </a:rPr>
              <a:t>Fredrika Johannes </a:t>
            </a:r>
          </a:p>
          <a:p>
            <a:pPr algn="ctr">
              <a:lnSpc>
                <a:spcPct val="150000"/>
              </a:lnSpc>
              <a:spcAft>
                <a:spcPts val="800"/>
              </a:spcAft>
            </a:pPr>
            <a:endParaRPr lang="en-ZA" sz="2800" kern="100" baseline="30000" dirty="0">
              <a:effectLst/>
              <a:latin typeface="+mj-lt"/>
              <a:ea typeface="Aptos" panose="020B0004020202020204" pitchFamily="34" charset="0"/>
              <a:cs typeface="Times New Roman" panose="02020603050405020304" pitchFamily="18" charset="0"/>
            </a:endParaRPr>
          </a:p>
          <a:p>
            <a:pPr marL="0" indent="0" algn="ctr">
              <a:lnSpc>
                <a:spcPct val="150000"/>
              </a:lnSpc>
              <a:spcAft>
                <a:spcPts val="800"/>
              </a:spcAft>
              <a:buNone/>
            </a:pPr>
            <a:endParaRPr lang="en-NA" sz="28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buNone/>
            </a:pPr>
            <a:endParaRPr lang="en-NA" dirty="0"/>
          </a:p>
        </p:txBody>
      </p:sp>
      <p:pic>
        <p:nvPicPr>
          <p:cNvPr id="11" name="Picture 10" descr="Orange text on a white background&#10;&#10;Description automatically generated">
            <a:extLst>
              <a:ext uri="{FF2B5EF4-FFF2-40B4-BE49-F238E27FC236}">
                <a16:creationId xmlns:a16="http://schemas.microsoft.com/office/drawing/2014/main" id="{3FB6FB75-3FDE-C19C-C4E2-F4636A7A7FAD}"/>
              </a:ext>
            </a:extLst>
          </p:cNvPr>
          <p:cNvPicPr>
            <a:picLocks noChangeAspect="1"/>
          </p:cNvPicPr>
          <p:nvPr/>
        </p:nvPicPr>
        <p:blipFill>
          <a:blip r:embed="rId2"/>
          <a:stretch>
            <a:fillRect/>
          </a:stretch>
        </p:blipFill>
        <p:spPr>
          <a:xfrm>
            <a:off x="2971801" y="5036634"/>
            <a:ext cx="5023730" cy="1464750"/>
          </a:xfrm>
          <a:prstGeom prst="rect">
            <a:avLst/>
          </a:prstGeom>
        </p:spPr>
      </p:pic>
      <p:pic>
        <p:nvPicPr>
          <p:cNvPr id="13" name="Picture 12" descr="A logo with a globe and text&#10;&#10;Description automatically generated">
            <a:extLst>
              <a:ext uri="{FF2B5EF4-FFF2-40B4-BE49-F238E27FC236}">
                <a16:creationId xmlns:a16="http://schemas.microsoft.com/office/drawing/2014/main" id="{BBAD36E4-B468-070D-7160-02BCC166271A}"/>
              </a:ext>
            </a:extLst>
          </p:cNvPr>
          <p:cNvPicPr>
            <a:picLocks noChangeAspect="1"/>
          </p:cNvPicPr>
          <p:nvPr/>
        </p:nvPicPr>
        <p:blipFill>
          <a:blip r:embed="rId3"/>
          <a:stretch>
            <a:fillRect/>
          </a:stretch>
        </p:blipFill>
        <p:spPr>
          <a:xfrm>
            <a:off x="293054" y="288545"/>
            <a:ext cx="1837943" cy="667214"/>
          </a:xfrm>
          <a:prstGeom prst="rect">
            <a:avLst/>
          </a:prstGeom>
        </p:spPr>
      </p:pic>
      <p:pic>
        <p:nvPicPr>
          <p:cNvPr id="14" name="Picture 13">
            <a:extLst>
              <a:ext uri="{FF2B5EF4-FFF2-40B4-BE49-F238E27FC236}">
                <a16:creationId xmlns:a16="http://schemas.microsoft.com/office/drawing/2014/main" id="{820363CA-69C1-9F36-09AC-408A4BF5B1B8}"/>
              </a:ext>
            </a:extLst>
          </p:cNvPr>
          <p:cNvPicPr>
            <a:picLocks noChangeAspect="1"/>
          </p:cNvPicPr>
          <p:nvPr/>
        </p:nvPicPr>
        <p:blipFill>
          <a:blip r:embed="rId4"/>
          <a:stretch>
            <a:fillRect/>
          </a:stretch>
        </p:blipFill>
        <p:spPr>
          <a:xfrm>
            <a:off x="7809421" y="87869"/>
            <a:ext cx="1041525" cy="1027700"/>
          </a:xfrm>
          <a:prstGeom prst="rect">
            <a:avLst/>
          </a:prstGeom>
        </p:spPr>
      </p:pic>
    </p:spTree>
    <p:extLst>
      <p:ext uri="{BB962C8B-B14F-4D97-AF65-F5344CB8AC3E}">
        <p14:creationId xmlns:p14="http://schemas.microsoft.com/office/powerpoint/2010/main" val="42678341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4B5CC-06BE-DE95-7E2D-0C2A5F718606}"/>
              </a:ext>
            </a:extLst>
          </p:cNvPr>
          <p:cNvSpPr>
            <a:spLocks noGrp="1"/>
          </p:cNvSpPr>
          <p:nvPr>
            <p:ph type="title"/>
          </p:nvPr>
        </p:nvSpPr>
        <p:spPr>
          <a:xfrm>
            <a:off x="2679922" y="292608"/>
            <a:ext cx="4198652" cy="1402470"/>
          </a:xfrm>
        </p:spPr>
        <p:txBody>
          <a:bodyPr anchor="t">
            <a:normAutofit/>
          </a:bodyPr>
          <a:lstStyle/>
          <a:p>
            <a:r>
              <a:rPr lang="en-US" sz="2800" b="1" dirty="0">
                <a:latin typeface="Aptos" panose="020B0004020202020204" pitchFamily="34" charset="0"/>
              </a:rPr>
              <a:t>Methodology </a:t>
            </a:r>
            <a:endParaRPr lang="en-NA" sz="2800" b="1" dirty="0">
              <a:latin typeface="Aptos" panose="020B0004020202020204" pitchFamily="34" charset="0"/>
            </a:endParaRPr>
          </a:p>
        </p:txBody>
      </p:sp>
      <p:pic>
        <p:nvPicPr>
          <p:cNvPr id="45" name="Graphic 44" descr="Statistics">
            <a:extLst>
              <a:ext uri="{FF2B5EF4-FFF2-40B4-BE49-F238E27FC236}">
                <a16:creationId xmlns:a16="http://schemas.microsoft.com/office/drawing/2014/main" id="{CDFE1B1B-3AFD-9500-6179-25DF0026EC4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56591" y="1861533"/>
            <a:ext cx="3274079" cy="3274079"/>
          </a:xfrm>
          <a:prstGeom prst="rect">
            <a:avLst/>
          </a:prstGeom>
        </p:spPr>
      </p:pic>
      <p:cxnSp>
        <p:nvCxnSpPr>
          <p:cNvPr id="86" name="Straight Connector 85">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94053" y="871146"/>
            <a:ext cx="552704"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87" name="Content Placeholder 2">
            <a:extLst>
              <a:ext uri="{FF2B5EF4-FFF2-40B4-BE49-F238E27FC236}">
                <a16:creationId xmlns:a16="http://schemas.microsoft.com/office/drawing/2014/main" id="{554C19F1-5750-A341-9155-8A38C643C43E}"/>
              </a:ext>
            </a:extLst>
          </p:cNvPr>
          <p:cNvSpPr>
            <a:spLocks noGrp="1"/>
          </p:cNvSpPr>
          <p:nvPr>
            <p:ph idx="1"/>
          </p:nvPr>
        </p:nvSpPr>
        <p:spPr>
          <a:xfrm>
            <a:off x="3236976" y="871146"/>
            <a:ext cx="5843016" cy="5895413"/>
          </a:xfrm>
        </p:spPr>
        <p:txBody>
          <a:bodyPr>
            <a:noAutofit/>
          </a:bodyPr>
          <a:lstStyle/>
          <a:p>
            <a:pPr algn="just">
              <a:lnSpc>
                <a:spcPct val="90000"/>
              </a:lnSpc>
            </a:pPr>
            <a:r>
              <a:rPr lang="en-US" sz="1800" dirty="0">
                <a:latin typeface="Aptos" panose="020B0004020202020204" pitchFamily="34" charset="0"/>
              </a:rPr>
              <a:t>This study employed a mixed methods approach. The mixed methods approach combines quantitative and qualitative data collection and analysis to provide a holistic understanding of the research problem (Creswell &amp; Creswell 2022).</a:t>
            </a:r>
          </a:p>
          <a:p>
            <a:pPr algn="just">
              <a:lnSpc>
                <a:spcPct val="90000"/>
              </a:lnSpc>
            </a:pPr>
            <a:endParaRPr lang="en-US" sz="1800" dirty="0">
              <a:latin typeface="Aptos" panose="020B0004020202020204" pitchFamily="34" charset="0"/>
            </a:endParaRPr>
          </a:p>
          <a:p>
            <a:pPr algn="just">
              <a:lnSpc>
                <a:spcPct val="90000"/>
              </a:lnSpc>
            </a:pPr>
            <a:r>
              <a:rPr lang="en-US" sz="1800" dirty="0">
                <a:latin typeface="Aptos" panose="020B0004020202020204" pitchFamily="34" charset="0"/>
              </a:rPr>
              <a:t>The study employed simple random sampling for selection of student respondents to ensure equal selection of participants and eliminate researcher bias. </a:t>
            </a:r>
          </a:p>
          <a:p>
            <a:pPr algn="just">
              <a:lnSpc>
                <a:spcPct val="90000"/>
              </a:lnSpc>
            </a:pPr>
            <a:endParaRPr lang="en-US" sz="1800" dirty="0">
              <a:latin typeface="Aptos" panose="020B0004020202020204" pitchFamily="34" charset="0"/>
            </a:endParaRPr>
          </a:p>
          <a:p>
            <a:pPr algn="just">
              <a:lnSpc>
                <a:spcPct val="90000"/>
              </a:lnSpc>
            </a:pPr>
            <a:r>
              <a:rPr lang="en-US" sz="1800" dirty="0">
                <a:latin typeface="Aptos" panose="020B0004020202020204" pitchFamily="34" charset="0"/>
              </a:rPr>
              <a:t>Purposive sampling was applied to select interview participants who were better positioned and directly involved in the provision of Library services to clients with disabilities. </a:t>
            </a:r>
          </a:p>
          <a:p>
            <a:pPr marL="0" indent="0" algn="just">
              <a:lnSpc>
                <a:spcPct val="90000"/>
              </a:lnSpc>
              <a:buNone/>
            </a:pPr>
            <a:endParaRPr lang="en-US" sz="1800" dirty="0">
              <a:latin typeface="Aptos" panose="020B0004020202020204" pitchFamily="34" charset="0"/>
            </a:endParaRPr>
          </a:p>
          <a:p>
            <a:pPr algn="just">
              <a:lnSpc>
                <a:spcPct val="90000"/>
              </a:lnSpc>
            </a:pPr>
            <a:r>
              <a:rPr lang="en-US" sz="1800" dirty="0">
                <a:latin typeface="Aptos" panose="020B0004020202020204" pitchFamily="34" charset="0"/>
              </a:rPr>
              <a:t>The study population comprised registered students with disabilities and selected librarians from the two universities: IUM and UZ. The study targeted 242 students with disabilities (232 from UZ and 10 from IUM), and 11 librarians (5 interview participants from IUM and 6 from UZ).</a:t>
            </a:r>
            <a:endParaRPr lang="en-NA" sz="1800" dirty="0">
              <a:latin typeface="Aptos" panose="020B0004020202020204" pitchFamily="34" charset="0"/>
            </a:endParaRPr>
          </a:p>
        </p:txBody>
      </p:sp>
    </p:spTree>
    <p:extLst>
      <p:ext uri="{BB962C8B-B14F-4D97-AF65-F5344CB8AC3E}">
        <p14:creationId xmlns:p14="http://schemas.microsoft.com/office/powerpoint/2010/main" val="3860709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2297" y="347473"/>
            <a:ext cx="7266222" cy="886967"/>
          </a:xfrm>
        </p:spPr>
        <p:txBody>
          <a:bodyPr anchor="b">
            <a:normAutofit/>
          </a:bodyPr>
          <a:lstStyle/>
          <a:p>
            <a:r>
              <a:rPr lang="en-US" sz="3500" b="1" dirty="0">
                <a:latin typeface="Abtos"/>
              </a:rPr>
              <a:t>Ethical Considerations</a:t>
            </a:r>
          </a:p>
        </p:txBody>
      </p:sp>
      <p:sp>
        <p:nvSpPr>
          <p:cNvPr id="3" name="Content Placeholder 2"/>
          <p:cNvSpPr>
            <a:spLocks noGrp="1"/>
          </p:cNvSpPr>
          <p:nvPr>
            <p:ph idx="1"/>
          </p:nvPr>
        </p:nvSpPr>
        <p:spPr>
          <a:xfrm>
            <a:off x="852297" y="1581913"/>
            <a:ext cx="7266222" cy="4290854"/>
          </a:xfrm>
        </p:spPr>
        <p:txBody>
          <a:bodyPr anchor="t">
            <a:normAutofit/>
          </a:bodyPr>
          <a:lstStyle/>
          <a:p>
            <a:pPr marL="0" indent="0" algn="just">
              <a:buNone/>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Ethical considerations were observed throughout the data collection. The study's purpose was clearly communicated to respondents, and their participation was voluntary, with anonymity ensured by withholding their identities. The participants were informed about their rights to withdraw from the research at any time.</a:t>
            </a:r>
            <a:endParaRPr lang="en-NA" sz="17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buNone/>
            </a:pPr>
            <a:endParaRPr lang="en-US" sz="1700" dirty="0"/>
          </a:p>
        </p:txBody>
      </p:sp>
      <p:sp>
        <p:nvSpPr>
          <p:cNvPr id="36" name="Rectangle 35">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9144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028950" y="6400799"/>
            <a:ext cx="611504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A70BE-A176-B1F9-8CD5-F997E8E230BE}"/>
              </a:ext>
            </a:extLst>
          </p:cNvPr>
          <p:cNvSpPr>
            <a:spLocks noGrp="1"/>
          </p:cNvSpPr>
          <p:nvPr>
            <p:ph type="title"/>
          </p:nvPr>
        </p:nvSpPr>
        <p:spPr/>
        <p:txBody>
          <a:bodyPr>
            <a:normAutofit/>
          </a:bodyPr>
          <a:lstStyle/>
          <a:p>
            <a:r>
              <a:rPr lang="en-US" sz="3600" b="1" dirty="0">
                <a:latin typeface="Aptos" panose="020B0004020202020204" pitchFamily="34" charset="0"/>
              </a:rPr>
              <a:t>Study limitations </a:t>
            </a:r>
            <a:endParaRPr lang="en-NA" sz="3600" b="1" dirty="0">
              <a:latin typeface="Aptos" panose="020B0004020202020204" pitchFamily="34" charset="0"/>
            </a:endParaRPr>
          </a:p>
        </p:txBody>
      </p:sp>
      <p:graphicFrame>
        <p:nvGraphicFramePr>
          <p:cNvPr id="24" name="Content Placeholder 2">
            <a:extLst>
              <a:ext uri="{FF2B5EF4-FFF2-40B4-BE49-F238E27FC236}">
                <a16:creationId xmlns:a16="http://schemas.microsoft.com/office/drawing/2014/main" id="{A90D12E1-E4AC-3327-98DC-5378F9A54D73}"/>
              </a:ext>
            </a:extLst>
          </p:cNvPr>
          <p:cNvGraphicFramePr>
            <a:graphicFrameLocks noGrp="1"/>
          </p:cNvGraphicFramePr>
          <p:nvPr>
            <p:ph idx="1"/>
            <p:extLst>
              <p:ext uri="{D42A27DB-BD31-4B8C-83A1-F6EECF244321}">
                <p14:modId xmlns:p14="http://schemas.microsoft.com/office/powerpoint/2010/main" val="327394918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341482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FD147B-D1D6-E618-7C74-146986A8594E}"/>
              </a:ext>
            </a:extLst>
          </p:cNvPr>
          <p:cNvSpPr>
            <a:spLocks noGrp="1"/>
          </p:cNvSpPr>
          <p:nvPr>
            <p:ph type="title"/>
          </p:nvPr>
        </p:nvSpPr>
        <p:spPr>
          <a:xfrm>
            <a:off x="1028699" y="294538"/>
            <a:ext cx="7421963" cy="1033669"/>
          </a:xfrm>
        </p:spPr>
        <p:txBody>
          <a:bodyPr>
            <a:normAutofit/>
          </a:bodyPr>
          <a:lstStyle/>
          <a:p>
            <a:pPr>
              <a:lnSpc>
                <a:spcPct val="90000"/>
              </a:lnSpc>
            </a:pPr>
            <a:r>
              <a:rPr lang="en-US" sz="3200" b="1" dirty="0">
                <a:solidFill>
                  <a:srgbClr val="FFFFFF"/>
                </a:solidFill>
                <a:latin typeface="Aptos" panose="020B0004020202020204" pitchFamily="34" charset="0"/>
              </a:rPr>
              <a:t>Findings and discussions </a:t>
            </a:r>
            <a:br>
              <a:rPr lang="en-US" sz="3200" dirty="0">
                <a:solidFill>
                  <a:srgbClr val="FFFFFF"/>
                </a:solidFill>
              </a:rPr>
            </a:br>
            <a:endParaRPr lang="en-NA" sz="3200" dirty="0">
              <a:solidFill>
                <a:srgbClr val="FFFFFF"/>
              </a:solidFill>
            </a:endParaRPr>
          </a:p>
        </p:txBody>
      </p:sp>
      <p:sp>
        <p:nvSpPr>
          <p:cNvPr id="21" name="Content Placeholder 2">
            <a:extLst>
              <a:ext uri="{FF2B5EF4-FFF2-40B4-BE49-F238E27FC236}">
                <a16:creationId xmlns:a16="http://schemas.microsoft.com/office/drawing/2014/main" id="{1A339915-1CA6-5383-9623-CFBC1EF23CD0}"/>
              </a:ext>
            </a:extLst>
          </p:cNvPr>
          <p:cNvSpPr>
            <a:spLocks noGrp="1"/>
          </p:cNvSpPr>
          <p:nvPr>
            <p:ph idx="1"/>
          </p:nvPr>
        </p:nvSpPr>
        <p:spPr>
          <a:xfrm>
            <a:off x="1028699" y="1700784"/>
            <a:ext cx="7293023" cy="4300771"/>
          </a:xfrm>
        </p:spPr>
        <p:txBody>
          <a:bodyPr anchor="ctr">
            <a:normAutofit/>
          </a:bodyPr>
          <a:lstStyle/>
          <a:p>
            <a:pPr marL="0" lvl="0" indent="0" algn="just">
              <a:spcAft>
                <a:spcPts val="800"/>
              </a:spcAft>
              <a:buNone/>
            </a:pPr>
            <a:r>
              <a:rPr lang="en-US" sz="1800" b="1" dirty="0">
                <a:latin typeface="Aptos" panose="020B0004020202020204" pitchFamily="34" charset="0"/>
              </a:rPr>
              <a:t>Objective 1: </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To determine the digital inclusion initiatives targeted at students with disabilities in academic libraries at IUM and UZ.</a:t>
            </a:r>
          </a:p>
          <a:p>
            <a:pPr marL="342900" lvl="0" indent="-342900" algn="just">
              <a:spcAft>
                <a:spcPts val="800"/>
              </a:spcAft>
              <a:buFont typeface="Symbol" panose="05050102010706020507" pitchFamily="18" charset="2"/>
              <a:buChar cha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findings revealed that UZ offers a variety of resources designed for students with disabilities, including assistive technologies like Pearl reading cameras, magnifiers, JAWS software, Braille printers, and talking calculators. </a:t>
            </a:r>
            <a:r>
              <a:rPr lang="en-US" sz="1800" kern="100" dirty="0">
                <a:latin typeface="Aptos" panose="020B0004020202020204" pitchFamily="34" charset="0"/>
                <a:ea typeface="Aptos" panose="020B0004020202020204" pitchFamily="34" charset="0"/>
                <a:cs typeface="Times New Roman" panose="02020603050405020304" pitchFamily="18" charset="0"/>
              </a:rPr>
              <a:t>UZ have </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established a dedicated Disability Support Library (DSS) </a:t>
            </a:r>
            <a:r>
              <a:rPr lang="en-US" sz="1800" kern="100" dirty="0">
                <a:latin typeface="Aptos" panose="020B0004020202020204" pitchFamily="34" charset="0"/>
                <a:ea typeface="Aptos" panose="020B0004020202020204" pitchFamily="34" charset="0"/>
                <a:cs typeface="Times New Roman" panose="02020603050405020304" pitchFamily="18" charset="0"/>
              </a:rPr>
              <a:t>unit. </a:t>
            </a:r>
          </a:p>
          <a:p>
            <a:pPr marL="342900" lvl="0" indent="-342900" algn="just">
              <a:spcAft>
                <a:spcPts val="800"/>
              </a:spcAft>
              <a:buFont typeface="Symbol" panose="05050102010706020507" pitchFamily="18" charset="2"/>
              <a:buChar char=""/>
            </a:pPr>
            <a:r>
              <a:rPr lang="en-US" sz="1800" kern="100" dirty="0">
                <a:latin typeface="Aptos" panose="020B0004020202020204" pitchFamily="34" charset="0"/>
                <a:ea typeface="Aptos" panose="020B0004020202020204" pitchFamily="34" charset="0"/>
                <a:cs typeface="Times New Roman" panose="02020603050405020304" pitchFamily="18" charset="0"/>
              </a:rPr>
              <a:t>The study showed that</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IUM  lack of resources and services for students with disabilities and t</a:t>
            </a:r>
            <a:r>
              <a:rPr lang="en-US" sz="1800" kern="100" dirty="0">
                <a:latin typeface="Aptos" panose="020B0004020202020204" pitchFamily="34" charset="0"/>
                <a:ea typeface="Aptos" panose="020B0004020202020204" pitchFamily="34" charset="0"/>
                <a:cs typeface="Times New Roman" panose="02020603050405020304" pitchFamily="18" charset="0"/>
              </a:rPr>
              <a:t>here is </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no dedicated services or assistive technologies, such as Braille books, screen readers, or audio databases, which support students with disabilities. </a:t>
            </a:r>
          </a:p>
          <a:p>
            <a:pPr marL="0" lvl="0" indent="0">
              <a:spcAft>
                <a:spcPts val="800"/>
              </a:spcAft>
              <a:buNone/>
            </a:pPr>
            <a:endParaRPr lang="en-NA" sz="1700" dirty="0"/>
          </a:p>
        </p:txBody>
      </p:sp>
    </p:spTree>
    <p:extLst>
      <p:ext uri="{BB962C8B-B14F-4D97-AF65-F5344CB8AC3E}">
        <p14:creationId xmlns:p14="http://schemas.microsoft.com/office/powerpoint/2010/main" val="21100869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04846-2910-5D8A-B47E-19C1ED830852}"/>
              </a:ext>
            </a:extLst>
          </p:cNvPr>
          <p:cNvSpPr>
            <a:spLocks noGrp="1"/>
          </p:cNvSpPr>
          <p:nvPr>
            <p:ph type="title"/>
          </p:nvPr>
        </p:nvSpPr>
        <p:spPr/>
        <p:txBody>
          <a:bodyPr/>
          <a:lstStyle/>
          <a:p>
            <a:r>
              <a:rPr lang="en-US" sz="4400" b="1" dirty="0">
                <a:latin typeface="Aptos" panose="020B0004020202020204" pitchFamily="34" charset="0"/>
              </a:rPr>
              <a:t>Findings and discussions </a:t>
            </a:r>
            <a:endParaRPr lang="en-US" dirty="0"/>
          </a:p>
        </p:txBody>
      </p:sp>
      <p:sp>
        <p:nvSpPr>
          <p:cNvPr id="3" name="Content Placeholder 2">
            <a:extLst>
              <a:ext uri="{FF2B5EF4-FFF2-40B4-BE49-F238E27FC236}">
                <a16:creationId xmlns:a16="http://schemas.microsoft.com/office/drawing/2014/main" id="{54E8F0F5-92A1-72D0-236D-8EE962383168}"/>
              </a:ext>
            </a:extLst>
          </p:cNvPr>
          <p:cNvSpPr>
            <a:spLocks noGrp="1"/>
          </p:cNvSpPr>
          <p:nvPr>
            <p:ph idx="1"/>
          </p:nvPr>
        </p:nvSpPr>
        <p:spPr/>
        <p:txBody>
          <a:bodyPr/>
          <a:lstStyle/>
          <a:p>
            <a:r>
              <a:rPr lang="en-GB" sz="1800" b="1" dirty="0">
                <a:effectLst/>
                <a:latin typeface="Aptos" panose="020B0004020202020204" pitchFamily="34" charset="0"/>
                <a:ea typeface="Aptos" panose="020B0004020202020204" pitchFamily="34" charset="0"/>
              </a:rPr>
              <a:t>Objective 2: To compare and analyze the strategies and initiatives implemented by IUM and UZ academic libraries to promote digital inclusion for students with disabilities</a:t>
            </a:r>
          </a:p>
          <a:p>
            <a:endParaRPr lang="en-US" dirty="0"/>
          </a:p>
        </p:txBody>
      </p:sp>
      <p:pic>
        <p:nvPicPr>
          <p:cNvPr id="4" name="Content Placeholder 5">
            <a:extLst>
              <a:ext uri="{FF2B5EF4-FFF2-40B4-BE49-F238E27FC236}">
                <a16:creationId xmlns:a16="http://schemas.microsoft.com/office/drawing/2014/main" id="{D444A152-D521-2658-E861-4043C662D489}"/>
              </a:ext>
            </a:extLst>
          </p:cNvPr>
          <p:cNvPicPr>
            <a:picLocks noChangeAspect="1"/>
          </p:cNvPicPr>
          <p:nvPr/>
        </p:nvPicPr>
        <p:blipFill>
          <a:blip r:embed="rId2"/>
          <a:stretch>
            <a:fillRect/>
          </a:stretch>
        </p:blipFill>
        <p:spPr>
          <a:xfrm>
            <a:off x="1266363" y="2450592"/>
            <a:ext cx="6611273" cy="2880359"/>
          </a:xfrm>
          <a:prstGeom prst="rect">
            <a:avLst/>
          </a:prstGeom>
        </p:spPr>
      </p:pic>
    </p:spTree>
    <p:extLst>
      <p:ext uri="{BB962C8B-B14F-4D97-AF65-F5344CB8AC3E}">
        <p14:creationId xmlns:p14="http://schemas.microsoft.com/office/powerpoint/2010/main" val="21764934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56521" y="1"/>
            <a:ext cx="851299"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2630941C-3824-030E-C3DD-1911A16E27AE}"/>
              </a:ext>
            </a:extLst>
          </p:cNvPr>
          <p:cNvSpPr>
            <a:spLocks noGrp="1"/>
          </p:cNvSpPr>
          <p:nvPr>
            <p:ph type="title"/>
          </p:nvPr>
        </p:nvSpPr>
        <p:spPr>
          <a:xfrm>
            <a:off x="628650" y="365125"/>
            <a:ext cx="7886700" cy="1325563"/>
          </a:xfrm>
        </p:spPr>
        <p:txBody>
          <a:bodyPr>
            <a:normAutofit/>
          </a:bodyPr>
          <a:lstStyle/>
          <a:p>
            <a:r>
              <a:rPr lang="en-US" sz="3600" b="1" dirty="0">
                <a:latin typeface="Aptos" panose="020B0004020202020204" pitchFamily="34" charset="0"/>
              </a:rPr>
              <a:t>Findings and discussions.. </a:t>
            </a:r>
            <a:endParaRPr lang="en-NA" sz="3600" dirty="0">
              <a:latin typeface="Aptos" panose="020B0004020202020204" pitchFamily="34" charset="0"/>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93647" y="2693652"/>
            <a:ext cx="4083433" cy="3062575"/>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CC7B2A7C-C041-5E31-8842-B5C0476AA528}"/>
              </a:ext>
            </a:extLst>
          </p:cNvPr>
          <p:cNvSpPr>
            <a:spLocks noGrp="1"/>
          </p:cNvSpPr>
          <p:nvPr>
            <p:ph idx="1"/>
          </p:nvPr>
        </p:nvSpPr>
        <p:spPr>
          <a:xfrm>
            <a:off x="628650" y="1690688"/>
            <a:ext cx="7886700" cy="4486275"/>
          </a:xfrm>
        </p:spPr>
        <p:txBody>
          <a:bodyPr>
            <a:normAutofit/>
          </a:bodyPr>
          <a:lstStyle/>
          <a:p>
            <a:pPr>
              <a:lnSpc>
                <a:spcPct val="90000"/>
              </a:lnSpc>
            </a:pPr>
            <a:r>
              <a:rPr lang="en-US" sz="1800" b="1" dirty="0">
                <a:latin typeface="Aptos" panose="020B0004020202020204" pitchFamily="34" charset="0"/>
              </a:rPr>
              <a:t>Assistive Technologies: </a:t>
            </a:r>
            <a:r>
              <a:rPr lang="en-US" sz="1800" dirty="0">
                <a:latin typeface="Aptos" panose="020B0004020202020204" pitchFamily="34" charset="0"/>
              </a:rPr>
              <a:t>UZ provides resources such as Pearl reading cameras, desktop and handheld magnifiers, JAWS software, Braille printers, and talking calculators to support students with disabilities, whereas IUM lacks such technologies.</a:t>
            </a:r>
          </a:p>
          <a:p>
            <a:pPr>
              <a:lnSpc>
                <a:spcPct val="90000"/>
              </a:lnSpc>
            </a:pPr>
            <a:r>
              <a:rPr lang="en-US" sz="1800" b="1" dirty="0">
                <a:latin typeface="Aptos" panose="020B0004020202020204" pitchFamily="34" charset="0"/>
              </a:rPr>
              <a:t>Dedicated Support</a:t>
            </a:r>
            <a:r>
              <a:rPr lang="en-US" sz="1800" dirty="0">
                <a:latin typeface="Aptos" panose="020B0004020202020204" pitchFamily="34" charset="0"/>
              </a:rPr>
              <a:t>: UZ has a Disability Support Library (DSS) and trained staff specifically focused on assisting students with special needs, offering customized reading experiences. IUM, on the other hand, does not offer such dedicated services.</a:t>
            </a:r>
          </a:p>
          <a:p>
            <a:pPr>
              <a:lnSpc>
                <a:spcPct val="90000"/>
              </a:lnSpc>
            </a:pPr>
            <a:r>
              <a:rPr lang="en-US" sz="1800" b="1" dirty="0">
                <a:latin typeface="Aptos" panose="020B0004020202020204" pitchFamily="34" charset="0"/>
              </a:rPr>
              <a:t>Tailored Resources: </a:t>
            </a:r>
            <a:r>
              <a:rPr lang="en-US" sz="1800" dirty="0">
                <a:latin typeface="Aptos" panose="020B0004020202020204" pitchFamily="34" charset="0"/>
              </a:rPr>
              <a:t>UZ ensures that students with disabilities have access to customized learning materials and resources, while IUM lacks Braille books, audio databases, or screen readers, which are essential for supporting digital inclusion</a:t>
            </a:r>
            <a:endParaRPr lang="en-NA" sz="1800" dirty="0">
              <a:latin typeface="Aptos" panose="020B0004020202020204" pitchFamily="34" charset="0"/>
            </a:endParaRPr>
          </a:p>
        </p:txBody>
      </p:sp>
    </p:spTree>
    <p:extLst>
      <p:ext uri="{BB962C8B-B14F-4D97-AF65-F5344CB8AC3E}">
        <p14:creationId xmlns:p14="http://schemas.microsoft.com/office/powerpoint/2010/main" val="2176108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550BE34-C2B8-49B8-8519-67A8CAD51A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A7457DD9-5A45-400A-AB4B-4B4EDECA25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5812" y="365125"/>
            <a:ext cx="8375585" cy="2089317"/>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3C4BAF9-B57F-D570-70D0-75A328D556B4}"/>
              </a:ext>
            </a:extLst>
          </p:cNvPr>
          <p:cNvSpPr>
            <a:spLocks noGrp="1"/>
          </p:cNvSpPr>
          <p:nvPr>
            <p:ph type="title"/>
          </p:nvPr>
        </p:nvSpPr>
        <p:spPr>
          <a:xfrm>
            <a:off x="785059" y="586822"/>
            <a:ext cx="2670189" cy="1645920"/>
          </a:xfrm>
        </p:spPr>
        <p:txBody>
          <a:bodyPr>
            <a:normAutofit/>
          </a:bodyPr>
          <a:lstStyle/>
          <a:p>
            <a:r>
              <a:rPr lang="en-US" sz="2800" b="1" dirty="0">
                <a:latin typeface="Aptos" panose="020B0004020202020204" pitchFamily="34" charset="0"/>
              </a:rPr>
              <a:t>Findings and discussions </a:t>
            </a:r>
            <a:endParaRPr lang="en-US" sz="2800" dirty="0">
              <a:latin typeface="Aptos" panose="020B0004020202020204" pitchFamily="34" charset="0"/>
            </a:endParaRPr>
          </a:p>
        </p:txBody>
      </p:sp>
      <p:sp>
        <p:nvSpPr>
          <p:cNvPr id="13" name="Rectangle 12">
            <a:extLst>
              <a:ext uri="{FF2B5EF4-FFF2-40B4-BE49-F238E27FC236}">
                <a16:creationId xmlns:a16="http://schemas.microsoft.com/office/drawing/2014/main" id="{441CF7D6-A660-431A-B0BB-140A0D5556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7806" y="1057739"/>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15" name="Rectangle 14">
            <a:extLst>
              <a:ext uri="{FF2B5EF4-FFF2-40B4-BE49-F238E27FC236}">
                <a16:creationId xmlns:a16="http://schemas.microsoft.com/office/drawing/2014/main" id="{0570A85B-3810-4F95-97B0-CBF4CCDB38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999776" y="1402924"/>
            <a:ext cx="1463040" cy="13716"/>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8C83943B-4DFF-D085-6B9F-A5D52F45F456}"/>
              </a:ext>
            </a:extLst>
          </p:cNvPr>
          <p:cNvSpPr>
            <a:spLocks noGrp="1"/>
          </p:cNvSpPr>
          <p:nvPr>
            <p:ph idx="1"/>
          </p:nvPr>
        </p:nvSpPr>
        <p:spPr>
          <a:xfrm>
            <a:off x="4013373" y="586822"/>
            <a:ext cx="4501977" cy="1645920"/>
          </a:xfrm>
        </p:spPr>
        <p:txBody>
          <a:bodyPr anchor="ctr">
            <a:normAutofit/>
          </a:bodyPr>
          <a:lstStyle/>
          <a:p>
            <a:pPr marL="0" indent="0" algn="just">
              <a:buNone/>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To identify the challenges faced by students with disabilities in accessing digital resources and technologies within academic libraries at IUM and UZ.</a:t>
            </a:r>
          </a:p>
          <a:p>
            <a:pPr marL="0" indent="0">
              <a:buNone/>
            </a:pPr>
            <a:endParaRPr lang="en-GB" sz="1600" b="1" kern="100" dirty="0">
              <a:latin typeface="Times New Roman" panose="02020603050405020304" pitchFamily="18" charset="0"/>
              <a:ea typeface="Aptos" panose="020B0004020202020204" pitchFamily="34" charset="0"/>
              <a:cs typeface="Times New Roman" panose="02020603050405020304" pitchFamily="18" charset="0"/>
            </a:endParaRPr>
          </a:p>
        </p:txBody>
      </p:sp>
      <p:graphicFrame>
        <p:nvGraphicFramePr>
          <p:cNvPr id="4" name="Content Placeholder 3">
            <a:extLst>
              <a:ext uri="{FF2B5EF4-FFF2-40B4-BE49-F238E27FC236}">
                <a16:creationId xmlns:a16="http://schemas.microsoft.com/office/drawing/2014/main" id="{8212C633-7690-282E-0DCA-3F8DDDCAC215}"/>
              </a:ext>
            </a:extLst>
          </p:cNvPr>
          <p:cNvGraphicFramePr>
            <a:graphicFrameLocks/>
          </p:cNvGraphicFramePr>
          <p:nvPr>
            <p:extLst>
              <p:ext uri="{D42A27DB-BD31-4B8C-83A1-F6EECF244321}">
                <p14:modId xmlns:p14="http://schemas.microsoft.com/office/powerpoint/2010/main" val="1398295564"/>
              </p:ext>
            </p:extLst>
          </p:nvPr>
        </p:nvGraphicFramePr>
        <p:xfrm>
          <a:off x="612648" y="2994461"/>
          <a:ext cx="8179310" cy="3234464"/>
        </p:xfrm>
        <a:graphic>
          <a:graphicData uri="http://schemas.openxmlformats.org/drawingml/2006/table">
            <a:tbl>
              <a:tblPr firstRow="1" firstCol="1" bandRow="1"/>
              <a:tblGrid>
                <a:gridCol w="4496663">
                  <a:extLst>
                    <a:ext uri="{9D8B030D-6E8A-4147-A177-3AD203B41FA5}">
                      <a16:colId xmlns:a16="http://schemas.microsoft.com/office/drawing/2014/main" val="3328932144"/>
                    </a:ext>
                  </a:extLst>
                </a:gridCol>
                <a:gridCol w="897448">
                  <a:extLst>
                    <a:ext uri="{9D8B030D-6E8A-4147-A177-3AD203B41FA5}">
                      <a16:colId xmlns:a16="http://schemas.microsoft.com/office/drawing/2014/main" val="4052018439"/>
                    </a:ext>
                  </a:extLst>
                </a:gridCol>
                <a:gridCol w="739043">
                  <a:extLst>
                    <a:ext uri="{9D8B030D-6E8A-4147-A177-3AD203B41FA5}">
                      <a16:colId xmlns:a16="http://schemas.microsoft.com/office/drawing/2014/main" val="1051525282"/>
                    </a:ext>
                  </a:extLst>
                </a:gridCol>
                <a:gridCol w="1023077">
                  <a:extLst>
                    <a:ext uri="{9D8B030D-6E8A-4147-A177-3AD203B41FA5}">
                      <a16:colId xmlns:a16="http://schemas.microsoft.com/office/drawing/2014/main" val="869556087"/>
                    </a:ext>
                  </a:extLst>
                </a:gridCol>
                <a:gridCol w="1023079">
                  <a:extLst>
                    <a:ext uri="{9D8B030D-6E8A-4147-A177-3AD203B41FA5}">
                      <a16:colId xmlns:a16="http://schemas.microsoft.com/office/drawing/2014/main" val="3546232525"/>
                    </a:ext>
                  </a:extLst>
                </a:gridCol>
              </a:tblGrid>
              <a:tr h="707580">
                <a:tc>
                  <a:txBody>
                    <a:bodyPr/>
                    <a:lstStyle/>
                    <a:p>
                      <a:pPr>
                        <a:lnSpc>
                          <a:spcPct val="115000"/>
                        </a:lnSpc>
                        <a:spcAft>
                          <a:spcPts val="800"/>
                        </a:spcAft>
                      </a:pPr>
                      <a:r>
                        <a:rPr lang="en-US" sz="1900" b="1"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Challenges</a:t>
                      </a:r>
                      <a:endParaRPr lang="en-NA" sz="2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7132"/>
                    </a:solidFill>
                  </a:tcPr>
                </a:tc>
                <a:tc>
                  <a:txBody>
                    <a:bodyPr/>
                    <a:lstStyle/>
                    <a:p>
                      <a:pPr>
                        <a:lnSpc>
                          <a:spcPct val="115000"/>
                        </a:lnSpc>
                        <a:spcAft>
                          <a:spcPts val="800"/>
                        </a:spcAft>
                      </a:pPr>
                      <a:r>
                        <a:rPr lang="en-US" sz="1900" b="1"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IUM</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7132"/>
                    </a:solidFill>
                  </a:tcPr>
                </a:tc>
                <a:tc>
                  <a:txBody>
                    <a:bodyPr/>
                    <a:lstStyle/>
                    <a:p>
                      <a:pPr>
                        <a:lnSpc>
                          <a:spcPct val="115000"/>
                        </a:lnSpc>
                        <a:spcAft>
                          <a:spcPts val="800"/>
                        </a:spcAft>
                      </a:pPr>
                      <a:r>
                        <a:rPr lang="en-US" sz="1900" b="1"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UZ</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7132"/>
                    </a:solidFill>
                  </a:tcPr>
                </a:tc>
                <a:tc>
                  <a:txBody>
                    <a:bodyPr/>
                    <a:lstStyle/>
                    <a:p>
                      <a:pPr>
                        <a:lnSpc>
                          <a:spcPct val="115000"/>
                        </a:lnSpc>
                        <a:spcAft>
                          <a:spcPts val="800"/>
                        </a:spcAft>
                      </a:pPr>
                      <a:r>
                        <a:rPr lang="en-US" sz="1900" b="1"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IUM (%)</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7132"/>
                    </a:solidFill>
                  </a:tcPr>
                </a:tc>
                <a:tc>
                  <a:txBody>
                    <a:bodyPr/>
                    <a:lstStyle/>
                    <a:p>
                      <a:pPr>
                        <a:lnSpc>
                          <a:spcPct val="115000"/>
                        </a:lnSpc>
                        <a:spcAft>
                          <a:spcPts val="800"/>
                        </a:spcAft>
                      </a:pPr>
                      <a:r>
                        <a:rPr lang="en-US" sz="1900" b="1"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UZ (%)</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7132"/>
                    </a:solidFill>
                  </a:tcPr>
                </a:tc>
                <a:extLst>
                  <a:ext uri="{0D108BD9-81ED-4DB2-BD59-A6C34878D82A}">
                    <a16:rowId xmlns:a16="http://schemas.microsoft.com/office/drawing/2014/main" val="1208375248"/>
                  </a:ext>
                </a:extLst>
              </a:tr>
              <a:tr h="375913">
                <a:tc>
                  <a:txBody>
                    <a:bodyPr/>
                    <a:lstStyle/>
                    <a:p>
                      <a:pP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Inaccessible formats or materials</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7132"/>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6C5AC"/>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6C5AC"/>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6C5AC"/>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7.4%</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6C5AC"/>
                    </a:solidFill>
                  </a:tcPr>
                </a:tc>
                <a:extLst>
                  <a:ext uri="{0D108BD9-81ED-4DB2-BD59-A6C34878D82A}">
                    <a16:rowId xmlns:a16="http://schemas.microsoft.com/office/drawing/2014/main" val="679957928"/>
                  </a:ext>
                </a:extLst>
              </a:tr>
              <a:tr h="375913">
                <a:tc>
                  <a:txBody>
                    <a:bodyPr/>
                    <a:lstStyle/>
                    <a:p>
                      <a:pP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Inadequate equipment</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7132"/>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E2D5"/>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E2D5"/>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44.4%</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E2D5"/>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20.4%</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E2D5"/>
                    </a:solidFill>
                  </a:tcPr>
                </a:tc>
                <a:extLst>
                  <a:ext uri="{0D108BD9-81ED-4DB2-BD59-A6C34878D82A}">
                    <a16:rowId xmlns:a16="http://schemas.microsoft.com/office/drawing/2014/main" val="3734239252"/>
                  </a:ext>
                </a:extLst>
              </a:tr>
              <a:tr h="375913">
                <a:tc>
                  <a:txBody>
                    <a:bodyPr/>
                    <a:lstStyle/>
                    <a:p>
                      <a:pP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Insufficient training in assistive technologies</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7132"/>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6C5AC"/>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6C5AC"/>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38.9%</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6C5AC"/>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9.3%</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6C5AC"/>
                    </a:solidFill>
                  </a:tcPr>
                </a:tc>
                <a:extLst>
                  <a:ext uri="{0D108BD9-81ED-4DB2-BD59-A6C34878D82A}">
                    <a16:rowId xmlns:a16="http://schemas.microsoft.com/office/drawing/2014/main" val="4114687351"/>
                  </a:ext>
                </a:extLst>
              </a:tr>
              <a:tr h="375913">
                <a:tc>
                  <a:txBody>
                    <a:bodyPr/>
                    <a:lstStyle/>
                    <a:p>
                      <a:pP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Lack of internet access</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7132"/>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E2D5"/>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E2D5"/>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44.4%</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E2D5"/>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37.0%</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E2D5"/>
                    </a:solidFill>
                  </a:tcPr>
                </a:tc>
                <a:extLst>
                  <a:ext uri="{0D108BD9-81ED-4DB2-BD59-A6C34878D82A}">
                    <a16:rowId xmlns:a16="http://schemas.microsoft.com/office/drawing/2014/main" val="3811976032"/>
                  </a:ext>
                </a:extLst>
              </a:tr>
              <a:tr h="375913">
                <a:tc>
                  <a:txBody>
                    <a:bodyPr/>
                    <a:lstStyle/>
                    <a:p>
                      <a:pP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Lack of support</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7132"/>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6C5AC"/>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6C5AC"/>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5.6%</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6C5AC"/>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6C5AC"/>
                    </a:solidFill>
                  </a:tcPr>
                </a:tc>
                <a:extLst>
                  <a:ext uri="{0D108BD9-81ED-4DB2-BD59-A6C34878D82A}">
                    <a16:rowId xmlns:a16="http://schemas.microsoft.com/office/drawing/2014/main" val="3050236181"/>
                  </a:ext>
                </a:extLst>
              </a:tr>
              <a:tr h="375913">
                <a:tc>
                  <a:txBody>
                    <a:bodyPr/>
                    <a:lstStyle/>
                    <a:p>
                      <a:pP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7132"/>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E2D5"/>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40</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E2D5"/>
                    </a:solidFill>
                  </a:tcPr>
                </a:tc>
                <a:tc>
                  <a:txBody>
                    <a:bodyPr/>
                    <a:lstStyle/>
                    <a:p>
                      <a:pPr algn="r">
                        <a:lnSpc>
                          <a:spcPct val="115000"/>
                        </a:lnSpc>
                        <a:spcAft>
                          <a:spcPts val="800"/>
                        </a:spcAft>
                      </a:pPr>
                      <a:r>
                        <a:rPr lang="en-US" sz="19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100%</a:t>
                      </a:r>
                      <a:endParaRPr lang="en-NA" sz="2100" kern="10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E2D5"/>
                    </a:solidFill>
                  </a:tcPr>
                </a:tc>
                <a:tc>
                  <a:txBody>
                    <a:bodyPr/>
                    <a:lstStyle/>
                    <a:p>
                      <a:pPr algn="r">
                        <a:lnSpc>
                          <a:spcPct val="115000"/>
                        </a:lnSpc>
                        <a:spcAft>
                          <a:spcPts val="800"/>
                        </a:spcAft>
                      </a:pPr>
                      <a:r>
                        <a:rPr lang="en-US" sz="19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100%</a:t>
                      </a:r>
                      <a:endParaRPr lang="en-NA" sz="2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17984" marR="11798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E2D5"/>
                    </a:solidFill>
                  </a:tcPr>
                </a:tc>
                <a:extLst>
                  <a:ext uri="{0D108BD9-81ED-4DB2-BD59-A6C34878D82A}">
                    <a16:rowId xmlns:a16="http://schemas.microsoft.com/office/drawing/2014/main" val="2194328882"/>
                  </a:ext>
                </a:extLst>
              </a:tr>
            </a:tbl>
          </a:graphicData>
        </a:graphic>
      </p:graphicFrame>
    </p:spTree>
    <p:extLst>
      <p:ext uri="{BB962C8B-B14F-4D97-AF65-F5344CB8AC3E}">
        <p14:creationId xmlns:p14="http://schemas.microsoft.com/office/powerpoint/2010/main" val="495947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Rectangle 20">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3" y="1914812"/>
            <a:ext cx="6858000" cy="3028377"/>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4" y="1924949"/>
            <a:ext cx="6857999" cy="302837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3195" y="4092815"/>
            <a:ext cx="2501979" cy="302838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Shape 28">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76302" y="969718"/>
            <a:ext cx="292526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1" name="Rectangle 30">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20" y="1904672"/>
            <a:ext cx="6858003" cy="3028376"/>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851A5B0-22C3-B811-B086-5F74499484C0}"/>
              </a:ext>
            </a:extLst>
          </p:cNvPr>
          <p:cNvSpPr>
            <a:spLocks noGrp="1"/>
          </p:cNvSpPr>
          <p:nvPr>
            <p:ph type="title"/>
          </p:nvPr>
        </p:nvSpPr>
        <p:spPr>
          <a:xfrm>
            <a:off x="350041" y="586855"/>
            <a:ext cx="2401025" cy="3387497"/>
          </a:xfrm>
        </p:spPr>
        <p:txBody>
          <a:bodyPr anchor="b">
            <a:normAutofit/>
          </a:bodyPr>
          <a:lstStyle/>
          <a:p>
            <a:pPr algn="r"/>
            <a:r>
              <a:rPr lang="en-US" sz="3200" b="1">
                <a:solidFill>
                  <a:srgbClr val="FFFFFF"/>
                </a:solidFill>
                <a:latin typeface="Aptos" panose="020B0004020202020204" pitchFamily="34" charset="0"/>
              </a:rPr>
              <a:t>Challenges</a:t>
            </a:r>
            <a:endParaRPr lang="en-NA" sz="3200" b="1">
              <a:solidFill>
                <a:srgbClr val="FFFFFF"/>
              </a:solidFill>
              <a:latin typeface="Aptos" panose="020B0004020202020204" pitchFamily="34" charset="0"/>
            </a:endParaRPr>
          </a:p>
        </p:txBody>
      </p:sp>
      <p:sp>
        <p:nvSpPr>
          <p:cNvPr id="3" name="Content Placeholder 2">
            <a:extLst>
              <a:ext uri="{FF2B5EF4-FFF2-40B4-BE49-F238E27FC236}">
                <a16:creationId xmlns:a16="http://schemas.microsoft.com/office/drawing/2014/main" id="{4238A471-1710-4A00-EFEA-4AACD5001C16}"/>
              </a:ext>
            </a:extLst>
          </p:cNvPr>
          <p:cNvSpPr>
            <a:spLocks noGrp="1"/>
          </p:cNvSpPr>
          <p:nvPr>
            <p:ph idx="1"/>
          </p:nvPr>
        </p:nvSpPr>
        <p:spPr>
          <a:xfrm>
            <a:off x="3607694" y="649480"/>
            <a:ext cx="4916510" cy="5546047"/>
          </a:xfrm>
        </p:spPr>
        <p:txBody>
          <a:bodyPr anchor="ctr">
            <a:normAutofit/>
          </a:bodyPr>
          <a:lstStyle/>
          <a:p>
            <a:pPr marL="0" indent="0">
              <a:spcAft>
                <a:spcPts val="800"/>
              </a:spcAft>
              <a:buNone/>
            </a:pPr>
            <a:r>
              <a:rPr lang="en-US" sz="1700" kern="100" dirty="0">
                <a:latin typeface="Aptos" panose="020B0004020202020204" pitchFamily="34" charset="0"/>
                <a:ea typeface="Times New Roman" panose="02020603050405020304" pitchFamily="18" charset="0"/>
                <a:cs typeface="Times New Roman" panose="02020603050405020304" pitchFamily="18" charset="0"/>
              </a:rPr>
              <a:t>Other challenges identified in the interviews include:</a:t>
            </a:r>
          </a:p>
          <a:p>
            <a:pPr>
              <a:spcAft>
                <a:spcPts val="800"/>
              </a:spcAft>
            </a:pPr>
            <a:r>
              <a:rPr lang="en-US" sz="1700" kern="100" dirty="0">
                <a:latin typeface="Aptos" panose="020B0004020202020204" pitchFamily="34" charset="0"/>
                <a:ea typeface="Times New Roman" panose="02020603050405020304" pitchFamily="18" charset="0"/>
                <a:cs typeface="Times New Roman" panose="02020603050405020304" pitchFamily="18" charset="0"/>
              </a:rPr>
              <a:t> L</a:t>
            </a:r>
            <a:r>
              <a:rPr lang="en-US" sz="1700" kern="100" dirty="0">
                <a:effectLst/>
                <a:latin typeface="Aptos" panose="020B0004020202020204" pitchFamily="34" charset="0"/>
                <a:ea typeface="Times New Roman" panose="02020603050405020304" pitchFamily="18" charset="0"/>
                <a:cs typeface="Times New Roman" panose="02020603050405020304" pitchFamily="18" charset="0"/>
              </a:rPr>
              <a:t>imited time for training students, budget constraints for maintaining and upgrading assistive technology, and continuous need to ensure that devices are matched to the specific needs of the increasingly diverse student population. </a:t>
            </a:r>
          </a:p>
          <a:p>
            <a:pPr>
              <a:spcAft>
                <a:spcPts val="800"/>
              </a:spcAft>
            </a:pPr>
            <a:r>
              <a:rPr lang="en-US" sz="1700" kern="100" dirty="0">
                <a:effectLst/>
                <a:latin typeface="Aptos" panose="020B0004020202020204" pitchFamily="34" charset="0"/>
                <a:ea typeface="Times New Roman" panose="02020603050405020304" pitchFamily="18" charset="0"/>
                <a:cs typeface="Times New Roman" panose="02020603050405020304" pitchFamily="18" charset="0"/>
              </a:rPr>
              <a:t>The fast pace of technological change also poses difficulties in maintaining up-to-date and emerging assistive technologies tools for students. </a:t>
            </a:r>
          </a:p>
          <a:p>
            <a:pPr>
              <a:spcAft>
                <a:spcPts val="800"/>
              </a:spcAft>
            </a:pPr>
            <a:r>
              <a:rPr lang="en-US" sz="1700" kern="100" dirty="0">
                <a:effectLst/>
                <a:latin typeface="Aptos" panose="020B0004020202020204" pitchFamily="34" charset="0"/>
                <a:ea typeface="Times New Roman" panose="02020603050405020304" pitchFamily="18" charset="0"/>
                <a:cs typeface="Times New Roman" panose="02020603050405020304" pitchFamily="18" charset="0"/>
              </a:rPr>
              <a:t>IUM's challenges are more fundamental, including a complete lack of infrastructure and training on how to support disabled students. There is also little knowledge on how to deal with different types of disabilities.</a:t>
            </a:r>
            <a:endParaRPr lang="en-NA" sz="17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NA" sz="1700" dirty="0"/>
          </a:p>
        </p:txBody>
      </p:sp>
    </p:spTree>
    <p:extLst>
      <p:ext uri="{BB962C8B-B14F-4D97-AF65-F5344CB8AC3E}">
        <p14:creationId xmlns:p14="http://schemas.microsoft.com/office/powerpoint/2010/main" val="5839759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Aptos" panose="020B0004020202020204" pitchFamily="34" charset="0"/>
              </a:rPr>
              <a:t>Recommendations</a:t>
            </a:r>
          </a:p>
        </p:txBody>
      </p:sp>
      <p:graphicFrame>
        <p:nvGraphicFramePr>
          <p:cNvPr id="24" name="Content Placeholder 2">
            <a:extLst>
              <a:ext uri="{FF2B5EF4-FFF2-40B4-BE49-F238E27FC236}">
                <a16:creationId xmlns:a16="http://schemas.microsoft.com/office/drawing/2014/main" id="{A2605DF5-7B25-9E01-5B8E-6921A8DFB65C}"/>
              </a:ext>
            </a:extLst>
          </p:cNvPr>
          <p:cNvGraphicFramePr>
            <a:graphicFrameLocks noGrp="1"/>
          </p:cNvGraphicFramePr>
          <p:nvPr>
            <p:ph idx="1"/>
            <p:extLst>
              <p:ext uri="{D42A27DB-BD31-4B8C-83A1-F6EECF244321}">
                <p14:modId xmlns:p14="http://schemas.microsoft.com/office/powerpoint/2010/main" val="11595154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sz="3600" b="1" dirty="0">
                <a:latin typeface="Aptos" panose="020B0004020202020204" pitchFamily="34" charset="0"/>
              </a:rPr>
              <a:t>References</a:t>
            </a:r>
          </a:p>
        </p:txBody>
      </p:sp>
      <p:sp>
        <p:nvSpPr>
          <p:cNvPr id="3" name="Content Placeholder 2"/>
          <p:cNvSpPr>
            <a:spLocks noGrp="1"/>
          </p:cNvSpPr>
          <p:nvPr>
            <p:ph idx="1"/>
          </p:nvPr>
        </p:nvSpPr>
        <p:spPr>
          <a:xfrm>
            <a:off x="457200" y="1417638"/>
            <a:ext cx="8229600" cy="4343083"/>
          </a:xfrm>
        </p:spPr>
        <p:txBody>
          <a:bodyPr>
            <a:normAutofit/>
          </a:bodyPr>
          <a:lstStyle/>
          <a:p>
            <a:pPr marL="0" indent="-457200">
              <a:buNone/>
            </a:pPr>
            <a:endParaRPr dirty="0"/>
          </a:p>
          <a:p>
            <a:pPr marL="0" indent="-457200">
              <a:buNone/>
            </a:pPr>
            <a:r>
              <a:rPr lang="en-GB" sz="18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Adedokun, T. A., &amp; Zulu, S. P. (2022). Towards digital inclusion in South Africa: the		 role of 	public libraries and the way forward. </a:t>
            </a:r>
            <a:r>
              <a:rPr lang="en-GB" sz="1800" i="1"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Interdisciplinary Journal of		 Economics and Business Law, 11(4</a:t>
            </a:r>
            <a:r>
              <a:rPr lang="en-GB" sz="18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),127-154</a:t>
            </a:r>
          </a:p>
          <a:p>
            <a:pPr marL="0" indent="0" algn="just">
              <a:lnSpc>
                <a:spcPct val="115000"/>
              </a:lnSpc>
              <a:spcAft>
                <a:spcPts val="800"/>
              </a:spcAft>
              <a:buNone/>
            </a:pPr>
            <a:r>
              <a:rPr lang="en-GB" sz="18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Ayoung, D. A., Baada, F. N. A., &amp; Baayel, P. (2021). Access to library services and	facilities by persons</a:t>
            </a:r>
            <a:r>
              <a:rPr lang="en-GB" sz="1800" kern="100" dirty="0">
                <a:solidFill>
                  <a:srgbClr val="000000"/>
                </a:solidFill>
                <a:latin typeface="Aptos" panose="020B0004020202020204" pitchFamily="34" charset="0"/>
                <a:ea typeface="Aptos" panose="020B0004020202020204" pitchFamily="34" charset="0"/>
                <a:cs typeface="Times New Roman" panose="02020603050405020304" pitchFamily="18" charset="0"/>
              </a:rPr>
              <a:t> </a:t>
            </a:r>
            <a:r>
              <a:rPr lang="en-GB" sz="18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with disability: Insights from academic libraries in	Ghana. </a:t>
            </a:r>
            <a:r>
              <a:rPr lang="en-GB" sz="1800" i="1"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Journal of Librarianship and 	Information Science</a:t>
            </a:r>
            <a:r>
              <a:rPr lang="en-GB" sz="18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a:t>
            </a:r>
            <a:r>
              <a:rPr lang="en-GB" sz="1800" i="1"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53</a:t>
            </a:r>
            <a:r>
              <a:rPr lang="en-GB" sz="18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(1), 167-180.</a:t>
            </a:r>
            <a:endParaRPr lang="en-NA"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457200">
              <a:buNone/>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Beyene, W. M. (2018). Digital inclusion in library context: A perspective from users		 with</a:t>
            </a:r>
            <a:r>
              <a:rPr lang="en-GB" sz="1800" kern="100" dirty="0">
                <a:latin typeface="Aptos" panose="020B0004020202020204" pitchFamily="34" charset="0"/>
                <a:ea typeface="Aptos" panose="020B0004020202020204" pitchFamily="34" charset="0"/>
                <a:cs typeface="Times New Roman" panose="02020603050405020304" pitchFamily="18" charset="0"/>
              </a:rPr>
              <a:t>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print</a:t>
            </a:r>
            <a:r>
              <a:rPr lang="en-GB" sz="1800" kern="100" dirty="0">
                <a:latin typeface="Aptos" panose="020B0004020202020204" pitchFamily="34" charset="0"/>
                <a:ea typeface="Aptos" panose="020B0004020202020204" pitchFamily="34" charset="0"/>
                <a:cs typeface="Times New Roman" panose="02020603050405020304" pitchFamily="18" charset="0"/>
              </a:rPr>
              <a:t>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disability.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Journal of Web Librarianship, 12</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(2), 121-140.</a:t>
            </a:r>
          </a:p>
          <a:p>
            <a:pPr marL="0" indent="-457200">
              <a:buNone/>
            </a:pPr>
            <a:r>
              <a:rPr lang="en-GB" sz="1800" dirty="0">
                <a:solidFill>
                  <a:srgbClr val="000000"/>
                </a:solidFill>
                <a:effectLst/>
                <a:latin typeface="Aptos" panose="020B0004020202020204" pitchFamily="34" charset="0"/>
                <a:ea typeface="Aptos" panose="020B0004020202020204" pitchFamily="34" charset="0"/>
              </a:rPr>
              <a:t>Chaputula, A. H., &amp; Mapulanga, P. M. (2016). Provision of library services to people	 with  disabilities in Malawi. </a:t>
            </a:r>
            <a:r>
              <a:rPr lang="en-GB" sz="1800" i="1" dirty="0">
                <a:solidFill>
                  <a:srgbClr val="000000"/>
                </a:solidFill>
                <a:effectLst/>
                <a:latin typeface="Aptos" panose="020B0004020202020204" pitchFamily="34" charset="0"/>
                <a:ea typeface="Aptos" panose="020B0004020202020204" pitchFamily="34" charset="0"/>
              </a:rPr>
              <a:t>South African journal of libraries and	information	 science</a:t>
            </a:r>
            <a:r>
              <a:rPr lang="en-GB" sz="1800" dirty="0">
                <a:solidFill>
                  <a:srgbClr val="000000"/>
                </a:solidFill>
                <a:effectLst/>
                <a:latin typeface="Aptos" panose="020B0004020202020204" pitchFamily="34" charset="0"/>
                <a:ea typeface="Aptos" panose="020B0004020202020204" pitchFamily="34" charset="0"/>
              </a:rPr>
              <a:t>, </a:t>
            </a:r>
            <a:r>
              <a:rPr lang="en-GB" sz="1800" i="1" dirty="0">
                <a:solidFill>
                  <a:srgbClr val="000000"/>
                </a:solidFill>
                <a:effectLst/>
                <a:latin typeface="Aptos" panose="020B0004020202020204" pitchFamily="34" charset="0"/>
                <a:ea typeface="Aptos" panose="020B0004020202020204" pitchFamily="34" charset="0"/>
              </a:rPr>
              <a:t>82</a:t>
            </a:r>
            <a:r>
              <a:rPr lang="en-GB" sz="1800" dirty="0">
                <a:solidFill>
                  <a:srgbClr val="000000"/>
                </a:solidFill>
                <a:effectLst/>
                <a:latin typeface="Aptos" panose="020B0004020202020204" pitchFamily="34" charset="0"/>
                <a:ea typeface="Aptos" panose="020B0004020202020204" pitchFamily="34" charset="0"/>
              </a:rPr>
              <a:t>(2), 1-10.</a:t>
            </a:r>
          </a:p>
          <a:p>
            <a:pPr marL="0" indent="-457200">
              <a:buNone/>
            </a:pPr>
            <a:endParaRPr lang="en-GB" sz="1800" dirty="0">
              <a:solidFill>
                <a:srgbClr val="000000"/>
              </a:solidFill>
              <a:effectLst/>
              <a:latin typeface="Times New Roman" panose="02020603050405020304" pitchFamily="18" charset="0"/>
              <a:ea typeface="Aptos" panose="020B0004020202020204" pitchFamily="34" charset="0"/>
            </a:endParaRPr>
          </a:p>
          <a:p>
            <a:pPr marL="0" indent="-457200">
              <a:buNone/>
            </a:pPr>
            <a:endParaRPr lang="en-NA"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buNone/>
            </a:pP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7E2680-FE5B-883F-5E46-F8D252390E6C}"/>
              </a:ext>
            </a:extLst>
          </p:cNvPr>
          <p:cNvSpPr>
            <a:spLocks noGrp="1"/>
          </p:cNvSpPr>
          <p:nvPr>
            <p:ph type="title"/>
          </p:nvPr>
        </p:nvSpPr>
        <p:spPr>
          <a:xfrm>
            <a:off x="1053872" y="985767"/>
            <a:ext cx="5605629" cy="994172"/>
          </a:xfrm>
        </p:spPr>
        <p:txBody>
          <a:bodyPr>
            <a:normAutofit/>
          </a:bodyPr>
          <a:lstStyle/>
          <a:p>
            <a:r>
              <a:rPr lang="en-US" sz="3850" b="1" dirty="0">
                <a:latin typeface="Aptos" panose="020B0004020202020204" pitchFamily="34" charset="0"/>
              </a:rPr>
              <a:t>Table of content </a:t>
            </a:r>
            <a:endParaRPr lang="en-NA" sz="3850" b="1" dirty="0">
              <a:latin typeface="Aptos" panose="020B0004020202020204" pitchFamily="34" charset="0"/>
            </a:endParaRPr>
          </a:p>
        </p:txBody>
      </p:sp>
      <p:graphicFrame>
        <p:nvGraphicFramePr>
          <p:cNvPr id="22" name="Content Placeholder 2">
            <a:extLst>
              <a:ext uri="{FF2B5EF4-FFF2-40B4-BE49-F238E27FC236}">
                <a16:creationId xmlns:a16="http://schemas.microsoft.com/office/drawing/2014/main" id="{28CF80BE-AAE7-EB9B-679B-92BEC0D9620B}"/>
              </a:ext>
            </a:extLst>
          </p:cNvPr>
          <p:cNvGraphicFramePr>
            <a:graphicFrameLocks noGrp="1"/>
          </p:cNvGraphicFramePr>
          <p:nvPr>
            <p:ph idx="1"/>
            <p:extLst>
              <p:ext uri="{D42A27DB-BD31-4B8C-83A1-F6EECF244321}">
                <p14:modId xmlns:p14="http://schemas.microsoft.com/office/powerpoint/2010/main" val="1008940552"/>
              </p:ext>
            </p:extLst>
          </p:nvPr>
        </p:nvGraphicFramePr>
        <p:xfrm>
          <a:off x="852321" y="2227943"/>
          <a:ext cx="5033221" cy="37882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8" name="Rectangle 17">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Oval 18">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20" name="Graphic 19" descr="Books">
            <a:extLst>
              <a:ext uri="{FF2B5EF4-FFF2-40B4-BE49-F238E27FC236}">
                <a16:creationId xmlns:a16="http://schemas.microsoft.com/office/drawing/2014/main" id="{FF1EF43B-7072-9543-4432-D09BF60790D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624964" y="2865141"/>
            <a:ext cx="1143455" cy="1143455"/>
          </a:xfrm>
          <a:prstGeom prst="rect">
            <a:avLst/>
          </a:prstGeom>
        </p:spPr>
      </p:pic>
    </p:spTree>
    <p:extLst>
      <p:ext uri="{BB962C8B-B14F-4D97-AF65-F5344CB8AC3E}">
        <p14:creationId xmlns:p14="http://schemas.microsoft.com/office/powerpoint/2010/main" val="10465037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697D3-D288-56D1-EFA8-32CC0A80CF62}"/>
              </a:ext>
            </a:extLst>
          </p:cNvPr>
          <p:cNvSpPr>
            <a:spLocks noGrp="1"/>
          </p:cNvSpPr>
          <p:nvPr>
            <p:ph type="title"/>
          </p:nvPr>
        </p:nvSpPr>
        <p:spPr/>
        <p:txBody>
          <a:bodyPr>
            <a:normAutofit/>
          </a:bodyPr>
          <a:lstStyle/>
          <a:p>
            <a:r>
              <a:rPr lang="en-US" sz="3600" b="1" dirty="0">
                <a:latin typeface="Aptos" panose="020B0004020202020204" pitchFamily="34" charset="0"/>
              </a:rPr>
              <a:t>References</a:t>
            </a:r>
            <a:endParaRPr lang="en-NA" sz="3600" b="1" dirty="0">
              <a:latin typeface="Aptos" panose="020B0004020202020204" pitchFamily="34" charset="0"/>
            </a:endParaRPr>
          </a:p>
        </p:txBody>
      </p:sp>
      <p:sp>
        <p:nvSpPr>
          <p:cNvPr id="3" name="Content Placeholder 2">
            <a:extLst>
              <a:ext uri="{FF2B5EF4-FFF2-40B4-BE49-F238E27FC236}">
                <a16:creationId xmlns:a16="http://schemas.microsoft.com/office/drawing/2014/main" id="{A24DA533-1189-A762-9DAB-6C6CE0E444BE}"/>
              </a:ext>
            </a:extLst>
          </p:cNvPr>
          <p:cNvSpPr>
            <a:spLocks noGrp="1"/>
          </p:cNvSpPr>
          <p:nvPr>
            <p:ph idx="1"/>
          </p:nvPr>
        </p:nvSpPr>
        <p:spPr/>
        <p:txBody>
          <a:bodyPr/>
          <a:lstStyle/>
          <a:p>
            <a:pPr marL="0" marR="0" lvl="0" indent="-457200" algn="l" defTabSz="457200" rtl="0" eaLnBrk="1" fontAlgn="auto" latinLnBrk="0" hangingPunct="1">
              <a:lnSpc>
                <a:spcPct val="100000"/>
              </a:lnSpc>
              <a:spcBef>
                <a:spcPct val="20000"/>
              </a:spcBef>
              <a:spcAft>
                <a:spcPts val="0"/>
              </a:spcAft>
              <a:buClrTx/>
              <a:buSzTx/>
              <a:buFont typeface="Arial"/>
              <a:buNone/>
              <a:tabLst/>
              <a:defRPr/>
            </a:pPr>
            <a:r>
              <a:rPr kumimoji="0" lang="en-US" sz="1800" b="0" i="0" u="none" strike="noStrike" kern="1200" cap="none" spc="0" normalizeH="0" baseline="0" noProof="0" dirty="0">
                <a:ln>
                  <a:noFill/>
                </a:ln>
                <a:solidFill>
                  <a:srgbClr val="000000"/>
                </a:solidFill>
                <a:effectLst/>
                <a:uLnTx/>
                <a:uFillTx/>
                <a:latin typeface="Aptos" panose="020B0004020202020204" pitchFamily="34" charset="0"/>
                <a:ea typeface="Aptos" panose="020B0004020202020204" pitchFamily="34" charset="0"/>
              </a:rPr>
              <a:t>Kiambati, F. G., Juma, S. W., &amp; Wawire, B. A. (2024). Accessibility of digital systems	in information 	retrieval	by users with visual impairment. Quality	Assurance in Education. http://dx.doi.org/10.1108/QAE	11-2023-0190 </a:t>
            </a:r>
          </a:p>
          <a:p>
            <a:pPr marL="0" marR="0" lvl="0" indent="-457200" algn="l" defTabSz="457200" rtl="0" eaLnBrk="1" fontAlgn="auto" latinLnBrk="0" hangingPunct="1">
              <a:lnSpc>
                <a:spcPct val="100000"/>
              </a:lnSpc>
              <a:spcBef>
                <a:spcPct val="20000"/>
              </a:spcBef>
              <a:spcAft>
                <a:spcPts val="0"/>
              </a:spcAft>
              <a:buClrTx/>
              <a:buSzTx/>
              <a:buFont typeface="Arial"/>
              <a:buNone/>
              <a:tabLst/>
              <a:defRPr/>
            </a:pPr>
            <a:r>
              <a:rPr lang="en-US" sz="1800" dirty="0">
                <a:solidFill>
                  <a:srgbClr val="000000"/>
                </a:solidFill>
                <a:latin typeface="Aptos" panose="020B0004020202020204" pitchFamily="34" charset="0"/>
                <a:ea typeface="Aptos" panose="020B0004020202020204" pitchFamily="34" charset="0"/>
              </a:rPr>
              <a:t>Kiana, L., Ujakpa, M. M., &amp; Leonard, A. (2021). </a:t>
            </a:r>
            <a:r>
              <a:rPr lang="en-US" sz="1800" i="1" dirty="0">
                <a:solidFill>
                  <a:srgbClr val="000000"/>
                </a:solidFill>
                <a:latin typeface="Aptos" panose="020B0004020202020204" pitchFamily="34" charset="0"/>
                <a:ea typeface="Aptos" panose="020B0004020202020204" pitchFamily="34" charset="0"/>
              </a:rPr>
              <a:t>Inclusiveness of academic libraries:	the case of	assistive and adaptive technologies</a:t>
            </a:r>
            <a:r>
              <a:rPr lang="en-US" sz="1800" dirty="0">
                <a:solidFill>
                  <a:srgbClr val="000000"/>
                </a:solidFill>
                <a:latin typeface="Aptos" panose="020B0004020202020204" pitchFamily="34" charset="0"/>
                <a:ea typeface="Aptos" panose="020B0004020202020204" pitchFamily="34" charset="0"/>
              </a:rPr>
              <a:t>. Retrieved from	</a:t>
            </a:r>
            <a:r>
              <a:rPr lang="en-US" sz="1800" dirty="0">
                <a:solidFill>
                  <a:srgbClr val="000000"/>
                </a:solidFill>
                <a:latin typeface="Aptos" panose="020B0004020202020204" pitchFamily="34" charset="0"/>
                <a:ea typeface="Aptos" panose="020B0004020202020204" pitchFamily="34" charset="0"/>
                <a:hlinkClick r:id="rId2"/>
              </a:rPr>
              <a:t>https://repository.unam.edu.na/server/api/core/bitstreams/b040e72f-1ddf</a:t>
            </a:r>
            <a:r>
              <a:rPr lang="en-US" sz="1800" dirty="0">
                <a:solidFill>
                  <a:srgbClr val="000000"/>
                </a:solidFill>
                <a:latin typeface="Aptos" panose="020B0004020202020204" pitchFamily="34" charset="0"/>
                <a:ea typeface="Aptos" panose="020B0004020202020204" pitchFamily="34" charset="0"/>
              </a:rPr>
              <a:t>	4158-b8d2	c350f1ffdf48/content </a:t>
            </a:r>
            <a:endParaRPr kumimoji="0" lang="en-US" sz="1800" b="0" i="0" u="none" strike="noStrike" kern="1200" cap="none" spc="0" normalizeH="0" baseline="0" noProof="0" dirty="0">
              <a:ln>
                <a:noFill/>
              </a:ln>
              <a:solidFill>
                <a:srgbClr val="000000"/>
              </a:solidFill>
              <a:effectLst/>
              <a:uLnTx/>
              <a:uFillTx/>
              <a:latin typeface="Aptos" panose="020B0004020202020204" pitchFamily="34" charset="0"/>
              <a:ea typeface="Aptos" panose="020B0004020202020204" pitchFamily="34" charset="0"/>
            </a:endParaRPr>
          </a:p>
          <a:p>
            <a:pPr marL="0" marR="0" lvl="0" indent="-457200" algn="l" defTabSz="457200" rtl="0" eaLnBrk="1" fontAlgn="auto" latinLnBrk="0" hangingPunct="1">
              <a:lnSpc>
                <a:spcPct val="100000"/>
              </a:lnSpc>
              <a:spcBef>
                <a:spcPct val="20000"/>
              </a:spcBef>
              <a:spcAft>
                <a:spcPts val="0"/>
              </a:spcAft>
              <a:buClrTx/>
              <a:buSzTx/>
              <a:buFont typeface="Arial"/>
              <a:buNone/>
              <a:tabLst/>
              <a:defRPr/>
            </a:pPr>
            <a:r>
              <a:rPr kumimoji="0" lang="en-US" sz="1800" b="0" i="0" u="none" strike="noStrike" kern="1200" cap="none" spc="0" normalizeH="0" baseline="0" noProof="0" dirty="0">
                <a:ln>
                  <a:noFill/>
                </a:ln>
                <a:solidFill>
                  <a:srgbClr val="000000"/>
                </a:solidFill>
                <a:effectLst/>
                <a:uLnTx/>
                <a:uFillTx/>
                <a:latin typeface="Aptos" panose="020B0004020202020204" pitchFamily="34" charset="0"/>
                <a:ea typeface="Aptos" panose="020B0004020202020204" pitchFamily="34" charset="0"/>
              </a:rPr>
              <a:t>Potnis, D., &amp; Mallary, K. (2023). Comparing the “value of information services” for</a:t>
            </a:r>
            <a:r>
              <a:rPr lang="en-US" sz="1800" dirty="0">
                <a:solidFill>
                  <a:srgbClr val="000000"/>
                </a:solidFill>
                <a:latin typeface="Aptos" panose="020B0004020202020204" pitchFamily="34" charset="0"/>
                <a:ea typeface="Aptos" panose="020B0004020202020204" pitchFamily="34" charset="0"/>
              </a:rPr>
              <a:t>  	</a:t>
            </a:r>
            <a:r>
              <a:rPr kumimoji="0" lang="en-US" sz="1800" b="0" i="0" u="none" strike="noStrike" kern="1200" cap="none" spc="0" normalizeH="0" baseline="0" noProof="0" dirty="0">
                <a:ln>
                  <a:noFill/>
                </a:ln>
                <a:solidFill>
                  <a:srgbClr val="000000"/>
                </a:solidFill>
                <a:effectLst/>
                <a:uLnTx/>
                <a:uFillTx/>
                <a:latin typeface="Aptos" panose="020B0004020202020204" pitchFamily="34" charset="0"/>
                <a:ea typeface="Aptos" panose="020B0004020202020204" pitchFamily="34" charset="0"/>
              </a:rPr>
              <a:t>providers and vulnerable patrons: a mixed-methods study with academic  	libraries	 and students with disabilities. </a:t>
            </a:r>
            <a:r>
              <a:rPr kumimoji="0" lang="en-US" sz="1800" b="0" i="1" u="none" strike="noStrike" kern="1200" cap="none" spc="0" normalizeH="0" baseline="0" noProof="0" dirty="0">
                <a:ln>
                  <a:noFill/>
                </a:ln>
                <a:solidFill>
                  <a:srgbClr val="000000"/>
                </a:solidFill>
                <a:effectLst/>
                <a:uLnTx/>
                <a:uFillTx/>
                <a:latin typeface="Aptos" panose="020B0004020202020204" pitchFamily="34" charset="0"/>
                <a:ea typeface="Aptos" panose="020B0004020202020204" pitchFamily="34" charset="0"/>
              </a:rPr>
              <a:t>Information Research an	international electronic journal,	28</a:t>
            </a:r>
            <a:r>
              <a:rPr kumimoji="0" lang="en-US" sz="1800" b="0" i="0" u="none" strike="noStrike" kern="1200" cap="none" spc="0" normalizeH="0" baseline="0" noProof="0" dirty="0">
                <a:ln>
                  <a:noFill/>
                </a:ln>
                <a:solidFill>
                  <a:srgbClr val="000000"/>
                </a:solidFill>
                <a:effectLst/>
                <a:uLnTx/>
                <a:uFillTx/>
                <a:latin typeface="Aptos" panose="020B0004020202020204" pitchFamily="34" charset="0"/>
                <a:ea typeface="Aptos" panose="020B0004020202020204" pitchFamily="34" charset="0"/>
              </a:rPr>
              <a:t>(3), 83-109. 	https://doi.org/10.47989/ir283198 </a:t>
            </a:r>
          </a:p>
          <a:p>
            <a:pPr marL="0" marR="0" lvl="0" indent="-457200" algn="l" defTabSz="457200" rtl="0" eaLnBrk="1" fontAlgn="auto" latinLnBrk="0" hangingPunct="1">
              <a:lnSpc>
                <a:spcPct val="100000"/>
              </a:lnSpc>
              <a:spcBef>
                <a:spcPct val="20000"/>
              </a:spcBef>
              <a:spcAft>
                <a:spcPts val="0"/>
              </a:spcAft>
              <a:buClrTx/>
              <a:buSzTx/>
              <a:buFont typeface="Arial"/>
              <a:buNone/>
              <a:tabLst/>
              <a:defRPr/>
            </a:pPr>
            <a:endParaRPr kumimoji="0" lang="en-US" sz="1800" b="0" i="0" u="none" strike="noStrike" kern="1200" cap="none" spc="0" normalizeH="0" baseline="0" noProof="0" dirty="0">
              <a:ln>
                <a:noFill/>
              </a:ln>
              <a:solidFill>
                <a:srgbClr val="000000"/>
              </a:solidFill>
              <a:effectLst/>
              <a:uLnTx/>
              <a:uFillTx/>
              <a:latin typeface="Aptos" panose="020B0004020202020204" pitchFamily="34" charset="0"/>
              <a:ea typeface="Aptos" panose="020B0004020202020204" pitchFamily="34" charset="0"/>
            </a:endParaRPr>
          </a:p>
          <a:p>
            <a:endParaRPr lang="en-NA" dirty="0"/>
          </a:p>
        </p:txBody>
      </p:sp>
    </p:spTree>
    <p:extLst>
      <p:ext uri="{BB962C8B-B14F-4D97-AF65-F5344CB8AC3E}">
        <p14:creationId xmlns:p14="http://schemas.microsoft.com/office/powerpoint/2010/main" val="2896519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955A2079-FA98-4876-80F0-72364A7D2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8650" y="557188"/>
            <a:ext cx="7886700" cy="1133499"/>
          </a:xfrm>
        </p:spPr>
        <p:txBody>
          <a:bodyPr>
            <a:normAutofit/>
          </a:bodyPr>
          <a:lstStyle/>
          <a:p>
            <a:pPr algn="ctr"/>
            <a:r>
              <a:rPr lang="en-US" sz="3600" b="1" dirty="0"/>
              <a:t>Introduction </a:t>
            </a:r>
          </a:p>
        </p:txBody>
      </p:sp>
      <p:graphicFrame>
        <p:nvGraphicFramePr>
          <p:cNvPr id="12" name="Content Placeholder 2">
            <a:extLst>
              <a:ext uri="{FF2B5EF4-FFF2-40B4-BE49-F238E27FC236}">
                <a16:creationId xmlns:a16="http://schemas.microsoft.com/office/drawing/2014/main" id="{F80593B5-66E6-81E4-7134-85157FBD3EA8}"/>
              </a:ext>
            </a:extLst>
          </p:cNvPr>
          <p:cNvGraphicFramePr>
            <a:graphicFrameLocks noGrp="1"/>
          </p:cNvGraphicFramePr>
          <p:nvPr>
            <p:ph idx="1"/>
            <p:extLst>
              <p:ext uri="{D42A27DB-BD31-4B8C-83A1-F6EECF244321}">
                <p14:modId xmlns:p14="http://schemas.microsoft.com/office/powerpoint/2010/main" val="3318156165"/>
              </p:ext>
            </p:extLst>
          </p:nvPr>
        </p:nvGraphicFramePr>
        <p:xfrm>
          <a:off x="628650" y="1828800"/>
          <a:ext cx="7886700" cy="4352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5CC5F9D-B2F5-D3BA-D92D-8D0A50014D53}"/>
              </a:ext>
            </a:extLst>
          </p:cNvPr>
          <p:cNvSpPr>
            <a:spLocks noGrp="1"/>
          </p:cNvSpPr>
          <p:nvPr>
            <p:ph type="title"/>
          </p:nvPr>
        </p:nvSpPr>
        <p:spPr/>
        <p:txBody>
          <a:bodyPr/>
          <a:lstStyle/>
          <a:p>
            <a:r>
              <a:rPr lang="en-US" sz="4400" b="1" dirty="0"/>
              <a:t>Introduction </a:t>
            </a:r>
            <a:endParaRPr lang="en-NA" dirty="0"/>
          </a:p>
        </p:txBody>
      </p:sp>
      <p:graphicFrame>
        <p:nvGraphicFramePr>
          <p:cNvPr id="4" name="Content Placeholder 2">
            <a:extLst>
              <a:ext uri="{FF2B5EF4-FFF2-40B4-BE49-F238E27FC236}">
                <a16:creationId xmlns:a16="http://schemas.microsoft.com/office/drawing/2014/main" id="{B05C057C-24AC-DBEE-0D31-D406571CA3EF}"/>
              </a:ext>
            </a:extLst>
          </p:cNvPr>
          <p:cNvGraphicFramePr>
            <a:graphicFrameLocks/>
          </p:cNvGraphicFramePr>
          <p:nvPr>
            <p:extLst>
              <p:ext uri="{D42A27DB-BD31-4B8C-83A1-F6EECF244321}">
                <p14:modId xmlns:p14="http://schemas.microsoft.com/office/powerpoint/2010/main" val="399361202"/>
              </p:ext>
            </p:extLst>
          </p:nvPr>
        </p:nvGraphicFramePr>
        <p:xfrm>
          <a:off x="628650" y="1828800"/>
          <a:ext cx="7886700" cy="4352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595356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5" name="Rectangle 54">
            <a:extLst>
              <a:ext uri="{FF2B5EF4-FFF2-40B4-BE49-F238E27FC236}">
                <a16:creationId xmlns:a16="http://schemas.microsoft.com/office/drawing/2014/main" id="{9DBC8166-481C-4473-95F5-9A5B9073B7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Freeform: Shape 56">
            <a:extLst>
              <a:ext uri="{FF2B5EF4-FFF2-40B4-BE49-F238E27FC236}">
                <a16:creationId xmlns:a16="http://schemas.microsoft.com/office/drawing/2014/main" id="{A5A5CE6E-90AF-4D43-A014-1F9EC83EB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3384350" cy="6858000"/>
          </a:xfrm>
          <a:custGeom>
            <a:avLst/>
            <a:gdLst>
              <a:gd name="connsiteX0" fmla="*/ 0 w 4512467"/>
              <a:gd name="connsiteY0" fmla="*/ 0 h 6858000"/>
              <a:gd name="connsiteX1" fmla="*/ 2579526 w 4512467"/>
              <a:gd name="connsiteY1" fmla="*/ 0 h 6858000"/>
              <a:gd name="connsiteX2" fmla="*/ 2583267 w 4512467"/>
              <a:gd name="connsiteY2" fmla="*/ 2151 h 6858000"/>
              <a:gd name="connsiteX3" fmla="*/ 4512467 w 4512467"/>
              <a:gd name="connsiteY3" fmla="*/ 3429000 h 6858000"/>
              <a:gd name="connsiteX4" fmla="*/ 2583267 w 4512467"/>
              <a:gd name="connsiteY4" fmla="*/ 6855849 h 6858000"/>
              <a:gd name="connsiteX5" fmla="*/ 2579526 w 4512467"/>
              <a:gd name="connsiteY5" fmla="*/ 6858000 h 6858000"/>
              <a:gd name="connsiteX6" fmla="*/ 0 w 451246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12467" h="6858000">
                <a:moveTo>
                  <a:pt x="0" y="0"/>
                </a:moveTo>
                <a:lnTo>
                  <a:pt x="2579526" y="0"/>
                </a:lnTo>
                <a:lnTo>
                  <a:pt x="2583267" y="2151"/>
                </a:lnTo>
                <a:cubicBezTo>
                  <a:pt x="3739868" y="704919"/>
                  <a:pt x="4512467" y="1976735"/>
                  <a:pt x="4512467" y="3429000"/>
                </a:cubicBezTo>
                <a:cubicBezTo>
                  <a:pt x="4512467" y="4881266"/>
                  <a:pt x="3739868" y="6153081"/>
                  <a:pt x="2583267" y="6855849"/>
                </a:cubicBezTo>
                <a:lnTo>
                  <a:pt x="2579526"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 name="Title 1">
            <a:extLst>
              <a:ext uri="{FF2B5EF4-FFF2-40B4-BE49-F238E27FC236}">
                <a16:creationId xmlns:a16="http://schemas.microsoft.com/office/drawing/2014/main" id="{561B8A60-CFBA-BCAD-37F3-AA79A15DBD7D}"/>
              </a:ext>
            </a:extLst>
          </p:cNvPr>
          <p:cNvSpPr>
            <a:spLocks noGrp="1"/>
          </p:cNvSpPr>
          <p:nvPr>
            <p:ph type="title"/>
          </p:nvPr>
        </p:nvSpPr>
        <p:spPr>
          <a:xfrm>
            <a:off x="628650" y="643467"/>
            <a:ext cx="2213403" cy="5571066"/>
          </a:xfrm>
        </p:spPr>
        <p:txBody>
          <a:bodyPr>
            <a:normAutofit/>
          </a:bodyPr>
          <a:lstStyle/>
          <a:p>
            <a:r>
              <a:rPr lang="en-US" sz="3200" b="1" dirty="0">
                <a:solidFill>
                  <a:srgbClr val="FFFFFF"/>
                </a:solidFill>
                <a:latin typeface="Aptos" panose="020B0004020202020204" pitchFamily="34" charset="0"/>
              </a:rPr>
              <a:t>Statement of the problem </a:t>
            </a:r>
            <a:endParaRPr lang="en-NA" sz="3200" b="1" dirty="0">
              <a:solidFill>
                <a:srgbClr val="FFFFFF"/>
              </a:solidFill>
              <a:latin typeface="Aptos" panose="020B0004020202020204" pitchFamily="34" charset="0"/>
            </a:endParaRPr>
          </a:p>
        </p:txBody>
      </p:sp>
      <p:graphicFrame>
        <p:nvGraphicFramePr>
          <p:cNvPr id="45" name="Content Placeholder 2">
            <a:extLst>
              <a:ext uri="{FF2B5EF4-FFF2-40B4-BE49-F238E27FC236}">
                <a16:creationId xmlns:a16="http://schemas.microsoft.com/office/drawing/2014/main" id="{E1B914B0-4BB1-017D-EDF9-F77E66BABA21}"/>
              </a:ext>
            </a:extLst>
          </p:cNvPr>
          <p:cNvGraphicFramePr>
            <a:graphicFrameLocks noGrp="1"/>
          </p:cNvGraphicFramePr>
          <p:nvPr>
            <p:ph idx="1"/>
            <p:extLst>
              <p:ext uri="{D42A27DB-BD31-4B8C-83A1-F6EECF244321}">
                <p14:modId xmlns:p14="http://schemas.microsoft.com/office/powerpoint/2010/main" val="3430063868"/>
              </p:ext>
            </p:extLst>
          </p:nvPr>
        </p:nvGraphicFramePr>
        <p:xfrm>
          <a:off x="3905730" y="643466"/>
          <a:ext cx="4718785" cy="55307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0256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B446F24-531F-8A46-768F-4A7BF04CA312}"/>
              </a:ext>
            </a:extLst>
          </p:cNvPr>
          <p:cNvSpPr>
            <a:spLocks noGrp="1"/>
          </p:cNvSpPr>
          <p:nvPr>
            <p:ph type="title"/>
          </p:nvPr>
        </p:nvSpPr>
        <p:spPr>
          <a:xfrm>
            <a:off x="1037673" y="348865"/>
            <a:ext cx="7288583" cy="1576446"/>
          </a:xfrm>
        </p:spPr>
        <p:txBody>
          <a:bodyPr anchor="ctr">
            <a:normAutofit/>
          </a:bodyPr>
          <a:lstStyle/>
          <a:p>
            <a:pPr algn="ctr"/>
            <a:r>
              <a:rPr lang="en-US" sz="3500" dirty="0">
                <a:solidFill>
                  <a:srgbClr val="FFFFFF"/>
                </a:solidFill>
              </a:rPr>
              <a:t>Research objectives </a:t>
            </a:r>
            <a:endParaRPr lang="en-NA" sz="3500" dirty="0">
              <a:solidFill>
                <a:srgbClr val="FFFFFF"/>
              </a:solidFill>
            </a:endParaRPr>
          </a:p>
        </p:txBody>
      </p:sp>
      <p:graphicFrame>
        <p:nvGraphicFramePr>
          <p:cNvPr id="5" name="Content Placeholder 2">
            <a:extLst>
              <a:ext uri="{FF2B5EF4-FFF2-40B4-BE49-F238E27FC236}">
                <a16:creationId xmlns:a16="http://schemas.microsoft.com/office/drawing/2014/main" id="{39BC34FE-9144-4A05-BE5E-4E54CFAA9D65}"/>
              </a:ext>
            </a:extLst>
          </p:cNvPr>
          <p:cNvGraphicFramePr>
            <a:graphicFrameLocks noGrp="1"/>
          </p:cNvGraphicFramePr>
          <p:nvPr>
            <p:ph idx="1"/>
            <p:extLst>
              <p:ext uri="{D42A27DB-BD31-4B8C-83A1-F6EECF244321}">
                <p14:modId xmlns:p14="http://schemas.microsoft.com/office/powerpoint/2010/main" val="1269375411"/>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580775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2" name="Rectangle 51">
            <a:extLst>
              <a:ext uri="{FF2B5EF4-FFF2-40B4-BE49-F238E27FC236}">
                <a16:creationId xmlns:a16="http://schemas.microsoft.com/office/drawing/2014/main" id="{DBF61EA3-B236-439E-9C0B-340980D56B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01F9BE3-0F0C-0E61-1A15-FDB0F2ED147A}"/>
              </a:ext>
            </a:extLst>
          </p:cNvPr>
          <p:cNvSpPr>
            <a:spLocks noGrp="1"/>
          </p:cNvSpPr>
          <p:nvPr>
            <p:ph type="title"/>
          </p:nvPr>
        </p:nvSpPr>
        <p:spPr>
          <a:xfrm>
            <a:off x="606478" y="386930"/>
            <a:ext cx="6927525" cy="1188950"/>
          </a:xfrm>
        </p:spPr>
        <p:txBody>
          <a:bodyPr anchor="b">
            <a:normAutofit/>
          </a:bodyPr>
          <a:lstStyle/>
          <a:p>
            <a:pPr algn="ctr"/>
            <a:r>
              <a:rPr lang="en-US" sz="3600" b="1" dirty="0"/>
              <a:t>Brief literature review </a:t>
            </a:r>
            <a:endParaRPr lang="en-NA" sz="3600" b="1" dirty="0"/>
          </a:p>
        </p:txBody>
      </p:sp>
      <p:grpSp>
        <p:nvGrpSpPr>
          <p:cNvPr id="53" name="Group 52">
            <a:extLst>
              <a:ext uri="{FF2B5EF4-FFF2-40B4-BE49-F238E27FC236}">
                <a16:creationId xmlns:a16="http://schemas.microsoft.com/office/drawing/2014/main" id="{28FAF094-D087-493F-8DF9-A486C2D6BB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1998368"/>
            <a:ext cx="8771274" cy="782176"/>
            <a:chOff x="-2" y="1998368"/>
            <a:chExt cx="11695083" cy="782176"/>
          </a:xfrm>
        </p:grpSpPr>
        <p:sp>
          <p:nvSpPr>
            <p:cNvPr id="54" name="Rectangle 53">
              <a:extLst>
                <a:ext uri="{FF2B5EF4-FFF2-40B4-BE49-F238E27FC236}">
                  <a16:creationId xmlns:a16="http://schemas.microsoft.com/office/drawing/2014/main" id="{8D7C88D8-5509-4514-925A-9CE148E5C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7275593D-F75E-4426-AE3E-2CDEFD228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6" name="Rectangle 55">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8537521" cy="414784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Content Placeholder 2">
            <a:extLst>
              <a:ext uri="{FF2B5EF4-FFF2-40B4-BE49-F238E27FC236}">
                <a16:creationId xmlns:a16="http://schemas.microsoft.com/office/drawing/2014/main" id="{C7D6C655-16D2-D717-D99C-91538A119B73}"/>
              </a:ext>
            </a:extLst>
          </p:cNvPr>
          <p:cNvSpPr>
            <a:spLocks noGrp="1"/>
          </p:cNvSpPr>
          <p:nvPr>
            <p:ph idx="1"/>
          </p:nvPr>
        </p:nvSpPr>
        <p:spPr>
          <a:xfrm>
            <a:off x="553093" y="2203079"/>
            <a:ext cx="7649904" cy="3932545"/>
          </a:xfrm>
        </p:spPr>
        <p:txBody>
          <a:bodyPr anchor="ctr">
            <a:normAutofit/>
          </a:bodyPr>
          <a:lstStyle/>
          <a:p>
            <a:pPr marL="0" indent="0">
              <a:buNone/>
            </a:pPr>
            <a:endParaRPr lang="en-US" sz="1300" dirty="0">
              <a:latin typeface="Calibri" panose="020F0502020204030204" pitchFamily="34" charset="0"/>
              <a:ea typeface="Calibri" panose="020F0502020204030204" pitchFamily="34" charset="0"/>
              <a:cs typeface="Calibri" panose="020F0502020204030204" pitchFamily="34" charset="0"/>
            </a:endParaRPr>
          </a:p>
          <a:p>
            <a:pPr algn="just"/>
            <a:r>
              <a:rPr lang="en-US" sz="1800" dirty="0">
                <a:ea typeface="Calibri" panose="020F0502020204030204" pitchFamily="34" charset="0"/>
                <a:cs typeface="Calibri" panose="020F0502020204030204" pitchFamily="34" charset="0"/>
              </a:rPr>
              <a:t>Maturure and Chigwada (2017) identified three primary types of impairments affecting library patrons: visual, hearing, and mobility impairments</a:t>
            </a:r>
          </a:p>
          <a:p>
            <a:pPr algn="just"/>
            <a:r>
              <a:rPr lang="en-US" sz="1800" dirty="0">
                <a:ea typeface="Calibri" panose="020F0502020204030204" pitchFamily="34" charset="0"/>
                <a:cs typeface="Calibri" panose="020F0502020204030204" pitchFamily="34" charset="0"/>
              </a:rPr>
              <a:t>Many academic libraries globally are investing in assistive technologies to support students with disabilities. This includes screen readers, OCR readers, and Braille printers, which have greatly improved accessibility for visually impaired students (Potnis &amp; Mallary, 2023; Purnomo &amp; Wikandani, 2024)​</a:t>
            </a:r>
          </a:p>
          <a:p>
            <a:pPr algn="just"/>
            <a:r>
              <a:rPr lang="en-US" sz="1800" dirty="0">
                <a:ea typeface="Calibri" panose="020F0502020204030204" pitchFamily="34" charset="0"/>
                <a:cs typeface="Calibri" panose="020F0502020204030204" pitchFamily="34" charset="0"/>
              </a:rPr>
              <a:t>Studies indicate that the digital inclusion gap remains substantial in developing countries, where libraries often lack resources to implement necessary adaptive technologies especially in Africa (Kiana et al., 2021; Hamad, 2023)​.</a:t>
            </a:r>
          </a:p>
          <a:p>
            <a:pPr algn="just"/>
            <a:endParaRPr lang="en-NA" sz="16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49271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3E7D782-A352-E420-983D-F2D1A5F3628C}"/>
              </a:ext>
            </a:extLst>
          </p:cNvPr>
          <p:cNvSpPr>
            <a:spLocks noGrp="1"/>
          </p:cNvSpPr>
          <p:nvPr>
            <p:ph type="title"/>
          </p:nvPr>
        </p:nvSpPr>
        <p:spPr>
          <a:xfrm>
            <a:off x="852297" y="365761"/>
            <a:ext cx="7266222" cy="832103"/>
          </a:xfrm>
        </p:spPr>
        <p:txBody>
          <a:bodyPr anchor="b">
            <a:normAutofit/>
          </a:bodyPr>
          <a:lstStyle/>
          <a:p>
            <a:r>
              <a:rPr lang="en-US" sz="3600" b="1" dirty="0">
                <a:latin typeface="Aptos" panose="020B0004020202020204" pitchFamily="34" charset="0"/>
              </a:rPr>
              <a:t>Brief literature review </a:t>
            </a:r>
            <a:endParaRPr lang="en-NA" sz="3600" b="1" dirty="0">
              <a:latin typeface="Aptos" panose="020B0004020202020204" pitchFamily="34" charset="0"/>
            </a:endParaRPr>
          </a:p>
        </p:txBody>
      </p:sp>
      <p:sp>
        <p:nvSpPr>
          <p:cNvPr id="18" name="Content Placeholder 2">
            <a:extLst>
              <a:ext uri="{FF2B5EF4-FFF2-40B4-BE49-F238E27FC236}">
                <a16:creationId xmlns:a16="http://schemas.microsoft.com/office/drawing/2014/main" id="{4EED4221-9873-361D-4BF8-73A93E1211BD}"/>
              </a:ext>
            </a:extLst>
          </p:cNvPr>
          <p:cNvSpPr>
            <a:spLocks noGrp="1"/>
          </p:cNvSpPr>
          <p:nvPr>
            <p:ph idx="1"/>
          </p:nvPr>
        </p:nvSpPr>
        <p:spPr>
          <a:xfrm>
            <a:off x="852297" y="1408176"/>
            <a:ext cx="7266222" cy="4464591"/>
          </a:xfrm>
        </p:spPr>
        <p:txBody>
          <a:bodyPr anchor="t">
            <a:normAutofit/>
          </a:bodyPr>
          <a:lstStyle/>
          <a:p>
            <a:pPr algn="just">
              <a:lnSpc>
                <a:spcPct val="90000"/>
              </a:lnSpc>
            </a:pPr>
            <a:endParaRPr lang="en-US" sz="1800" dirty="0">
              <a:latin typeface="Aptos" panose="020B0004020202020204" pitchFamily="34" charset="0"/>
            </a:endParaRPr>
          </a:p>
          <a:p>
            <a:pPr algn="just">
              <a:lnSpc>
                <a:spcPct val="90000"/>
              </a:lnSpc>
            </a:pPr>
            <a:r>
              <a:rPr lang="en-US" sz="1800" dirty="0">
                <a:latin typeface="Aptos" panose="020B0004020202020204" pitchFamily="34" charset="0"/>
              </a:rPr>
              <a:t>Collaborating with disability advocacy groups and other stakeholders can help libraries secure funding and resources, bridging digital access gaps for students with disabilities (Panda &amp; Kaur, 2023; Wilkens et al., 2021).</a:t>
            </a:r>
          </a:p>
          <a:p>
            <a:pPr algn="just">
              <a:lnSpc>
                <a:spcPct val="90000"/>
              </a:lnSpc>
            </a:pPr>
            <a:r>
              <a:rPr lang="en-US" sz="1800" dirty="0">
                <a:latin typeface="Aptos" panose="020B0004020202020204" pitchFamily="34" charset="0"/>
              </a:rPr>
              <a:t>Limited budgets and reliance on outdated technologies often hinder academic libraries' ability to provide or update assistive technologies, especially in low-income settings (Frank et al., 2021; Mwanza et al., 2021).</a:t>
            </a:r>
          </a:p>
          <a:p>
            <a:pPr algn="just">
              <a:lnSpc>
                <a:spcPct val="90000"/>
              </a:lnSpc>
            </a:pPr>
            <a:r>
              <a:rPr lang="en-US" sz="1800" dirty="0">
                <a:latin typeface="Aptos" panose="020B0004020202020204" pitchFamily="34" charset="0"/>
                <a:ea typeface="Calibri" panose="020F0502020204030204" pitchFamily="34" charset="0"/>
                <a:cs typeface="Calibri" panose="020F0502020204030204" pitchFamily="34" charset="0"/>
              </a:rPr>
              <a:t>Adequate training in assistive technologies for both library staff and students is essential for effective usage, as demonstrated by findings showing that poorly trained staff can limit students' access to digital resources (Kiambati et al., 2024; Farooq &amp; Manzoor, 2021). </a:t>
            </a:r>
          </a:p>
          <a:p>
            <a:pPr algn="just">
              <a:lnSpc>
                <a:spcPct val="90000"/>
              </a:lnSpc>
            </a:pPr>
            <a:endParaRPr lang="en-US" sz="1800" dirty="0">
              <a:latin typeface="Aptos" panose="020B0004020202020204" pitchFamily="34" charset="0"/>
            </a:endParaRPr>
          </a:p>
          <a:p>
            <a:pPr>
              <a:lnSpc>
                <a:spcPct val="90000"/>
              </a:lnSpc>
            </a:pPr>
            <a:endParaRPr lang="en-NA" sz="1400" dirty="0"/>
          </a:p>
        </p:txBody>
      </p:sp>
      <p:sp>
        <p:nvSpPr>
          <p:cNvPr id="19" name="Rectangle 18">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9144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028950" y="6400799"/>
            <a:ext cx="611504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246900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9751C-98A0-9E3C-B949-C1AB62C06A06}"/>
              </a:ext>
            </a:extLst>
          </p:cNvPr>
          <p:cNvSpPr>
            <a:spLocks noGrp="1"/>
          </p:cNvSpPr>
          <p:nvPr>
            <p:ph type="title"/>
          </p:nvPr>
        </p:nvSpPr>
        <p:spPr/>
        <p:txBody>
          <a:bodyPr>
            <a:normAutofit/>
          </a:bodyPr>
          <a:lstStyle/>
          <a:p>
            <a:r>
              <a:rPr lang="en-US" sz="3600" b="1" dirty="0">
                <a:latin typeface="Aptos" panose="020B0004020202020204" pitchFamily="34" charset="0"/>
              </a:rPr>
              <a:t>Brief literature review </a:t>
            </a:r>
          </a:p>
        </p:txBody>
      </p:sp>
      <p:graphicFrame>
        <p:nvGraphicFramePr>
          <p:cNvPr id="5" name="Content Placeholder 2">
            <a:extLst>
              <a:ext uri="{FF2B5EF4-FFF2-40B4-BE49-F238E27FC236}">
                <a16:creationId xmlns:a16="http://schemas.microsoft.com/office/drawing/2014/main" id="{C7449B4E-CC96-2FC9-4E63-00B2613219BC}"/>
              </a:ext>
            </a:extLst>
          </p:cNvPr>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798012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5467</TotalTime>
  <Words>2149</Words>
  <Application>Microsoft Office PowerPoint</Application>
  <PresentationFormat>On-screen Show (4:3)</PresentationFormat>
  <Paragraphs>125</Paragraphs>
  <Slides>20</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20</vt:i4>
      </vt:variant>
    </vt:vector>
  </HeadingPairs>
  <TitlesOfParts>
    <vt:vector size="30" baseType="lpstr">
      <vt:lpstr>Abtos</vt:lpstr>
      <vt:lpstr>Aptos</vt:lpstr>
      <vt:lpstr>Aptos Display</vt:lpstr>
      <vt:lpstr>Arial</vt:lpstr>
      <vt:lpstr>Calibri</vt:lpstr>
      <vt:lpstr>Courier New</vt:lpstr>
      <vt:lpstr>Symbol</vt:lpstr>
      <vt:lpstr>Times New Roman</vt:lpstr>
      <vt:lpstr>Office Theme</vt:lpstr>
      <vt:lpstr>Office Theme</vt:lpstr>
      <vt:lpstr>PowerPoint Presentation</vt:lpstr>
      <vt:lpstr>Table of content </vt:lpstr>
      <vt:lpstr>Introduction </vt:lpstr>
      <vt:lpstr>Introduction </vt:lpstr>
      <vt:lpstr>Statement of the problem </vt:lpstr>
      <vt:lpstr>Research objectives </vt:lpstr>
      <vt:lpstr>Brief literature review </vt:lpstr>
      <vt:lpstr>Brief literature review </vt:lpstr>
      <vt:lpstr>Brief literature review </vt:lpstr>
      <vt:lpstr>Methodology </vt:lpstr>
      <vt:lpstr>Ethical Considerations</vt:lpstr>
      <vt:lpstr>Study limitations </vt:lpstr>
      <vt:lpstr>Findings and discussions  </vt:lpstr>
      <vt:lpstr>Findings and discussions </vt:lpstr>
      <vt:lpstr>Findings and discussions.. </vt:lpstr>
      <vt:lpstr>Findings and discussions </vt:lpstr>
      <vt:lpstr>Challenges</vt:lpstr>
      <vt:lpstr>Recommendations</vt:lpstr>
      <vt:lpstr>References</vt:lpstr>
      <vt:lpstr>References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Fredrika Johannes</dc:creator>
  <cp:keywords/>
  <dc:description>generated using python-pptx</dc:description>
  <cp:lastModifiedBy>Melba Sitwala</cp:lastModifiedBy>
  <cp:revision>10</cp:revision>
  <dcterms:created xsi:type="dcterms:W3CDTF">2013-01-27T09:14:16Z</dcterms:created>
  <dcterms:modified xsi:type="dcterms:W3CDTF">2024-10-25T14:46:23Z</dcterms:modified>
  <cp:category/>
</cp:coreProperties>
</file>