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4" r:id="rId4"/>
    <p:sldId id="261" r:id="rId5"/>
    <p:sldId id="260" r:id="rId6"/>
    <p:sldId id="258" r:id="rId7"/>
    <p:sldId id="273" r:id="rId8"/>
    <p:sldId id="267" r:id="rId9"/>
    <p:sldId id="264" r:id="rId10"/>
    <p:sldId id="268" r:id="rId11"/>
    <p:sldId id="269" r:id="rId12"/>
    <p:sldId id="270" r:id="rId13"/>
    <p:sldId id="271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9005D2-C7FE-41EC-82F4-E17EE05F55A4}">
          <p14:sldIdLst>
            <p14:sldId id="256"/>
            <p14:sldId id="257"/>
            <p14:sldId id="274"/>
            <p14:sldId id="261"/>
            <p14:sldId id="260"/>
            <p14:sldId id="258"/>
            <p14:sldId id="273"/>
            <p14:sldId id="267"/>
            <p14:sldId id="264"/>
            <p14:sldId id="268"/>
            <p14:sldId id="269"/>
            <p14:sldId id="270"/>
            <p14:sldId id="271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12" y="-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50102-5C32-497E-88F0-E853FC86F6FD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3172A-792E-418D-8ADA-BBBDF854257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423243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W" sz="1200" dirty="0" smtClean="0">
                <a:latin typeface="Cambria" panose="02040503050406030204" pitchFamily="18" charset="0"/>
                <a:ea typeface="Cambria" panose="02040503050406030204" pitchFamily="18" charset="0"/>
              </a:rPr>
              <a:t>Numerous technologies experience a cycle of hope and disappointment known as a 'hype cycle' before they are widely adopted, but the present surge of enthusiasm surrounding Artificial Intelligence (AI) is notably robust. </a:t>
            </a:r>
            <a:endParaRPr lang="en-US" sz="12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200" dirty="0" smtClean="0">
                <a:latin typeface="Cambria" panose="02040503050406030204" pitchFamily="18" charset="0"/>
                <a:ea typeface="Cambria" panose="02040503050406030204" pitchFamily="18" charset="0"/>
              </a:rPr>
              <a:t>UNESCO(2022) defines artificial intelligence as </a:t>
            </a:r>
            <a:r>
              <a:rPr lang="en-US" sz="1200" dirty="0" smtClean="0"/>
              <a:t>‘</a:t>
            </a:r>
            <a:r>
              <a:rPr lang="en-US" sz="1200" dirty="0" smtClean="0">
                <a:latin typeface="Cambria" panose="02040503050406030204" pitchFamily="18" charset="0"/>
                <a:ea typeface="Cambria" panose="02040503050406030204" pitchFamily="18" charset="0"/>
              </a:rPr>
              <a:t>Computers that imitate some features of human intelligence, such as perception, learning, reasoning, problem-solving, language interaction and creative work’ 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Intelligence involves use of algorithms that analyse data, identify patterns, and make predictions, enabling educators and learners to have a paradigm shift in learning and research</a:t>
            </a:r>
            <a:endParaRPr lang="en-ZW" sz="12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3172A-792E-418D-8ADA-BBBDF854257E}" type="slidenum">
              <a:rPr lang="en-ZW" smtClean="0"/>
              <a:t>2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25854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Intelligence involves use of algorithms that analyse data, identify patterns, and make predictions, enabling educators and learners to have a paradigm shift in learning and research</a:t>
            </a:r>
            <a:endParaRPr lang="en-ZW" sz="12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3172A-792E-418D-8ADA-BBBDF854257E}" type="slidenum">
              <a:rPr lang="en-ZW" smtClean="0"/>
              <a:t>3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1407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OTHA Framework, based on the principles of Openness, Transparency, Honesty, and Accountability provides a comprehensive model for the ethical and effective integration of AI in higher education.</a:t>
            </a:r>
          </a:p>
          <a:p>
            <a:r>
              <a:rPr lang="en-US" dirty="0" smtClean="0"/>
              <a:t>Collaboration, ensuring transparency, promoting ethical use, and maintaining accountability, institutions can leverage the benefits of AI while mitigating its risks. </a:t>
            </a:r>
          </a:p>
          <a:p>
            <a:r>
              <a:rPr lang="en-US" dirty="0" smtClean="0"/>
              <a:t>This framework not only upholds the academic integrity but enhances educational quality</a:t>
            </a: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3172A-792E-418D-8ADA-BBBDF854257E}" type="slidenum">
              <a:rPr lang="en-ZW" smtClean="0"/>
              <a:t>12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7655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77600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817484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53042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76112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210408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04692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76572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17437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532105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57912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226450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91932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68460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98343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265480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97287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132555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FCDCEFB-7B33-4352-BF20-D9F9B3681644}" type="datetimeFigureOut">
              <a:rPr lang="en-ZW" smtClean="0"/>
              <a:t>22/10/2024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ZW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8FB98DD-BF33-4DCB-9A60-A7668362B57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08596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132" y="1047008"/>
            <a:ext cx="10510176" cy="1759860"/>
          </a:xfrm>
        </p:spPr>
        <p:txBody>
          <a:bodyPr/>
          <a:lstStyle/>
          <a:p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Shaping the Future: Responsible </a:t>
            </a:r>
            <a:r>
              <a:rPr lang="en-US" sz="32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Artificial </a:t>
            </a:r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Intelligence Use by Learners in Higher Education Institutions</a:t>
            </a:r>
            <a:endParaRPr lang="en-ZW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0218" y="4026134"/>
            <a:ext cx="7523019" cy="21375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ZW" sz="1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                      </a:t>
            </a:r>
            <a:endParaRPr lang="en-ZW" sz="11200" b="1" dirty="0">
              <a:solidFill>
                <a:schemeClr val="bg1"/>
              </a:solidFill>
              <a:latin typeface="Arial Black" panose="020B0A04020102020204" pitchFamily="34" charset="0"/>
              <a:ea typeface="Cambria" panose="020405030504060302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ZW" sz="11200" b="1" dirty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</a:t>
            </a:r>
            <a:r>
              <a:rPr lang="en-ZW" sz="11200" b="1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        TAKUDZWA </a:t>
            </a:r>
            <a:r>
              <a:rPr lang="en-ZW" sz="11200" b="1" dirty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RUSIKE</a:t>
            </a:r>
          </a:p>
          <a:p>
            <a:pPr algn="just">
              <a:lnSpc>
                <a:spcPct val="120000"/>
              </a:lnSpc>
            </a:pPr>
            <a:r>
              <a:rPr lang="en-ZW" sz="11200" b="1" cap="none" dirty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                    trusike@hit.ac.zw </a:t>
            </a:r>
            <a:r>
              <a:rPr lang="en-ZW" sz="11200" b="1" dirty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        </a:t>
            </a:r>
          </a:p>
          <a:p>
            <a:pPr algn="just">
              <a:lnSpc>
                <a:spcPct val="120000"/>
              </a:lnSpc>
            </a:pPr>
            <a:r>
              <a:rPr lang="en-ZW" sz="11200" b="1" dirty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                      </a:t>
            </a:r>
            <a:r>
              <a:rPr lang="en-ZW" sz="11200" b="1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+263772554207</a:t>
            </a:r>
            <a:endParaRPr lang="en-ZW" sz="14400" b="1" dirty="0" smtClean="0">
              <a:solidFill>
                <a:schemeClr val="bg1"/>
              </a:solidFill>
              <a:latin typeface="Arial Black" panose="020B0A04020102020204" pitchFamily="34" charset="0"/>
              <a:ea typeface="Cambria" panose="02040503050406030204" pitchFamily="18" charset="0"/>
            </a:endParaRPr>
          </a:p>
          <a:p>
            <a:pPr algn="ctr"/>
            <a:r>
              <a:rPr lang="en-ZW" sz="11100" b="1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            </a:t>
            </a:r>
            <a:r>
              <a:rPr lang="en-ZW" sz="4000" b="1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</a:t>
            </a:r>
            <a:endParaRPr lang="en-ZW" sz="4000" b="1" dirty="0">
              <a:solidFill>
                <a:schemeClr val="bg1"/>
              </a:solidFill>
              <a:latin typeface="Arial Black" panose="020B0A04020102020204" pitchFamily="34" charset="0"/>
              <a:ea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983" y="4455226"/>
            <a:ext cx="3085194" cy="1577816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 bwMode="gray">
          <a:xfrm>
            <a:off x="618983" y="5346992"/>
            <a:ext cx="7008678" cy="10592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ZW" sz="1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                      </a:t>
            </a:r>
            <a:endParaRPr lang="en-ZW" sz="11200" b="1" dirty="0" smtClean="0">
              <a:solidFill>
                <a:schemeClr val="bg1"/>
              </a:solidFill>
              <a:latin typeface="Arial Black" panose="020B0A04020102020204" pitchFamily="34" charset="0"/>
              <a:ea typeface="Cambria" panose="020405030504060302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ZW" sz="7200" b="1" cap="none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success through innovation</a:t>
            </a:r>
          </a:p>
          <a:p>
            <a:pPr algn="ctr"/>
            <a:r>
              <a:rPr lang="en-ZW" sz="11100" b="1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                </a:t>
            </a:r>
            <a:r>
              <a:rPr lang="en-ZW" sz="4000" b="1" dirty="0" smtClean="0">
                <a:solidFill>
                  <a:schemeClr val="bg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     </a:t>
            </a:r>
            <a:endParaRPr lang="en-ZW" sz="4000" b="1" dirty="0">
              <a:solidFill>
                <a:schemeClr val="bg1"/>
              </a:solidFill>
              <a:latin typeface="Arial Black" panose="020B0A04020102020204" pitchFamily="34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701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2551" y="908354"/>
            <a:ext cx="9530463" cy="706964"/>
          </a:xfrm>
        </p:spPr>
        <p:txBody>
          <a:bodyPr/>
          <a:lstStyle/>
          <a:p>
            <a:r>
              <a:rPr lang="en-ZW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ETHICAL CONCERNS OF USING AI TOOLS IN HEIs</a:t>
            </a:r>
            <a:endParaRPr lang="en-ZW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54954" y="2603499"/>
            <a:ext cx="10593701" cy="371417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AI-</a:t>
            </a:r>
            <a:r>
              <a:rPr lang="en-ZW" sz="28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giarism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ZW" sz="28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Turnitin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version)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Academic integrity (</a:t>
            </a:r>
            <a:r>
              <a:rPr lang="en-ZW" sz="28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Bangledash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tests scores versus exam mark)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Data privacy (personal data of learners)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Authorship- ( no honest disclosure) </a:t>
            </a:r>
            <a:r>
              <a:rPr lang="en-US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OpenAI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 Chat GPT (2023) </a:t>
            </a:r>
            <a:r>
              <a:rPr lang="en-US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ChatGPT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 response to John Smith, 28 March. Available at: https://chat.openai.com/APA.</a:t>
            </a:r>
            <a:endParaRPr lang="en-ZW" sz="2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Deepfakes (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misinformation through content generation)</a:t>
            </a:r>
            <a:endParaRPr lang="en-ZW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220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4137" y="1012857"/>
            <a:ext cx="11247119" cy="706964"/>
          </a:xfrm>
        </p:spPr>
        <p:txBody>
          <a:bodyPr/>
          <a:lstStyle/>
          <a:p>
            <a:r>
              <a:rPr lang="en-ZW" sz="3200" b="1" smtClean="0">
                <a:latin typeface="Cambria" panose="02040503050406030204" pitchFamily="18" charset="0"/>
                <a:ea typeface="Cambria" panose="02040503050406030204" pitchFamily="18" charset="0"/>
              </a:rPr>
              <a:t>     HEIs IN PROMOTING RESPONSIBLE USE OF AI TOOLS</a:t>
            </a:r>
            <a:endParaRPr lang="en-ZW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54954" y="2603499"/>
            <a:ext cx="10536302" cy="393584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Use of </a:t>
            </a:r>
            <a:r>
              <a:rPr lang="en-ZW" sz="28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Turnitin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in Zimbabwe HEIs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ZW" sz="2600" dirty="0">
                <a:latin typeface="Cambria" panose="02040503050406030204" pitchFamily="18" charset="0"/>
                <a:ea typeface="Cambria" panose="02040503050406030204" pitchFamily="18" charset="0"/>
              </a:rPr>
              <a:t>These tools need not only spot instances of plagiarism but also detect unethical collaboration </a:t>
            </a:r>
            <a:endParaRPr lang="en-ZW" sz="2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W" sz="3000" dirty="0" smtClean="0">
                <a:latin typeface="Cambria" panose="02040503050406030204" pitchFamily="18" charset="0"/>
                <a:ea typeface="Cambria" panose="02040503050406030204" pitchFamily="18" charset="0"/>
              </a:rPr>
              <a:t>Teaching AI literacy to students (Newcastle University)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dirty="0" smtClean="0">
                <a:latin typeface="Cambria" panose="02040503050406030204" pitchFamily="18" charset="0"/>
                <a:ea typeface="Cambria" panose="02040503050406030204" pitchFamily="18" charset="0"/>
              </a:rPr>
              <a:t>Establishment of AI labs and Directors for AI</a:t>
            </a:r>
            <a:endParaRPr lang="en-ZW" sz="3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HIT on Education 5.0 (experimental learning)</a:t>
            </a:r>
            <a:endParaRPr lang="en-ZW" sz="2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Developing of AI policies for integration with education</a:t>
            </a:r>
            <a:endParaRPr lang="en-ZW" sz="2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ZW" sz="2800" smtClean="0">
                <a:latin typeface="Cambria" panose="02040503050406030204" pitchFamily="18" charset="0"/>
                <a:ea typeface="Cambria" panose="02040503050406030204" pitchFamily="18" charset="0"/>
              </a:rPr>
              <a:t>Fact checking </a:t>
            </a:r>
            <a:r>
              <a:rPr lang="en-ZW" sz="2800" dirty="0">
                <a:latin typeface="Cambria" panose="02040503050406030204" pitchFamily="18" charset="0"/>
                <a:ea typeface="Cambria" panose="02040503050406030204" pitchFamily="18" charset="0"/>
              </a:rPr>
              <a:t>AI-generated 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content.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5651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Proposed OTHA framework for responsible AI use in HEIs</a:t>
            </a:r>
            <a:endParaRPr lang="en-ZW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83209" y="2382838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459" y="2147455"/>
            <a:ext cx="8486506" cy="4502727"/>
          </a:xfrm>
        </p:spPr>
      </p:pic>
    </p:spTree>
    <p:extLst>
      <p:ext uri="{BB962C8B-B14F-4D97-AF65-F5344CB8AC3E}">
        <p14:creationId xmlns:p14="http://schemas.microsoft.com/office/powerpoint/2010/main" val="3409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78409" y="730907"/>
            <a:ext cx="8831816" cy="1372986"/>
          </a:xfrm>
        </p:spPr>
        <p:txBody>
          <a:bodyPr/>
          <a:lstStyle/>
          <a:p>
            <a:pPr algn="ctr"/>
            <a:r>
              <a:rPr lang="en-ZW" sz="5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         CONCLUSION</a:t>
            </a:r>
            <a:endParaRPr lang="en-ZW" sz="5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type="body" sz="half" idx="2"/>
          </p:nvPr>
        </p:nvSpPr>
        <p:spPr>
          <a:xfrm>
            <a:off x="1011382" y="3352799"/>
            <a:ext cx="10543309" cy="3214256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Clr>
                <a:srgbClr val="B31166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AI </a:t>
            </a: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has to be embraced for it is not going anywhere, only that learners need to be ethically responsible when using it.</a:t>
            </a:r>
            <a:endParaRPr lang="en-US" sz="2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0" indent="-457200" algn="just">
              <a:buClr>
                <a:srgbClr val="B31166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Artificial </a:t>
            </a: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Intelligence has 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significant potential for educational enhancement, </a:t>
            </a: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however  ethical concerns have to be addressed. </a:t>
            </a:r>
          </a:p>
          <a:p>
            <a:pPr marL="457200" lvl="0" indent="-457200" algn="just">
              <a:buClr>
                <a:srgbClr val="B31166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AI 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l</a:t>
            </a: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iteracy , sophisticated AI detection tools and proactive 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policy </a:t>
            </a:r>
            <a:r>
              <a:rPr lang="en-US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frameworks can eliminate these ethical concerns whilst upholding responsible use of AI. 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3583841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7586" y="288108"/>
            <a:ext cx="4336867" cy="1600200"/>
          </a:xfrm>
        </p:spPr>
        <p:txBody>
          <a:bodyPr/>
          <a:lstStyle/>
          <a:p>
            <a:r>
              <a:rPr lang="en-ZW" sz="3200" b="1" dirty="0">
                <a:solidFill>
                  <a:srgbClr val="EBEBEB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FUTURE DIRECTIONS</a:t>
            </a:r>
            <a:endParaRPr lang="en-ZW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26182" y="900545"/>
            <a:ext cx="6096000" cy="5191991"/>
          </a:xfrm>
        </p:spPr>
        <p:txBody>
          <a:bodyPr>
            <a:normAutofit/>
          </a:bodyPr>
          <a:lstStyle/>
          <a:p>
            <a:endParaRPr lang="en-ZW" dirty="0" smtClean="0"/>
          </a:p>
          <a:p>
            <a:endParaRPr lang="en-ZW" dirty="0"/>
          </a:p>
          <a:p>
            <a:endParaRPr lang="en-ZW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ZW" dirty="0" smtClean="0"/>
          </a:p>
          <a:p>
            <a:endParaRPr lang="en-ZW" dirty="0"/>
          </a:p>
          <a:p>
            <a:endParaRPr lang="en-ZW" dirty="0" smtClean="0"/>
          </a:p>
          <a:p>
            <a:pPr marL="0" indent="0">
              <a:buNone/>
            </a:pPr>
            <a:endParaRPr lang="en-ZW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269" y="1888308"/>
            <a:ext cx="3228975" cy="3276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18363" y="1296351"/>
            <a:ext cx="6511637" cy="6658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study guides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Zimbabwean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HEIs with a  framework that may help navigate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 tools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mitigating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ethical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risks.</a:t>
            </a:r>
          </a:p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HEIs to focus on experimental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Educators and librarians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reskilled.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Higher and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 to do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ontinuous curriculum reviews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embed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technologies.</a:t>
            </a:r>
          </a:p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Higher and Tertiary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 to formulate AI policies</a:t>
            </a:r>
          </a:p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Developers to work on more sophisticated AI detectors.</a:t>
            </a:r>
          </a:p>
          <a:p>
            <a:pPr marL="342900" lvl="0" indent="-342900" algn="just">
              <a:spcBef>
                <a:spcPts val="1000"/>
              </a:spcBef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B31166"/>
              </a:buClr>
              <a:buSzPct val="80000"/>
              <a:buFont typeface="Wingdings 3" charset="2"/>
              <a:buChar char="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B31166"/>
              </a:buClr>
              <a:buSzPct val="80000"/>
              <a:buFont typeface="Wingdings 3" charset="2"/>
              <a:buChar char="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93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12163" y="1177636"/>
            <a:ext cx="3865134" cy="3567545"/>
          </a:xfrm>
        </p:spPr>
        <p:txBody>
          <a:bodyPr>
            <a:normAutofit fontScale="90000"/>
          </a:bodyPr>
          <a:lstStyle/>
          <a:p>
            <a:r>
              <a:rPr lang="en-ZW" dirty="0" smtClean="0"/>
              <a:t>       </a:t>
            </a:r>
            <a:br>
              <a:rPr lang="en-ZW" dirty="0" smtClean="0"/>
            </a:br>
            <a:r>
              <a:rPr lang="en-ZW" dirty="0"/>
              <a:t/>
            </a:r>
            <a:br>
              <a:rPr lang="en-ZW" dirty="0"/>
            </a:br>
            <a:r>
              <a:rPr lang="en-ZW" dirty="0" smtClean="0"/>
              <a:t/>
            </a:r>
            <a:br>
              <a:rPr lang="en-ZW" dirty="0" smtClean="0"/>
            </a:br>
            <a:r>
              <a:rPr lang="en-ZW" dirty="0"/>
              <a:t/>
            </a:r>
            <a:br>
              <a:rPr lang="en-ZW" dirty="0"/>
            </a:br>
            <a:r>
              <a:rPr lang="en-ZW" dirty="0" smtClean="0"/>
              <a:t/>
            </a:r>
            <a:br>
              <a:rPr lang="en-ZW" dirty="0" smtClean="0"/>
            </a:br>
            <a:r>
              <a:rPr lang="en-ZW" dirty="0" smtClean="0"/>
              <a:t>      </a:t>
            </a:r>
            <a:r>
              <a:rPr lang="en-ZW" sz="4400" b="1" i="1" dirty="0" smtClean="0">
                <a:latin typeface="Algerian" panose="04020705040A02060702" pitchFamily="82" charset="0"/>
              </a:rPr>
              <a:t>Thank </a:t>
            </a:r>
            <a:br>
              <a:rPr lang="en-ZW" sz="4400" b="1" i="1" dirty="0" smtClean="0">
                <a:latin typeface="Algerian" panose="04020705040A02060702" pitchFamily="82" charset="0"/>
              </a:rPr>
            </a:br>
            <a:r>
              <a:rPr lang="en-ZW" sz="4400" b="1" i="1" dirty="0">
                <a:latin typeface="Algerian" panose="04020705040A02060702" pitchFamily="82" charset="0"/>
              </a:rPr>
              <a:t> </a:t>
            </a:r>
            <a:r>
              <a:rPr lang="en-ZW" sz="4400" b="1" i="1" dirty="0" smtClean="0">
                <a:latin typeface="Algerian" panose="04020705040A02060702" pitchFamily="82" charset="0"/>
              </a:rPr>
              <a:t>       you</a:t>
            </a:r>
            <a:r>
              <a:rPr lang="en-ZW" sz="4400" b="1" i="1" dirty="0" smtClean="0"/>
              <a:t/>
            </a:r>
            <a:br>
              <a:rPr lang="en-ZW" sz="4400" b="1" i="1" dirty="0" smtClean="0"/>
            </a:br>
            <a:r>
              <a:rPr lang="en-ZW" dirty="0"/>
              <a:t/>
            </a:r>
            <a:br>
              <a:rPr lang="en-ZW" dirty="0"/>
            </a:br>
            <a:r>
              <a:rPr lang="en-ZW" dirty="0" smtClean="0"/>
              <a:t>                       </a:t>
            </a:r>
            <a:endParaRPr lang="en-ZW" sz="4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idx="1"/>
          </p:nvPr>
        </p:nvSpPr>
        <p:spPr/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322" y="340973"/>
            <a:ext cx="4930296" cy="629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89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51788" y="895292"/>
            <a:ext cx="8761413" cy="706964"/>
          </a:xfrm>
        </p:spPr>
        <p:txBody>
          <a:bodyPr/>
          <a:lstStyle/>
          <a:p>
            <a:r>
              <a:rPr lang="en-ZW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</a:t>
            </a:r>
            <a:r>
              <a:rPr lang="en-ZW" sz="4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OVERVIEW</a:t>
            </a:r>
            <a:endParaRPr lang="en-ZW" sz="4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429691"/>
            <a:ext cx="11168744" cy="4258492"/>
          </a:xfrm>
        </p:spPr>
        <p:txBody>
          <a:bodyPr>
            <a:normAutofit/>
          </a:bodyPr>
          <a:lstStyle/>
          <a:p>
            <a:endParaRPr lang="en-ZW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ZW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674" y="2429691"/>
            <a:ext cx="7549115" cy="375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364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</a:t>
            </a:r>
            <a:r>
              <a:rPr lang="en-ZW" sz="4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INTRODUCTION</a:t>
            </a:r>
            <a:endParaRPr lang="en-ZW" sz="4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ZW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ZW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8080" y="2329180"/>
            <a:ext cx="10806545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000"/>
              </a:spcBef>
              <a:spcAft>
                <a:spcPts val="800"/>
              </a:spcAft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ZW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Numerous </a:t>
            </a:r>
            <a:r>
              <a:rPr lang="en-ZW" sz="2200" dirty="0">
                <a:latin typeface="Cambria" panose="02040503050406030204" pitchFamily="18" charset="0"/>
                <a:ea typeface="Cambria" panose="02040503050406030204" pitchFamily="18" charset="0"/>
              </a:rPr>
              <a:t>technologies experience a cycle of hope and disappointment known as a 'hype cycle' before they are widely adopted, but the present surge of enthusiasm surrounding Artificial Intelligence (AI) is notably robust. </a:t>
            </a:r>
          </a:p>
          <a:p>
            <a:pPr marL="342900" lvl="0" indent="-342900" algn="just">
              <a:spcBef>
                <a:spcPts val="1000"/>
              </a:spcBef>
              <a:spcAft>
                <a:spcPts val="800"/>
              </a:spcAft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UNESCO(2022</a:t>
            </a:r>
            <a:r>
              <a:rPr lang="en-US" sz="2200" dirty="0">
                <a:latin typeface="Cambria" panose="02040503050406030204" pitchFamily="18" charset="0"/>
                <a:ea typeface="Cambria" panose="02040503050406030204" pitchFamily="18" charset="0"/>
              </a:rPr>
              <a:t>) defines artificial intelligence as </a:t>
            </a:r>
            <a:r>
              <a:rPr lang="en-US" sz="2200" dirty="0"/>
              <a:t>‘</a:t>
            </a:r>
            <a:r>
              <a:rPr lang="en-US" sz="2200" dirty="0">
                <a:latin typeface="Cambria" panose="02040503050406030204" pitchFamily="18" charset="0"/>
                <a:ea typeface="Cambria" panose="02040503050406030204" pitchFamily="18" charset="0"/>
              </a:rPr>
              <a:t>Computers that imitate some features of human intelligence, such as perception, learning, reasoning, problem-solving, language interaction and creative work’ </a:t>
            </a:r>
          </a:p>
          <a:p>
            <a:pPr marL="342900" lvl="0" indent="-342900" algn="just">
              <a:spcBef>
                <a:spcPts val="1000"/>
              </a:spcBef>
              <a:spcAft>
                <a:spcPts val="800"/>
              </a:spcAft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Intelligence involves use of algorithms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analyse data, identify patterns, and make predictions, enabling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learners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have a paradigm shift in learning and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</a:p>
          <a:p>
            <a:pPr marL="342900" lvl="0" indent="-342900" algn="just">
              <a:spcBef>
                <a:spcPts val="1000"/>
              </a:spcBef>
              <a:spcAft>
                <a:spcPts val="800"/>
              </a:spcAft>
              <a:buClr>
                <a:srgbClr val="B31166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pivotal to note that learners are fulfilling tasks with the aid of AI tools and in the process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ensure responsible use of these AI tools</a:t>
            </a:r>
            <a:endParaRPr lang="en-ZW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124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b="1" dirty="0"/>
              <a:t/>
            </a:r>
            <a:br>
              <a:rPr lang="en-ZW" b="1" dirty="0"/>
            </a:br>
            <a:r>
              <a:rPr lang="en-ZW" b="1" dirty="0" smtClean="0"/>
              <a:t>                  </a:t>
            </a:r>
            <a:r>
              <a:rPr lang="en-ZW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PROBLEM STATEMENT </a:t>
            </a:r>
            <a:r>
              <a:rPr lang="en-ZW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ZW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ZW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743001" y="2553986"/>
            <a:ext cx="10700854" cy="4054632"/>
          </a:xfrm>
        </p:spPr>
        <p:txBody>
          <a:bodyPr>
            <a:noAutofit/>
          </a:bodyPr>
          <a:lstStyle/>
          <a:p>
            <a:pPr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W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 academic journey is being navigated smoothly using AI tools by HEI learners in Zimbabwe</a:t>
            </a:r>
            <a:r>
              <a:rPr lang="en-ZW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ZW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However, there is a knowledge dearth on the ethical concerns and the responsible use of AI by learners.</a:t>
            </a:r>
          </a:p>
          <a:p>
            <a:pPr algn="just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ZW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There is also a gap in terms of </a:t>
            </a:r>
            <a:r>
              <a:rPr lang="en-ZW" sz="2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frameworks that HEIs use to govern and regulate AI responsible use amongst learners in order to promote academic integrity.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ZW" sz="2400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ZW" sz="2400" dirty="0"/>
          </a:p>
        </p:txBody>
      </p:sp>
    </p:spTree>
    <p:extLst>
      <p:ext uri="{BB962C8B-B14F-4D97-AF65-F5344CB8AC3E}">
        <p14:creationId xmlns:p14="http://schemas.microsoft.com/office/powerpoint/2010/main" val="3447954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84445" y="1084065"/>
            <a:ext cx="8761413" cy="706964"/>
          </a:xfrm>
        </p:spPr>
        <p:txBody>
          <a:bodyPr/>
          <a:lstStyle/>
          <a:p>
            <a:r>
              <a:rPr lang="en-ZW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</a:t>
            </a:r>
            <a:r>
              <a:rPr lang="en-ZW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AIM OF THE STUDY</a:t>
            </a:r>
            <a:endParaRPr lang="en-ZW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62804" y="2498601"/>
            <a:ext cx="8825659" cy="3957617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endParaRPr lang="en-ZW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n-ZW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 algn="just">
              <a:spcAft>
                <a:spcPts val="800"/>
              </a:spcAft>
              <a:buClr>
                <a:srgbClr val="B31166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evaluate the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utilisation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of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AI by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students,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emphasising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 potential advantages, ethical dilemmas, and the formulation of a structured framework for cultivating responsible AI practices within Higher Education Institutions.</a:t>
            </a:r>
            <a:endParaRPr lang="en-ZW" sz="2400" dirty="0"/>
          </a:p>
          <a:p>
            <a:pPr marL="0" indent="0">
              <a:buNone/>
            </a:pPr>
            <a:endParaRPr lang="en-ZW" sz="24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9288463" y="2332346"/>
            <a:ext cx="2903537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91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/>
              <a:t>                          </a:t>
            </a:r>
            <a:r>
              <a:rPr lang="en-ZW" sz="4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OBJECTIVES</a:t>
            </a:r>
            <a:endParaRPr lang="en-ZW" sz="4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sz="half" idx="1"/>
          </p:nvPr>
        </p:nvSpPr>
        <p:spPr>
          <a:xfrm>
            <a:off x="4364182" y="2564311"/>
            <a:ext cx="7222572" cy="3839924"/>
          </a:xfrm>
        </p:spPr>
        <p:txBody>
          <a:bodyPr>
            <a:normAutofit lnSpcReduction="10000"/>
          </a:bodyPr>
          <a:lstStyle/>
          <a:p>
            <a:pPr lvl="0" algn="just"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To explore the different AI tools and their potential benefits to learners in HEIs,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To assess the challenges associated with using AI tools in HEI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To investigate the ethical implications associated with the use of AI tools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en-ZW" sz="2800" dirty="0">
                <a:latin typeface="Cambria" panose="02040503050406030204" pitchFamily="18" charset="0"/>
                <a:ea typeface="Cambria" panose="02040503050406030204" pitchFamily="18" charset="0"/>
              </a:rPr>
              <a:t>To assess the role of HEIs in promoting responsible use of AI tools</a:t>
            </a:r>
          </a:p>
          <a:p>
            <a:pPr lvl="0"/>
            <a:endParaRPr lang="en-ZW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ZW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3276" y="2510521"/>
            <a:ext cx="4070070" cy="32717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6" y="2564310"/>
            <a:ext cx="4070070" cy="316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11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84445" y="1084065"/>
            <a:ext cx="8761413" cy="706964"/>
          </a:xfrm>
        </p:spPr>
        <p:txBody>
          <a:bodyPr/>
          <a:lstStyle/>
          <a:p>
            <a:r>
              <a:rPr lang="en-ZW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</a:t>
            </a:r>
            <a:r>
              <a:rPr lang="en-ZW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METHODOLOGY</a:t>
            </a:r>
            <a:endParaRPr lang="en-ZW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62804" y="2332346"/>
            <a:ext cx="8825659" cy="395761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ZW" sz="30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/>
            <a:endParaRPr lang="en-ZW" dirty="0"/>
          </a:p>
          <a:p>
            <a:pPr marL="0" indent="0">
              <a:buNone/>
            </a:pPr>
            <a:endParaRPr lang="en-ZW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17" y="2586451"/>
            <a:ext cx="8714509" cy="344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5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/>
              <a:t>      </a:t>
            </a:r>
            <a:r>
              <a:rPr lang="en-ZW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AI TOOLS AND POTENTIAL BENEFITS</a:t>
            </a:r>
            <a:endParaRPr lang="en-ZW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471319" y="2276825"/>
            <a:ext cx="11429736" cy="458117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Harnessing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Literature: Scispace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LitMaps, 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papers, Connected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papers, inciteful.xyz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creation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Gamma,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Canva,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Napkin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Intelligent Tutoring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Poe,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ChatGpt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Gemini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 for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learners: Julius. Tableau,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DataGPT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 detection: Turnitin, SciSpace AI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Paraphraser: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Grammarly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Poe, Ai Paraphraser,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Quillbot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Conversational: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Chatpdf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Scispace, Poe,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MetaAI</a:t>
            </a:r>
            <a:endParaRPr lang="en-ZW" sz="2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 translator: Monica, ChatGPT3,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Quillbot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Coding: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Codium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AI, GitHub,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CodeRabbit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AskCodi</a:t>
            </a:r>
            <a:endParaRPr lang="en-ZW" sz="2400" dirty="0"/>
          </a:p>
        </p:txBody>
      </p:sp>
      <p:sp>
        <p:nvSpPr>
          <p:cNvPr id="18" name="Rectangle 17"/>
          <p:cNvSpPr/>
          <p:nvPr/>
        </p:nvSpPr>
        <p:spPr>
          <a:xfrm>
            <a:off x="145751" y="21521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63471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5463" y="803564"/>
            <a:ext cx="9887119" cy="877068"/>
          </a:xfrm>
        </p:spPr>
        <p:txBody>
          <a:bodyPr/>
          <a:lstStyle/>
          <a:p>
            <a:r>
              <a:rPr lang="en-ZW" sz="3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CONS ASSOCIATED WITH USING AI TOOLS BY LEARNERS </a:t>
            </a:r>
            <a:endParaRPr lang="en-ZW" sz="3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54954" y="2603500"/>
            <a:ext cx="10191919" cy="34163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Overreliance on AI destroying critical thinking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Digital divide (the have and have nots access)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AI illiteracy (what, where, how, when and why questions)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ZW" sz="2800" dirty="0">
                <a:latin typeface="Cambria" panose="02040503050406030204" pitchFamily="18" charset="0"/>
                <a:ea typeface="Cambria" panose="02040503050406030204" pitchFamily="18" charset="0"/>
              </a:rPr>
              <a:t>Algorithmic bias</a:t>
            </a:r>
            <a:r>
              <a:rPr lang="en-US" sz="2800" dirty="0"/>
              <a:t>- </a:t>
            </a:r>
            <a:r>
              <a:rPr lang="en-ZW" sz="2800" dirty="0">
                <a:latin typeface="Cambria" panose="02040503050406030204" pitchFamily="18" charset="0"/>
                <a:ea typeface="Cambria" panose="02040503050406030204" pitchFamily="18" charset="0"/>
              </a:rPr>
              <a:t>perpetuate existing biases present in the data they are trained on, </a:t>
            </a:r>
            <a:r>
              <a:rPr lang="en-ZW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leading to inaccurate information,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n-ZW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359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1985</TotalTime>
  <Words>959</Words>
  <Application>Microsoft Office PowerPoint</Application>
  <PresentationFormat>Widescreen</PresentationFormat>
  <Paragraphs>88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Algerian</vt:lpstr>
      <vt:lpstr>Arial</vt:lpstr>
      <vt:lpstr>Arial Black</vt:lpstr>
      <vt:lpstr>Calibri</vt:lpstr>
      <vt:lpstr>Cambria</vt:lpstr>
      <vt:lpstr>Century Gothic</vt:lpstr>
      <vt:lpstr>Times New Roman</vt:lpstr>
      <vt:lpstr>Wingdings</vt:lpstr>
      <vt:lpstr>Wingdings 3</vt:lpstr>
      <vt:lpstr>Ion Boardroom</vt:lpstr>
      <vt:lpstr>Shaping the Future: Responsible Artificial Intelligence Use by Learners in Higher Education Institutions</vt:lpstr>
      <vt:lpstr>                        OVERVIEW</vt:lpstr>
      <vt:lpstr>                         INTRODUCTION</vt:lpstr>
      <vt:lpstr>                   PROBLEM STATEMENT  </vt:lpstr>
      <vt:lpstr>                 AIM OF THE STUDY</vt:lpstr>
      <vt:lpstr>                          OBJECTIVES</vt:lpstr>
      <vt:lpstr>                     METHODOLOGY</vt:lpstr>
      <vt:lpstr>      AI TOOLS AND POTENTIAL BENEFITS</vt:lpstr>
      <vt:lpstr>CONS ASSOCIATED WITH USING AI TOOLS BY LEARNERS </vt:lpstr>
      <vt:lpstr>   ETHICAL CONCERNS OF USING AI TOOLS IN HEIs</vt:lpstr>
      <vt:lpstr>     HEIs IN PROMOTING RESPONSIBLE USE OF AI TOOLS</vt:lpstr>
      <vt:lpstr>Proposed OTHA framework for responsible AI use in HEIs</vt:lpstr>
      <vt:lpstr>                                                          CONCLUSION</vt:lpstr>
      <vt:lpstr> FUTURE DIRECTIONS</vt:lpstr>
      <vt:lpstr>                  Thank          you        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VaRusikeeee.....</dc:creator>
  <cp:lastModifiedBy>Maeresera</cp:lastModifiedBy>
  <cp:revision>114</cp:revision>
  <dcterms:created xsi:type="dcterms:W3CDTF">2024-09-22T08:30:54Z</dcterms:created>
  <dcterms:modified xsi:type="dcterms:W3CDTF">2024-10-22T09:04:43Z</dcterms:modified>
</cp:coreProperties>
</file>