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notesMasterIdLst>
    <p:notesMasterId r:id="rId14"/>
  </p:notesMasterIdLst>
  <p:sldIdLst>
    <p:sldId id="256" r:id="rId2"/>
    <p:sldId id="313" r:id="rId3"/>
    <p:sldId id="387" r:id="rId4"/>
    <p:sldId id="398" r:id="rId5"/>
    <p:sldId id="390" r:id="rId6"/>
    <p:sldId id="397" r:id="rId7"/>
    <p:sldId id="391" r:id="rId8"/>
    <p:sldId id="389" r:id="rId9"/>
    <p:sldId id="393" r:id="rId10"/>
    <p:sldId id="394" r:id="rId11"/>
    <p:sldId id="396" r:id="rId12"/>
    <p:sldId id="31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JCA" initials="M" lastIdx="1" clrIdx="0">
    <p:extLst>
      <p:ext uri="{19B8F6BF-5375-455C-9EA6-DF929625EA0E}">
        <p15:presenceInfo xmlns:p15="http://schemas.microsoft.com/office/powerpoint/2012/main" userId="7c3c4b473dcdc0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5941" autoAdjust="0"/>
  </p:normalViewPr>
  <p:slideViewPr>
    <p:cSldViewPr snapToGrid="0">
      <p:cViewPr varScale="1">
        <p:scale>
          <a:sx n="60" d="100"/>
          <a:sy n="60" d="100"/>
        </p:scale>
        <p:origin x="8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F3F93-9F8C-410B-A1A6-680EF62FB9E3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7DF71-2138-4664-A01A-210A14979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DF71-2138-4664-A01A-210A14979D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32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Honeybees are vital pollinators in the ecosystem, responsible for 75% of the world’s human consumed crops</a:t>
            </a:r>
            <a:r>
              <a:rPr lang="en-US" baseline="0" dirty="0" smtClean="0"/>
              <a:t> and </a:t>
            </a:r>
            <a:r>
              <a:rPr lang="en-US" dirty="0" smtClean="0"/>
              <a:t> pollination of other vegetation that contributes to the ecosystem and allows for diverse species to co-exist. </a:t>
            </a:r>
          </a:p>
          <a:p>
            <a:r>
              <a:rPr lang="en-US" dirty="0" smtClean="0"/>
              <a:t>They are divided into three groups: workers, who build and guard the hive; queens, who lay eggs</a:t>
            </a:r>
            <a:r>
              <a:rPr lang="en-US" baseline="0" dirty="0" smtClean="0"/>
              <a:t> and the d</a:t>
            </a:r>
            <a:r>
              <a:rPr lang="en-US" dirty="0" smtClean="0"/>
              <a:t>rones whose</a:t>
            </a:r>
            <a:r>
              <a:rPr lang="en-US" baseline="0" dirty="0" smtClean="0"/>
              <a:t> </a:t>
            </a:r>
            <a:r>
              <a:rPr lang="en-US" dirty="0" smtClean="0"/>
              <a:t>role is to mate with the queen.</a:t>
            </a:r>
            <a:r>
              <a:rPr lang="en-US" baseline="0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DF71-2138-4664-A01A-210A14979D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98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has been noted globally, 25-50% of bees’ population and bee species are declining.</a:t>
            </a:r>
          </a:p>
          <a:p>
            <a:r>
              <a:rPr lang="en-US" dirty="0" smtClean="0"/>
              <a:t>One of the major causes of decline is the prevalence of pests for example the  Varroa mite (Varroa destructor), which has been associated with Colony Collapse</a:t>
            </a:r>
            <a:r>
              <a:rPr lang="en-US" baseline="0" dirty="0" smtClean="0"/>
              <a:t> </a:t>
            </a:r>
            <a:r>
              <a:rPr lang="en-US" dirty="0" smtClean="0"/>
              <a:t>Disorder in North America and Europe</a:t>
            </a:r>
            <a:r>
              <a:rPr lang="en-US" baseline="0" dirty="0" smtClean="0"/>
              <a:t> </a:t>
            </a:r>
            <a:r>
              <a:rPr lang="en-US" dirty="0" smtClean="0"/>
              <a:t>and the Small Hive beetle</a:t>
            </a:r>
            <a:r>
              <a:rPr lang="en-US" baseline="0" dirty="0" smtClean="0"/>
              <a:t> in Uganda </a:t>
            </a:r>
            <a:r>
              <a:rPr lang="en-US" dirty="0" smtClean="0"/>
              <a:t>with a prevalence of about 70% . Pests are a huge threat to honeybees because they feed on their brood, pollen, combs, and the bees, most critically</a:t>
            </a:r>
            <a:r>
              <a:rPr lang="en-US" baseline="0" dirty="0" smtClean="0"/>
              <a:t> </a:t>
            </a:r>
            <a:r>
              <a:rPr lang="en-US" dirty="0" smtClean="0"/>
              <a:t>they are disease vectors often carrying viruses that are difficult to identify and treat.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DF71-2138-4664-A01A-210A14979D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49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b="0" dirty="0" smtClean="0"/>
              <a:t>Smart Bee Monitor</a:t>
            </a:r>
            <a:r>
              <a:rPr lang="en-US" dirty="0" smtClean="0"/>
              <a:t>, a solution that combines </a:t>
            </a:r>
            <a:r>
              <a:rPr lang="en-US" b="0" dirty="0" smtClean="0"/>
              <a:t>technology and sustainability</a:t>
            </a:r>
            <a:r>
              <a:rPr lang="en-US" dirty="0" smtClean="0"/>
              <a:t> to enhance bee health monitoring. Our goal is to empower local beekeepers with real-time data that can improve hive management and prevent colony collapse.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DF71-2138-4664-A01A-210A14979D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23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20B0604020202020204" pitchFamily="34" charset="0"/>
              <a:buChar char="q"/>
            </a:pPr>
            <a:r>
              <a:rPr lang="en-US" b="1" dirty="0" smtClean="0">
                <a:ea typeface="+mn-lt"/>
                <a:cs typeface="+mn-lt"/>
              </a:rPr>
              <a:t>Communication Modules</a:t>
            </a:r>
            <a:r>
              <a:rPr lang="en-US" dirty="0" smtClean="0">
                <a:ea typeface="+mn-lt"/>
                <a:cs typeface="+mn-lt"/>
              </a:rPr>
              <a:t>: Combination of </a:t>
            </a:r>
            <a:r>
              <a:rPr lang="en-US" dirty="0" err="1" smtClean="0">
                <a:ea typeface="+mn-lt"/>
                <a:cs typeface="+mn-lt"/>
              </a:rPr>
              <a:t>LoRa</a:t>
            </a:r>
            <a:r>
              <a:rPr lang="en-US" dirty="0" smtClean="0">
                <a:ea typeface="+mn-lt"/>
                <a:cs typeface="+mn-lt"/>
              </a:rPr>
              <a:t>, </a:t>
            </a:r>
            <a:r>
              <a:rPr lang="en-US" dirty="0" err="1" smtClean="0">
                <a:ea typeface="+mn-lt"/>
                <a:cs typeface="+mn-lt"/>
              </a:rPr>
              <a:t>WiFi</a:t>
            </a:r>
            <a:r>
              <a:rPr lang="en-US" dirty="0" smtClean="0">
                <a:ea typeface="+mn-lt"/>
                <a:cs typeface="+mn-lt"/>
              </a:rPr>
              <a:t>, GSM for flexibility.</a:t>
            </a:r>
            <a:endParaRPr lang="en-US" dirty="0" smtClean="0"/>
          </a:p>
          <a:p>
            <a:pPr lvl="1">
              <a:buFont typeface="Wingdings" panose="020B0604020202020204" pitchFamily="34" charset="0"/>
              <a:buChar char="q"/>
            </a:pPr>
            <a:r>
              <a:rPr lang="en-US" b="1" dirty="0" smtClean="0">
                <a:ea typeface="+mn-lt"/>
                <a:cs typeface="+mn-lt"/>
              </a:rPr>
              <a:t>Minimal Power Consumption</a:t>
            </a:r>
            <a:r>
              <a:rPr lang="en-US" dirty="0" smtClean="0">
                <a:ea typeface="+mn-lt"/>
                <a:cs typeface="+mn-lt"/>
              </a:rPr>
              <a:t>: Continuous operation with energy harvesting.</a:t>
            </a:r>
            <a:endParaRPr lang="en-US" dirty="0" smtClean="0"/>
          </a:p>
          <a:p>
            <a:pPr lvl="1">
              <a:buFont typeface="Wingdings" panose="020B0604020202020204" pitchFamily="34" charset="0"/>
              <a:buChar char="q"/>
            </a:pPr>
            <a:r>
              <a:rPr lang="en-US" b="1" dirty="0" smtClean="0">
                <a:ea typeface="+mn-lt"/>
                <a:cs typeface="+mn-lt"/>
              </a:rPr>
              <a:t>Data Acquisition and Aggregation</a:t>
            </a:r>
            <a:r>
              <a:rPr lang="en-US" dirty="0" smtClean="0">
                <a:ea typeface="+mn-lt"/>
                <a:cs typeface="+mn-lt"/>
              </a:rPr>
              <a:t>: Managing both real-time and delay-tolerant data.</a:t>
            </a:r>
            <a:endParaRPr lang="en-US" dirty="0" smtClean="0"/>
          </a:p>
          <a:p>
            <a:pPr lvl="1">
              <a:buFont typeface="Wingdings" panose="020B0604020202020204" pitchFamily="34" charset="0"/>
              <a:buChar char="q"/>
            </a:pPr>
            <a:r>
              <a:rPr lang="en-US" b="1" dirty="0" smtClean="0">
                <a:ea typeface="+mn-lt"/>
                <a:cs typeface="+mn-lt"/>
              </a:rPr>
              <a:t>Algorithm Integration</a:t>
            </a:r>
            <a:r>
              <a:rPr lang="en-US" dirty="0" smtClean="0">
                <a:ea typeface="+mn-lt"/>
                <a:cs typeface="+mn-lt"/>
              </a:rPr>
              <a:t>:</a:t>
            </a:r>
            <a:endParaRPr lang="en-US" dirty="0" smtClean="0"/>
          </a:p>
          <a:p>
            <a:pPr lvl="2"/>
            <a:r>
              <a:rPr lang="en-US" b="1" dirty="0" smtClean="0">
                <a:ea typeface="+mn-lt"/>
                <a:cs typeface="+mn-lt"/>
              </a:rPr>
              <a:t>Dynamic Mode Transitioning</a:t>
            </a:r>
            <a:r>
              <a:rPr lang="en-US" dirty="0" smtClean="0">
                <a:ea typeface="+mn-lt"/>
                <a:cs typeface="+mn-lt"/>
              </a:rPr>
              <a:t>: Switch between modules based on conditions.</a:t>
            </a:r>
            <a:endParaRPr lang="en-US" dirty="0" smtClean="0"/>
          </a:p>
          <a:p>
            <a:pPr lvl="2"/>
            <a:r>
              <a:rPr lang="en-US" b="1" dirty="0" smtClean="0">
                <a:ea typeface="+mn-lt"/>
                <a:cs typeface="+mn-lt"/>
              </a:rPr>
              <a:t>Prioritization Algorithms</a:t>
            </a:r>
            <a:r>
              <a:rPr lang="en-US" dirty="0" smtClean="0">
                <a:ea typeface="+mn-lt"/>
                <a:cs typeface="+mn-lt"/>
              </a:rPr>
              <a:t>: Ensure critical data is prioritized for transmission.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DF71-2138-4664-A01A-210A14979D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0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BB5C93D-5862-4201-9E29-2E3A0D6F0264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28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FBDB-0569-4B45-9E68-DAD8E582ABB6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8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527D-6D85-4C8B-BD12-362625EC1442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643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E07-81C3-4D2F-B8F0-4714E4D260B1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266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55A5-1EBE-45AC-9E1C-48D4ED0CCB6C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78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6E1A-8660-4C8C-A1C8-1E93D53F16FD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164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C08AC-0633-4084-B23E-CBC65AFE6CFE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833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F66-AD08-4487-B6F7-1625570DC438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86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D954-8639-4D39-A788-37FABA69C3EF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63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EB02-63F7-4A4F-BC70-4531AC8114F0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46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F9CD-7584-495C-98A2-C5312A081CBC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22B0B-C34E-4012-A215-82607EA3FF57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04FC-B2C2-44A7-9FB6-F810441744D9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7CAD-7726-45F2-9E84-ACE5B98EAC0C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1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0AD6-35A8-44F6-AF81-C31C0C148886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50B8-D432-4C69-84AD-FC5C725D95F9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01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D87D6-FB2D-495F-9ADF-0137E1E1F206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4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64851-87D6-46E0-A317-679603753755}" type="datetime1">
              <a:rPr lang="en-US" smtClean="0"/>
              <a:t>10/22/2024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3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526B9-BD20-4022-8644-1D70BFA7F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 Narrow" panose="020B0606020202030204" pitchFamily="34" charset="0"/>
              </a:rPr>
              <a:t>A </a:t>
            </a:r>
            <a:r>
              <a:rPr lang="en-US" sz="4000" dirty="0">
                <a:latin typeface="Arial Narrow" panose="020B0606020202030204" pitchFamily="34" charset="0"/>
              </a:rPr>
              <a:t>Smart IoT Honeybee Monitor  in Low Resource Settings: Technologies and Design Considerations</a:t>
            </a:r>
            <a:endParaRPr lang="en-US" sz="4000" dirty="0">
              <a:latin typeface="Arial Narrow" panose="020B0606020202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9462D-6C2E-432D-9978-7F468F435B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3" y="4079875"/>
            <a:ext cx="8791575" cy="1655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UBUNTU-NET alliance Presentation</a:t>
            </a:r>
            <a:endParaRPr lang="en-US" dirty="0"/>
          </a:p>
          <a:p>
            <a:pPr algn="ctr"/>
            <a:r>
              <a:rPr lang="en-US" dirty="0"/>
              <a:t>By </a:t>
            </a:r>
            <a:endParaRPr lang="en-US" dirty="0" smtClean="0"/>
          </a:p>
          <a:p>
            <a:pPr algn="ctr"/>
            <a:r>
              <a:rPr lang="en-US" dirty="0" smtClean="0"/>
              <a:t>Agatha amara turyagyenda</a:t>
            </a:r>
          </a:p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November 2024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7BE07D-49E4-4E14-981C-E0331D572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02" y="5410199"/>
            <a:ext cx="1973800" cy="142599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AAB06-A7FC-49E1-B0FC-43479CEEA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6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203849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CHALLENGES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516" y="2011990"/>
            <a:ext cx="8841791" cy="354171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22F896-40B5-4ADD-8801-0D06FADFA095}" type="slidenum">
              <a:rPr lang="en-US" noProof="0" smtClean="0"/>
              <a:pPr lvl="0"/>
              <a:t>10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93075"/>
            <a:ext cx="1537313" cy="11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Opportunities AND SUPPORT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73619"/>
            <a:ext cx="9905999" cy="49654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Developing affordable IoT hardware that trades off power and computational speed like STM32</a:t>
            </a:r>
          </a:p>
          <a:p>
            <a:r>
              <a:rPr lang="en-US" dirty="0" smtClean="0"/>
              <a:t>Affordable </a:t>
            </a:r>
            <a:r>
              <a:rPr lang="en-US" dirty="0"/>
              <a:t>solar energy </a:t>
            </a:r>
            <a:r>
              <a:rPr lang="en-US" dirty="0" smtClean="0"/>
              <a:t>solutions that integrate communication technologies for remote places or that enable the powering of IoT devices for longevity</a:t>
            </a:r>
            <a:endParaRPr lang="en-US" dirty="0"/>
          </a:p>
          <a:p>
            <a:r>
              <a:rPr lang="en-US" dirty="0" smtClean="0"/>
              <a:t>Setting </a:t>
            </a:r>
            <a:r>
              <a:rPr lang="en-US" dirty="0"/>
              <a:t>up reliable communication networks and integrating low-power wide-area networks (LPWAN)  </a:t>
            </a:r>
            <a:endParaRPr lang="en-US" dirty="0" smtClean="0"/>
          </a:p>
          <a:p>
            <a:r>
              <a:rPr lang="en-US" dirty="0" smtClean="0"/>
              <a:t>Singular modules that support different types of communication technology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LoRA</a:t>
            </a:r>
            <a:r>
              <a:rPr lang="en-US" dirty="0" smtClean="0"/>
              <a:t>, GSM, </a:t>
            </a:r>
            <a:r>
              <a:rPr lang="en-US" dirty="0" err="1" smtClean="0"/>
              <a:t>Wifi</a:t>
            </a:r>
            <a:endParaRPr lang="en-US" dirty="0" smtClean="0"/>
          </a:p>
          <a:p>
            <a:r>
              <a:rPr lang="en-US" dirty="0" smtClean="0"/>
              <a:t>Affordable access </a:t>
            </a:r>
            <a:r>
              <a:rPr lang="en-US" dirty="0"/>
              <a:t>to AI and machine learning tools that </a:t>
            </a:r>
            <a:r>
              <a:rPr lang="en-US" dirty="0" smtClean="0"/>
              <a:t>process data </a:t>
            </a:r>
            <a:r>
              <a:rPr lang="en-US" dirty="0" err="1" smtClean="0"/>
              <a:t>e.g</a:t>
            </a:r>
            <a:r>
              <a:rPr lang="en-US" dirty="0"/>
              <a:t> </a:t>
            </a:r>
            <a:r>
              <a:rPr lang="it-IT" dirty="0" smtClean="0"/>
              <a:t>Google </a:t>
            </a:r>
            <a:r>
              <a:rPr lang="it-IT" dirty="0"/>
              <a:t>Cloud AI </a:t>
            </a:r>
            <a:r>
              <a:rPr lang="it-IT" dirty="0" smtClean="0"/>
              <a:t>Platform, </a:t>
            </a:r>
            <a:r>
              <a:rPr lang="en-US" dirty="0" smtClean="0"/>
              <a:t>Microsoft </a:t>
            </a:r>
            <a:r>
              <a:rPr lang="en-US" dirty="0"/>
              <a:t>Azure Machine </a:t>
            </a:r>
            <a:r>
              <a:rPr lang="en-US" dirty="0" smtClean="0"/>
              <a:t>Learning, Edge Impulse</a:t>
            </a:r>
          </a:p>
          <a:p>
            <a:r>
              <a:rPr lang="en-US" dirty="0" smtClean="0"/>
              <a:t>Open </a:t>
            </a:r>
            <a:r>
              <a:rPr lang="en-US" dirty="0"/>
              <a:t>data platforms for sharing hive health data, facilitating collaboration with </a:t>
            </a:r>
            <a:r>
              <a:rPr lang="en-US" dirty="0" smtClean="0"/>
              <a:t>universities and government agencies</a:t>
            </a:r>
          </a:p>
          <a:p>
            <a:endParaRPr lang="it-IT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0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676B-F87D-48DD-9247-32074E0D0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17822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Arial Narrow" panose="020B0606020202030204" pitchFamily="34" charset="0"/>
              </a:rPr>
              <a:t/>
            </a:r>
            <a:br>
              <a:rPr lang="en-US" sz="2800" dirty="0">
                <a:latin typeface="Arial Narrow" panose="020B0606020202030204" pitchFamily="34" charset="0"/>
              </a:rPr>
            </a:br>
            <a:endParaRPr lang="en-US" sz="2800" dirty="0">
              <a:latin typeface="Arial Narrow" panose="020B0606020202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21617-9198-4F50-96E8-8C8C4009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FEFF84-9FB7-45D9-B808-BF6598BC0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13" y="5421609"/>
            <a:ext cx="1365622" cy="98763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535710"/>
            <a:ext cx="9905999" cy="5255492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lnSpc>
                <a:spcPct val="200000"/>
              </a:lnSpc>
              <a:buNone/>
            </a:pPr>
            <a:endParaRPr lang="en-US" sz="4800" dirty="0"/>
          </a:p>
          <a:p>
            <a:pPr marL="0" indent="0" algn="ctr">
              <a:lnSpc>
                <a:spcPct val="200000"/>
              </a:lnSpc>
              <a:buNone/>
            </a:pPr>
            <a:r>
              <a:rPr lang="en-US" sz="8000" dirty="0" smtClean="0"/>
              <a:t>THANK YOU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5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Background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Design </a:t>
            </a:r>
            <a:r>
              <a:rPr lang="en-US" dirty="0" smtClean="0"/>
              <a:t>considerations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Smart </a:t>
            </a:r>
            <a:r>
              <a:rPr lang="en-US" dirty="0" smtClean="0"/>
              <a:t>IoT</a:t>
            </a:r>
            <a:r>
              <a:rPr lang="en-US" dirty="0" smtClean="0"/>
              <a:t> </a:t>
            </a:r>
            <a:r>
              <a:rPr lang="en-US" dirty="0" smtClean="0"/>
              <a:t>Bee </a:t>
            </a:r>
            <a:r>
              <a:rPr lang="en-US" dirty="0" smtClean="0"/>
              <a:t>Monitoring System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Challenges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Opportunities </a:t>
            </a:r>
            <a:r>
              <a:rPr lang="en-US" dirty="0" smtClean="0"/>
              <a:t>and Support Technologies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22F896-40B5-4ADD-8801-0D06FADFA095}" type="slidenum">
              <a:rPr lang="en-US" noProof="0" smtClean="0"/>
              <a:pPr lvl="0"/>
              <a:t>2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93075"/>
            <a:ext cx="1537313" cy="11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86601"/>
          </a:xfrm>
        </p:spPr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22F896-40B5-4ADD-8801-0D06FADFA095}" type="slidenum">
              <a:rPr lang="en-US" noProof="0" smtClean="0"/>
              <a:pPr lvl="0"/>
              <a:t>3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93075"/>
            <a:ext cx="1537313" cy="111064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79070" y="1827273"/>
            <a:ext cx="9539375" cy="4302508"/>
            <a:chOff x="1079070" y="1827273"/>
            <a:chExt cx="9539375" cy="4302508"/>
          </a:xfrm>
        </p:grpSpPr>
        <p:grpSp>
          <p:nvGrpSpPr>
            <p:cNvPr id="9" name="Group 8"/>
            <p:cNvGrpSpPr/>
            <p:nvPr/>
          </p:nvGrpSpPr>
          <p:grpSpPr>
            <a:xfrm>
              <a:off x="1079070" y="1827273"/>
              <a:ext cx="3692767" cy="2883877"/>
              <a:chOff x="1079070" y="1827273"/>
              <a:chExt cx="3692767" cy="2883877"/>
            </a:xfrm>
          </p:grpSpPr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D53CF1BB-0BAE-469E-8FFA-09D38B1B3E26}"/>
                  </a:ext>
                </a:extLst>
              </p:cNvPr>
              <p:cNvSpPr/>
              <p:nvPr/>
            </p:nvSpPr>
            <p:spPr>
              <a:xfrm>
                <a:off x="1079070" y="1827273"/>
                <a:ext cx="3692767" cy="2883877"/>
              </a:xfrm>
              <a:prstGeom prst="hexagon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D7E01CF-383E-4BE8-B2B5-648F4080FE14}"/>
                  </a:ext>
                </a:extLst>
              </p:cNvPr>
              <p:cNvSpPr txBox="1"/>
              <p:nvPr/>
            </p:nvSpPr>
            <p:spPr>
              <a:xfrm>
                <a:off x="1363196" y="2338073"/>
                <a:ext cx="279947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/>
                  <a:t>75 %</a:t>
                </a:r>
                <a:r>
                  <a:rPr lang="en-US" sz="3600" b="1" dirty="0"/>
                  <a:t> </a:t>
                </a:r>
              </a:p>
              <a:p>
                <a:pPr algn="ctr"/>
                <a:r>
                  <a:rPr lang="en-US" sz="2000" b="1" dirty="0"/>
                  <a:t>Human consumed crops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925678" y="1850581"/>
              <a:ext cx="3692767" cy="2883877"/>
              <a:chOff x="4076584" y="3269212"/>
              <a:chExt cx="3692767" cy="2883877"/>
            </a:xfrm>
          </p:grpSpPr>
          <p:sp>
            <p:nvSpPr>
              <p:cNvPr id="16" name="Hexagon 15">
                <a:extLst>
                  <a:ext uri="{FF2B5EF4-FFF2-40B4-BE49-F238E27FC236}">
                    <a16:creationId xmlns:a16="http://schemas.microsoft.com/office/drawing/2014/main" id="{10DA3605-C562-4E62-BC4B-030A44908CFE}"/>
                  </a:ext>
                </a:extLst>
              </p:cNvPr>
              <p:cNvSpPr/>
              <p:nvPr/>
            </p:nvSpPr>
            <p:spPr>
              <a:xfrm>
                <a:off x="4076584" y="3269212"/>
                <a:ext cx="3692767" cy="2883877"/>
              </a:xfrm>
              <a:prstGeom prst="hexagon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314137D-C1A9-4B56-8AEB-8FD606090444}"/>
                  </a:ext>
                </a:extLst>
              </p:cNvPr>
              <p:cNvSpPr txBox="1"/>
              <p:nvPr/>
            </p:nvSpPr>
            <p:spPr>
              <a:xfrm>
                <a:off x="4556925" y="3824790"/>
                <a:ext cx="2384475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/>
                  <a:t>85 %</a:t>
                </a:r>
              </a:p>
              <a:p>
                <a:pPr algn="ctr"/>
                <a:r>
                  <a:rPr lang="en-US" b="1" dirty="0"/>
                  <a:t>Vegetation exists because of bees </a:t>
                </a:r>
              </a:p>
              <a:p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055553" y="3292520"/>
              <a:ext cx="3586409" cy="2837261"/>
              <a:chOff x="7020449" y="1715512"/>
              <a:chExt cx="3641416" cy="3058789"/>
            </a:xfrm>
          </p:grpSpPr>
          <p:sp>
            <p:nvSpPr>
              <p:cNvPr id="12" name="Hexagon 11"/>
              <p:cNvSpPr/>
              <p:nvPr/>
            </p:nvSpPr>
            <p:spPr>
              <a:xfrm>
                <a:off x="7020449" y="1715512"/>
                <a:ext cx="3641416" cy="3058789"/>
              </a:xfrm>
              <a:prstGeom prst="hexago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4"/>
              <a:srcRect t="20035" r="71520" b="8420"/>
              <a:stretch/>
            </p:blipFill>
            <p:spPr>
              <a:xfrm rot="1433563">
                <a:off x="7481671" y="1900024"/>
                <a:ext cx="1080000" cy="1447607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4"/>
              <a:srcRect l="64127" t="6613" b="6764"/>
              <a:stretch/>
            </p:blipFill>
            <p:spPr>
              <a:xfrm rot="19999078">
                <a:off x="9273502" y="2102482"/>
                <a:ext cx="1061781" cy="13680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4"/>
              <a:srcRect l="28489" t="819" r="37140"/>
              <a:stretch/>
            </p:blipFill>
            <p:spPr>
              <a:xfrm>
                <a:off x="8303916" y="2945218"/>
                <a:ext cx="1188000" cy="18290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7970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112710"/>
            <a:ext cx="10087238" cy="147857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Arial Narrow" panose="020B0606020202030204" pitchFamily="34" charset="0"/>
              </a:rPr>
              <a:t>Population growth Vs Food Production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817877"/>
            <a:ext cx="1364566" cy="9858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 descr="Adapted from ">
            <a:extLst>
              <a:ext uri="{FF2B5EF4-FFF2-40B4-BE49-F238E27FC236}">
                <a16:creationId xmlns:a16="http://schemas.microsoft.com/office/drawing/2014/main" id="{671E109E-7A68-4FF0-BC3A-F94FCCD61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452" y="1591282"/>
            <a:ext cx="4648200" cy="4648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27D5DB-5AE9-484F-BCE9-75EB603F2A09}"/>
              </a:ext>
            </a:extLst>
          </p:cNvPr>
          <p:cNvSpPr txBox="1"/>
          <p:nvPr/>
        </p:nvSpPr>
        <p:spPr>
          <a:xfrm>
            <a:off x="6580452" y="624839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 Narrow" panose="020B0606020202030204" pitchFamily="34" charset="0"/>
              </a:rPr>
              <a:t>Source: https://www.watchusgrow.org/iffmaterials/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64A815-FAD8-498E-8734-79D76B671F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355" r="12679" b="26591"/>
          <a:stretch/>
        </p:blipFill>
        <p:spPr>
          <a:xfrm>
            <a:off x="1141414" y="1591281"/>
            <a:ext cx="5439038" cy="46571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01DE80-750F-41E9-B1B7-13FBF489D1C5}"/>
              </a:ext>
            </a:extLst>
          </p:cNvPr>
          <p:cNvSpPr txBox="1"/>
          <p:nvPr/>
        </p:nvSpPr>
        <p:spPr>
          <a:xfrm>
            <a:off x="1456087" y="6239481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 Narrow" panose="020B0606020202030204" pitchFamily="34" charset="0"/>
              </a:rPr>
              <a:t>Source: UN Department of Economics and Social affairs</a:t>
            </a:r>
          </a:p>
        </p:txBody>
      </p:sp>
    </p:spTree>
    <p:extLst>
      <p:ext uri="{BB962C8B-B14F-4D97-AF65-F5344CB8AC3E}">
        <p14:creationId xmlns:p14="http://schemas.microsoft.com/office/powerpoint/2010/main" val="143774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86601"/>
          </a:xfrm>
        </p:spPr>
        <p:txBody>
          <a:bodyPr/>
          <a:lstStyle/>
          <a:p>
            <a:pPr algn="ctr"/>
            <a:r>
              <a:rPr lang="en-US" dirty="0"/>
              <a:t>BEE POPULATION DECLINE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22F896-40B5-4ADD-8801-0D06FADFA095}" type="slidenum">
              <a:rPr lang="en-US" noProof="0" smtClean="0"/>
              <a:pPr lvl="0"/>
              <a:t>5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93075"/>
            <a:ext cx="1537313" cy="1110648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6905622-91B9-4059-965B-E922F359E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54770" b="10282"/>
          <a:stretch/>
        </p:blipFill>
        <p:spPr>
          <a:xfrm>
            <a:off x="1264753" y="1828241"/>
            <a:ext cx="9659318" cy="35417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2D13B5-28CD-48FF-A77C-AA4BA515D4EF}"/>
              </a:ext>
            </a:extLst>
          </p:cNvPr>
          <p:cNvSpPr txBox="1"/>
          <p:nvPr/>
        </p:nvSpPr>
        <p:spPr>
          <a:xfrm>
            <a:off x="2180492" y="5883274"/>
            <a:ext cx="755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 Narrow" panose="020B0606020202030204" pitchFamily="34" charset="0"/>
              </a:rPr>
              <a:t>Source: European Commission</a:t>
            </a:r>
          </a:p>
        </p:txBody>
      </p:sp>
    </p:spTree>
    <p:extLst>
      <p:ext uri="{BB962C8B-B14F-4D97-AF65-F5344CB8AC3E}">
        <p14:creationId xmlns:p14="http://schemas.microsoft.com/office/powerpoint/2010/main" val="27245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112710"/>
            <a:ext cx="10087238" cy="1003709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Arial Narrow" panose="020B0606020202030204" pitchFamily="34" charset="0"/>
              </a:rPr>
              <a:t>KEY MONITORING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817877"/>
            <a:ext cx="1364566" cy="9858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EF5B7E-A7C5-5465-A897-C5555F07E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240" y="1415062"/>
            <a:ext cx="8113519" cy="457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682C11-44D1-87D5-9039-30C002604AEA}"/>
              </a:ext>
            </a:extLst>
          </p:cNvPr>
          <p:cNvSpPr txBox="1"/>
          <p:nvPr/>
        </p:nvSpPr>
        <p:spPr>
          <a:xfrm>
            <a:off x="2039240" y="6065836"/>
            <a:ext cx="8113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Source: Automated</a:t>
            </a:r>
            <a:r>
              <a:rPr lang="en-US" i="1" dirty="0" smtClean="0"/>
              <a:t> </a:t>
            </a:r>
            <a:r>
              <a:rPr lang="en-US" i="1" dirty="0"/>
              <a:t>monitoring of bee behaviour using connected hives</a:t>
            </a:r>
          </a:p>
          <a:p>
            <a:pPr algn="ctr"/>
            <a:r>
              <a:rPr lang="en-US" i="1" dirty="0"/>
              <a:t> https://link.springer.com/article/10.1007/s13592-019-00714-8  </a:t>
            </a:r>
          </a:p>
        </p:txBody>
      </p:sp>
    </p:spTree>
    <p:extLst>
      <p:ext uri="{BB962C8B-B14F-4D97-AF65-F5344CB8AC3E}">
        <p14:creationId xmlns:p14="http://schemas.microsoft.com/office/powerpoint/2010/main" val="1102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7622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85" y="1734878"/>
            <a:ext cx="9335387" cy="475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7A01-15FE-4331-BAB6-33134A1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03848"/>
            <a:ext cx="9905998" cy="886601"/>
          </a:xfrm>
        </p:spPr>
        <p:txBody>
          <a:bodyPr/>
          <a:lstStyle/>
          <a:p>
            <a:pPr algn="ctr"/>
            <a:r>
              <a:rPr lang="en-US" dirty="0" smtClean="0"/>
              <a:t>SMART BEE Monitoring SYSTEM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F307-69EB-4EB5-B112-1681C680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22F896-40B5-4ADD-8801-0D06FADFA095}" type="slidenum">
              <a:rPr lang="en-US" noProof="0" smtClean="0"/>
              <a:pPr lvl="0"/>
              <a:t>8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B77C4-A285-43CF-96A6-963586C1A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93075"/>
            <a:ext cx="1537313" cy="1110648"/>
          </a:xfrm>
          <a:prstGeom prst="rect">
            <a:avLst/>
          </a:prstGeom>
        </p:spPr>
      </p:pic>
      <p:pic>
        <p:nvPicPr>
          <p:cNvPr id="9" name="image4.pn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537313" y="973491"/>
            <a:ext cx="8784000" cy="54000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2168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07018"/>
            <a:ext cx="9905998" cy="1478570"/>
          </a:xfrm>
        </p:spPr>
        <p:txBody>
          <a:bodyPr/>
          <a:lstStyle/>
          <a:p>
            <a:pPr algn="ctr"/>
            <a:r>
              <a:rPr lang="en-US" dirty="0" smtClean="0">
                <a:ea typeface="+mj-lt"/>
                <a:cs typeface="+mj-lt"/>
              </a:rPr>
              <a:t>Adaptive </a:t>
            </a:r>
            <a:r>
              <a:rPr lang="en-US" dirty="0">
                <a:ea typeface="+mj-lt"/>
                <a:cs typeface="+mj-lt"/>
              </a:rPr>
              <a:t>Network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157317A4-1BED-663C-B9AC-B4EBF6820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-2" b="158"/>
          <a:stretch/>
        </p:blipFill>
        <p:spPr>
          <a:xfrm>
            <a:off x="1865011" y="2492333"/>
            <a:ext cx="8458804" cy="305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9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26518</TotalTime>
  <Words>503</Words>
  <Application>Microsoft Office PowerPoint</Application>
  <PresentationFormat>Widescreen</PresentationFormat>
  <Paragraphs>70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Trebuchet MS</vt:lpstr>
      <vt:lpstr>Tw Cen MT</vt:lpstr>
      <vt:lpstr>Wingdings</vt:lpstr>
      <vt:lpstr>Circuit</vt:lpstr>
      <vt:lpstr>A Smart IoT Honeybee Monitor  in Low Resource Settings: Technologies and Design Considerations</vt:lpstr>
      <vt:lpstr>CONTENT</vt:lpstr>
      <vt:lpstr>background</vt:lpstr>
      <vt:lpstr>Population growth Vs Food Production </vt:lpstr>
      <vt:lpstr>BEE POPULATION DECLINE</vt:lpstr>
      <vt:lpstr>KEY MONITORING PARAMETERS</vt:lpstr>
      <vt:lpstr>Design considerations</vt:lpstr>
      <vt:lpstr>SMART BEE Monitoring SYSTEM</vt:lpstr>
      <vt:lpstr>Adaptive Network Design</vt:lpstr>
      <vt:lpstr>CHALLENGES</vt:lpstr>
      <vt:lpstr>Opportunities AND SUPPORT TECHNOLOGIES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agatha turyagyenda</dc:creator>
  <cp:lastModifiedBy>MOJCA</cp:lastModifiedBy>
  <cp:revision>594</cp:revision>
  <cp:lastPrinted>2022-11-16T11:49:32Z</cp:lastPrinted>
  <dcterms:created xsi:type="dcterms:W3CDTF">2022-03-15T10:11:04Z</dcterms:created>
  <dcterms:modified xsi:type="dcterms:W3CDTF">2024-10-22T08:33:15Z</dcterms:modified>
</cp:coreProperties>
</file>