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10287000" cx="1828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7" roundtripDataSignature="AMtx7mhHHPHdFmaFbu6r4xZJ6dqSrPQF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customschemas.google.com/relationships/presentationmetadata" Target="meta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d50888b006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 sz="1400">
                <a:solidFill>
                  <a:schemeClr val="dk1"/>
                </a:solidFill>
              </a:rPr>
              <a:t>•	Importance: Ensures compliance with regional regulations while leveraging diverse infrastructure.</a:t>
            </a:r>
            <a:endParaRPr sz="100"/>
          </a:p>
        </p:txBody>
      </p:sp>
      <p:sp>
        <p:nvSpPr>
          <p:cNvPr id="302" name="Google Shape;302;g2d50888b006_0_1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6" name="Google Shape;32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0c07564821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7" name="Google Shape;107;g30c07564821_1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0ff0b1a58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3" name="Google Shape;133;g30ff0b1a58e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0ff0b1a58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7" name="Google Shape;157;g30ff0b1a58e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d50888b0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chemeClr val="dk1"/>
                </a:solidFill>
              </a:rPr>
              <a:t>•	Importance: Ensures compliance with regional regulations while leveraging diverse infrastructure.</a:t>
            </a:r>
            <a:endParaRPr sz="100"/>
          </a:p>
        </p:txBody>
      </p:sp>
      <p:sp>
        <p:nvSpPr>
          <p:cNvPr id="181" name="Google Shape;181;g2d50888b00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d50888b006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 sz="1400">
                <a:solidFill>
                  <a:schemeClr val="dk1"/>
                </a:solidFill>
              </a:rPr>
              <a:t>•	Importance: Ensures compliance with regional regulations while leveraging diverse infrastructure.</a:t>
            </a:r>
            <a:endParaRPr sz="100"/>
          </a:p>
        </p:txBody>
      </p:sp>
      <p:sp>
        <p:nvSpPr>
          <p:cNvPr id="205" name="Google Shape;205;g2d50888b006_0_1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d50888b00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 sz="1400">
                <a:solidFill>
                  <a:schemeClr val="dk1"/>
                </a:solidFill>
              </a:rPr>
              <a:t>•	Importance: Ensures compliance with regional regulations while leveraging diverse infrastructure.</a:t>
            </a:r>
            <a:endParaRPr sz="100"/>
          </a:p>
        </p:txBody>
      </p:sp>
      <p:sp>
        <p:nvSpPr>
          <p:cNvPr id="229" name="Google Shape;229;g2d50888b006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d50888b006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 sz="1400">
                <a:solidFill>
                  <a:schemeClr val="dk1"/>
                </a:solidFill>
              </a:rPr>
              <a:t>•	Importance: Ensures compliance with regional regulations while leveraging diverse infrastructure.</a:t>
            </a:r>
            <a:endParaRPr sz="100"/>
          </a:p>
        </p:txBody>
      </p:sp>
      <p:sp>
        <p:nvSpPr>
          <p:cNvPr id="253" name="Google Shape;253;g2d50888b006_0_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d50888b006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 sz="1400">
                <a:solidFill>
                  <a:schemeClr val="dk1"/>
                </a:solidFill>
              </a:rPr>
              <a:t>•	Importance: Ensures compliance with regional regulations while leveraging diverse infrastructure.</a:t>
            </a:r>
            <a:endParaRPr sz="100"/>
          </a:p>
        </p:txBody>
      </p:sp>
      <p:sp>
        <p:nvSpPr>
          <p:cNvPr id="277" name="Google Shape;277;g2d50888b006_0_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4.jpg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3.jp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16978397" y="2046334"/>
            <a:ext cx="2619167" cy="2619167"/>
            <a:chOff x="0" y="0"/>
            <a:chExt cx="812800" cy="812800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3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" name="Google Shape;87;p1"/>
          <p:cNvGrpSpPr/>
          <p:nvPr/>
        </p:nvGrpSpPr>
        <p:grpSpPr>
          <a:xfrm>
            <a:off x="4355461" y="811276"/>
            <a:ext cx="434848" cy="434848"/>
            <a:chOff x="0" y="0"/>
            <a:chExt cx="812800" cy="812800"/>
          </a:xfrm>
        </p:grpSpPr>
        <p:sp>
          <p:nvSpPr>
            <p:cNvPr id="88" name="Google Shape;88;p1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" name="Google Shape;90;p1"/>
          <p:cNvGrpSpPr/>
          <p:nvPr/>
        </p:nvGrpSpPr>
        <p:grpSpPr>
          <a:xfrm>
            <a:off x="7275262" y="-1656012"/>
            <a:ext cx="2830576" cy="2830576"/>
            <a:chOff x="0" y="0"/>
            <a:chExt cx="812800" cy="812800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17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93" name="Google Shape;93;p1"/>
          <p:cNvCxnSpPr/>
          <p:nvPr/>
        </p:nvCxnSpPr>
        <p:spPr>
          <a:xfrm flipH="1" rot="10800000">
            <a:off x="13990090" y="660351"/>
            <a:ext cx="3269100" cy="19128"/>
          </a:xfrm>
          <a:prstGeom prst="straightConnector1">
            <a:avLst/>
          </a:prstGeom>
          <a:noFill/>
          <a:ln cap="flat" cmpd="sng" w="38100">
            <a:solidFill>
              <a:srgbClr val="987349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94" name="Google Shape;94;p1"/>
          <p:cNvGrpSpPr/>
          <p:nvPr/>
        </p:nvGrpSpPr>
        <p:grpSpPr>
          <a:xfrm>
            <a:off x="0" y="9542049"/>
            <a:ext cx="18288000" cy="744951"/>
            <a:chOff x="0" y="-38100"/>
            <a:chExt cx="6812038" cy="277484"/>
          </a:xfrm>
        </p:grpSpPr>
        <p:sp>
          <p:nvSpPr>
            <p:cNvPr id="95" name="Google Shape;95;p1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96" name="Google Shape;96;p1"/>
            <p:cNvSpPr txBox="1"/>
            <p:nvPr/>
          </p:nvSpPr>
          <p:spPr>
            <a:xfrm>
              <a:off x="0" y="-38100"/>
              <a:ext cx="6812038" cy="2774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7" name="Google Shape;97;p1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" name="Google Shape;98;p1"/>
          <p:cNvGrpSpPr/>
          <p:nvPr/>
        </p:nvGrpSpPr>
        <p:grpSpPr>
          <a:xfrm>
            <a:off x="1078105" y="7808123"/>
            <a:ext cx="9983025" cy="1240657"/>
            <a:chOff x="0" y="0"/>
            <a:chExt cx="13310700" cy="1654210"/>
          </a:xfrm>
        </p:grpSpPr>
        <p:sp>
          <p:nvSpPr>
            <p:cNvPr id="99" name="Google Shape;99;p1"/>
            <p:cNvSpPr txBox="1"/>
            <p:nvPr/>
          </p:nvSpPr>
          <p:spPr>
            <a:xfrm>
              <a:off x="0" y="0"/>
              <a:ext cx="12834900" cy="91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50"/>
                <a:buFont typeface="Arial"/>
                <a:buNone/>
              </a:pPr>
              <a:r>
                <a:rPr b="1" lang="en-US" sz="4450">
                  <a:solidFill>
                    <a:srgbClr val="002E5A"/>
                  </a:solidFill>
                </a:rPr>
                <a:t>Revelation Nyirongo</a:t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"/>
            <p:cNvSpPr txBox="1"/>
            <p:nvPr/>
          </p:nvSpPr>
          <p:spPr>
            <a:xfrm>
              <a:off x="0" y="913210"/>
              <a:ext cx="13310700" cy="74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11"/>
                <a:buFont typeface="Arial"/>
                <a:buNone/>
              </a:pPr>
              <a:r>
                <a:rPr i="1" lang="en-US" sz="3611">
                  <a:solidFill>
                    <a:srgbClr val="002E5A"/>
                  </a:solidFill>
                </a:rPr>
                <a:t>DevOps Engineer</a:t>
              </a:r>
              <a:endParaRPr b="0" i="1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" name="Google Shape;101;p1"/>
          <p:cNvSpPr txBox="1"/>
          <p:nvPr/>
        </p:nvSpPr>
        <p:spPr>
          <a:xfrm>
            <a:off x="1028700" y="4727800"/>
            <a:ext cx="129615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300"/>
              <a:buFont typeface="Arial"/>
              <a:buNone/>
            </a:pPr>
            <a:r>
              <a:rPr b="1" lang="en-US" sz="6000">
                <a:solidFill>
                  <a:srgbClr val="002F6D"/>
                </a:solidFill>
              </a:rPr>
              <a:t>Federating Cloud Resources: </a:t>
            </a:r>
            <a:endParaRPr b="1" sz="6000">
              <a:solidFill>
                <a:srgbClr val="002F6D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300"/>
              <a:buFont typeface="Arial"/>
              <a:buNone/>
            </a:pPr>
            <a:r>
              <a:rPr b="1" lang="en-US" sz="6000">
                <a:solidFill>
                  <a:srgbClr val="002F6D"/>
                </a:solidFill>
              </a:rPr>
              <a:t>To Navigate Data Policies</a:t>
            </a:r>
            <a:endParaRPr b="1" i="0" sz="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1028700" y="6695998"/>
            <a:ext cx="126273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300"/>
              <a:buFont typeface="Arial"/>
              <a:buNone/>
            </a:pPr>
            <a:r>
              <a:rPr lang="en-US" sz="5000">
                <a:solidFill>
                  <a:srgbClr val="002F6D"/>
                </a:solidFill>
              </a:rPr>
              <a:t>UbuntuNet Connect 2024</a:t>
            </a:r>
            <a:endParaRPr b="0" i="0" sz="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 u="none" cap="none" strike="noStrike">
                <a:solidFill>
                  <a:srgbClr val="987349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b="1" i="1" lang="en-US" sz="3055">
                <a:solidFill>
                  <a:srgbClr val="987349"/>
                </a:solidFill>
              </a:rPr>
              <a:t>uc2024</a:t>
            </a:r>
            <a:endParaRPr b="1" i="1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8700" y="602075"/>
            <a:ext cx="4927382" cy="144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oogle Shape;304;g2d50888b006_0_117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305" name="Google Shape;305;g2d50888b006_0_11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g2d50888b006_0_11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7" name="Google Shape;307;g2d50888b006_0_117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308" name="Google Shape;308;g2d50888b006_0_11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g2d50888b006_0_11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0" name="Google Shape;310;g2d50888b006_0_117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311" name="Google Shape;311;g2d50888b006_0_11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g2d50888b006_0_11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313" name="Google Shape;313;g2d50888b006_0_117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14" name="Google Shape;314;g2d50888b006_0_117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315" name="Google Shape;315;g2d50888b006_0_117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316" name="Google Shape;316;g2d50888b006_0_117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7" name="Google Shape;317;g2d50888b006_0_117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g2d50888b006_0_117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A Strategic Advantage for NRENs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g2d50888b006_0_117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2d50888b006_0_117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g2d50888b006_0_117"/>
          <p:cNvSpPr txBox="1"/>
          <p:nvPr/>
        </p:nvSpPr>
        <p:spPr>
          <a:xfrm>
            <a:off x="1078150" y="2147275"/>
            <a:ext cx="16181100" cy="49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By pooling resources, NRENs:</a:t>
            </a:r>
            <a:endParaRPr b="1"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b="1" lang="en-US" sz="2700">
                <a:solidFill>
                  <a:schemeClr val="dk1"/>
                </a:solidFill>
              </a:rPr>
              <a:t>Empower member institutions</a:t>
            </a:r>
            <a:r>
              <a:rPr lang="en-US" sz="2700">
                <a:solidFill>
                  <a:schemeClr val="dk1"/>
                </a:solidFill>
              </a:rPr>
              <a:t> with cost-effective, scalable, and resilient cloud solutions.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b="1" lang="en-US" sz="2700">
                <a:solidFill>
                  <a:schemeClr val="dk1"/>
                </a:solidFill>
              </a:rPr>
              <a:t>Facilitate groundbreaking research</a:t>
            </a:r>
            <a:r>
              <a:rPr lang="en-US" sz="2700">
                <a:solidFill>
                  <a:schemeClr val="dk1"/>
                </a:solidFill>
              </a:rPr>
              <a:t> through enhanced collaboration and compliance with local data regulations.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b="1" lang="en-US" sz="2700">
                <a:solidFill>
                  <a:schemeClr val="dk1"/>
                </a:solidFill>
              </a:rPr>
              <a:t>Strengthen the regional research ecosystem,</a:t>
            </a:r>
            <a:r>
              <a:rPr lang="en-US" sz="2700">
                <a:solidFill>
                  <a:schemeClr val="dk1"/>
                </a:solidFill>
              </a:rPr>
              <a:t> positioning members for global leadership in innovation.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Together, we can drive greater impact, build capacity, and elevate the research and education network across borders.</a:t>
            </a:r>
            <a:endParaRPr b="1" sz="27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4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4600">
              <a:solidFill>
                <a:schemeClr val="dk1"/>
              </a:solidFill>
            </a:endParaRPr>
          </a:p>
        </p:txBody>
      </p:sp>
      <p:sp>
        <p:nvSpPr>
          <p:cNvPr id="322" name="Google Shape;322;g2d50888b006_0_117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3" name="Google Shape;323;g2d50888b006_0_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01350" y="1405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62E5A"/>
        </a:soli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8" name="Google Shape;328;p4"/>
          <p:cNvCxnSpPr/>
          <p:nvPr/>
        </p:nvCxnSpPr>
        <p:spPr>
          <a:xfrm>
            <a:off x="4490703" y="823417"/>
            <a:ext cx="9306594" cy="0"/>
          </a:xfrm>
          <a:prstGeom prst="straightConnector1">
            <a:avLst/>
          </a:prstGeom>
          <a:noFill/>
          <a:ln cap="flat" cmpd="sng" w="57150">
            <a:solidFill>
              <a:srgbClr val="98734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9" name="Google Shape;329;p4"/>
          <p:cNvSpPr/>
          <p:nvPr/>
        </p:nvSpPr>
        <p:spPr>
          <a:xfrm>
            <a:off x="7817097" y="6101420"/>
            <a:ext cx="744697" cy="744697"/>
          </a:xfrm>
          <a:custGeom>
            <a:rect b="b" l="l" r="r" t="t"/>
            <a:pathLst>
              <a:path extrusionOk="0" h="744697" w="744697">
                <a:moveTo>
                  <a:pt x="0" y="0"/>
                </a:moveTo>
                <a:lnTo>
                  <a:pt x="744697" y="0"/>
                </a:lnTo>
                <a:lnTo>
                  <a:pt x="744697" y="744697"/>
                </a:lnTo>
                <a:lnTo>
                  <a:pt x="0" y="7446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0" name="Google Shape;330;p4"/>
          <p:cNvSpPr/>
          <p:nvPr/>
        </p:nvSpPr>
        <p:spPr>
          <a:xfrm>
            <a:off x="7817424" y="6940863"/>
            <a:ext cx="744050" cy="744050"/>
          </a:xfrm>
          <a:custGeom>
            <a:rect b="b" l="l" r="r" t="t"/>
            <a:pathLst>
              <a:path extrusionOk="0" h="715433" w="715433">
                <a:moveTo>
                  <a:pt x="0" y="0"/>
                </a:moveTo>
                <a:lnTo>
                  <a:pt x="715433" y="0"/>
                </a:lnTo>
                <a:lnTo>
                  <a:pt x="715433" y="715433"/>
                </a:lnTo>
                <a:lnTo>
                  <a:pt x="0" y="7154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1" name="Google Shape;331;p4"/>
          <p:cNvSpPr txBox="1"/>
          <p:nvPr/>
        </p:nvSpPr>
        <p:spPr>
          <a:xfrm>
            <a:off x="8274798" y="7684925"/>
            <a:ext cx="5715900" cy="9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16"/>
              <a:buFont typeface="Arial"/>
              <a:buNone/>
            </a:pPr>
            <a:r>
              <a:rPr b="1" lang="en-US" sz="5016">
                <a:solidFill>
                  <a:srgbClr val="D3AD88"/>
                </a:solidFill>
              </a:rPr>
              <a:t>+</a:t>
            </a:r>
            <a:r>
              <a:rPr b="1" lang="en-US" sz="6016">
                <a:solidFill>
                  <a:srgbClr val="D3AD88"/>
                </a:solidFill>
              </a:rPr>
              <a:t>265991154080</a:t>
            </a:r>
            <a:endParaRPr b="1" i="0" sz="4200" u="none" cap="none" strike="noStrike">
              <a:solidFill>
                <a:srgbClr val="000000"/>
              </a:solidFill>
            </a:endParaRPr>
          </a:p>
        </p:txBody>
      </p:sp>
      <p:sp>
        <p:nvSpPr>
          <p:cNvPr id="332" name="Google Shape;332;p4"/>
          <p:cNvSpPr txBox="1"/>
          <p:nvPr/>
        </p:nvSpPr>
        <p:spPr>
          <a:xfrm>
            <a:off x="6814221" y="3036941"/>
            <a:ext cx="9152700" cy="2079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2"/>
              <a:buFont typeface="Arial"/>
              <a:buNone/>
            </a:pPr>
            <a:r>
              <a:rPr b="1" i="0" lang="en-US" sz="13512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4"/>
          <p:cNvSpPr txBox="1"/>
          <p:nvPr/>
        </p:nvSpPr>
        <p:spPr>
          <a:xfrm>
            <a:off x="7817435" y="5116843"/>
            <a:ext cx="6117900" cy="889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80"/>
              <a:buFont typeface="Arial"/>
              <a:buNone/>
            </a:pPr>
            <a:r>
              <a:rPr b="0" i="0" lang="en-US" sz="578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Connect with me: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4"/>
          <p:cNvSpPr txBox="1"/>
          <p:nvPr/>
        </p:nvSpPr>
        <p:spPr>
          <a:xfrm>
            <a:off x="8854109" y="6260748"/>
            <a:ext cx="6561000" cy="5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4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34"/>
              <a:buFont typeface="Arial"/>
              <a:buNone/>
            </a:pPr>
            <a:r>
              <a:rPr lang="en-US" sz="3434">
                <a:solidFill>
                  <a:srgbClr val="FFFFFF"/>
                </a:solidFill>
              </a:rPr>
              <a:t>revelation</a:t>
            </a:r>
            <a:r>
              <a:rPr b="0" i="0" lang="en-US" sz="3434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@revelation.africa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4"/>
          <p:cNvSpPr txBox="1"/>
          <p:nvPr/>
        </p:nvSpPr>
        <p:spPr>
          <a:xfrm>
            <a:off x="8854109" y="7048599"/>
            <a:ext cx="6561000" cy="5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4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34"/>
              <a:buFont typeface="Arial"/>
              <a:buNone/>
            </a:pPr>
            <a:r>
              <a:rPr b="0" i="0" lang="en-US" sz="3434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LinkedIn: 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6" name="Google Shape;336;p4"/>
          <p:cNvPicPr preferRelativeResize="0"/>
          <p:nvPr/>
        </p:nvPicPr>
        <p:blipFill rotWithShape="1">
          <a:blip r:embed="rId5">
            <a:alphaModFix/>
          </a:blip>
          <a:srcRect b="14067" l="7995" r="5938" t="0"/>
          <a:stretch/>
        </p:blipFill>
        <p:spPr>
          <a:xfrm flipH="1">
            <a:off x="2329787" y="3429000"/>
            <a:ext cx="4484426" cy="448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54100" y="1017425"/>
            <a:ext cx="5779799" cy="1694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oogle Shape;109;g30c07564821_1_55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110" name="Google Shape;110;g30c07564821_1_5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g30c07564821_1_55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" name="Google Shape;112;g30c07564821_1_55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113" name="Google Shape;113;g30c07564821_1_5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g30c07564821_1_55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" name="Google Shape;115;g30c07564821_1_55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116" name="Google Shape;116;g30c07564821_1_5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g30c07564821_1_55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18" name="Google Shape;118;g30c07564821_1_55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19" name="Google Shape;119;g30c07564821_1_55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120" name="Google Shape;120;g30c07564821_1_55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121" name="Google Shape;121;g30c07564821_1_55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2" name="Google Shape;122;g30c07564821_1_55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g30c07564821_1_55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The UbuntuNet Alliance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30c07564821_1_55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30c07564821_1_55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30c07564821_1_55"/>
          <p:cNvSpPr txBox="1"/>
          <p:nvPr/>
        </p:nvSpPr>
        <p:spPr>
          <a:xfrm>
            <a:off x="1078150" y="7208000"/>
            <a:ext cx="14064900" cy="21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625"/>
              <a:buFont typeface="Arial"/>
              <a:buNone/>
            </a:pPr>
            <a:r>
              <a:rPr b="1" lang="en-US" sz="3300">
                <a:solidFill>
                  <a:srgbClr val="002E5A"/>
                </a:solidFill>
              </a:rPr>
              <a:t>Mission</a:t>
            </a:r>
            <a:br>
              <a:rPr b="1" lang="en-US" sz="4700">
                <a:solidFill>
                  <a:schemeClr val="dk1"/>
                </a:solidFill>
              </a:rPr>
            </a:br>
            <a:r>
              <a:rPr lang="en-US" sz="25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“To develop and grow a thriving sustainable community of NRENs and partners within Eastern and Southern Africa, enabling and strengthening collaboration and innovation among research and education communities.”</a:t>
            </a:r>
            <a:endParaRPr b="0" i="0" sz="4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0c07564821_1_55"/>
          <p:cNvSpPr txBox="1"/>
          <p:nvPr/>
        </p:nvSpPr>
        <p:spPr>
          <a:xfrm>
            <a:off x="1078150" y="5449650"/>
            <a:ext cx="14133600" cy="15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300">
                <a:solidFill>
                  <a:schemeClr val="dk1"/>
                </a:solidFill>
              </a:rPr>
              <a:t>Vision</a:t>
            </a:r>
            <a:br>
              <a:rPr b="1" lang="en-US" sz="4600">
                <a:solidFill>
                  <a:schemeClr val="dk1"/>
                </a:solidFill>
              </a:rPr>
            </a:br>
            <a:r>
              <a:rPr lang="en-US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“A vibrant, connected and sustainable community of National Research and Education Networks”</a:t>
            </a:r>
            <a:endParaRPr b="0" i="0" sz="4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0c07564821_1_55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30c07564821_1_55"/>
          <p:cNvSpPr txBox="1"/>
          <p:nvPr/>
        </p:nvSpPr>
        <p:spPr>
          <a:xfrm>
            <a:off x="1112500" y="1964163"/>
            <a:ext cx="14064900" cy="3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UbuntuNet Alliance is a regional research and education network (RREN) that serves educational and research institutions in Eastern and Southern Africa. It was established in 2005 and has its headquarters in Lilongwe, Malawi.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The main purpose is to develop and maintain high-speed internet connectivity and services for research and educational institutions across its member countries. It acts as a regional backbone connecting various National Research and Education Networks (NRENs) in Eastern and Southern Africa.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just">
              <a:lnSpc>
                <a:spcPct val="14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0" name="Google Shape;130;g30c07564821_1_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01350" y="1405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g30ff0b1a58e_0_6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136" name="Google Shape;136;g30ff0b1a58e_0_6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g30ff0b1a58e_0_6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" name="Google Shape;138;g30ff0b1a58e_0_6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139" name="Google Shape;139;g30ff0b1a58e_0_6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g30ff0b1a58e_0_6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" name="Google Shape;141;g30ff0b1a58e_0_6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142" name="Google Shape;142;g30ff0b1a58e_0_6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g30ff0b1a58e_0_6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44" name="Google Shape;144;g30ff0b1a58e_0_6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45" name="Google Shape;145;g30ff0b1a58e_0_6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146" name="Google Shape;146;g30ff0b1a58e_0_6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147" name="Google Shape;147;g30ff0b1a58e_0_6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8" name="Google Shape;148;g30ff0b1a58e_0_6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30ff0b1a58e_0_6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UbuntuNet Alliance Services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30ff0b1a58e_0_6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30ff0b1a58e_0_6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30ff0b1a58e_0_6"/>
          <p:cNvSpPr txBox="1"/>
          <p:nvPr/>
        </p:nvSpPr>
        <p:spPr>
          <a:xfrm>
            <a:off x="1078150" y="2392100"/>
            <a:ext cx="12545700" cy="72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0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500"/>
              <a:buAutoNum type="arabicPeriod"/>
            </a:pPr>
            <a:r>
              <a:rPr b="1" lang="en-US" sz="3500">
                <a:solidFill>
                  <a:schemeClr val="dk1"/>
                </a:solidFill>
              </a:rPr>
              <a:t>Trust and Identity Services</a:t>
            </a:r>
            <a:endParaRPr b="1" sz="3500">
              <a:solidFill>
                <a:schemeClr val="dk1"/>
              </a:solidFill>
            </a:endParaRPr>
          </a:p>
          <a:p>
            <a:pPr indent="-450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○"/>
            </a:pPr>
            <a:r>
              <a:rPr lang="en-US" sz="3500">
                <a:solidFill>
                  <a:schemeClr val="dk1"/>
                </a:solidFill>
              </a:rPr>
              <a:t>eduID.africa federation (Catch all federation)</a:t>
            </a:r>
            <a:endParaRPr sz="3500">
              <a:solidFill>
                <a:schemeClr val="dk1"/>
              </a:solidFill>
            </a:endParaRPr>
          </a:p>
          <a:p>
            <a:pPr indent="-450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○"/>
            </a:pPr>
            <a:r>
              <a:rPr lang="en-US" sz="3500">
                <a:solidFill>
                  <a:schemeClr val="dk1"/>
                </a:solidFill>
              </a:rPr>
              <a:t>eduroam wireless network access</a:t>
            </a:r>
            <a:endParaRPr sz="3500">
              <a:solidFill>
                <a:schemeClr val="dk1"/>
              </a:solidFill>
            </a:endParaRPr>
          </a:p>
          <a:p>
            <a:pPr indent="-4508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AutoNum type="romanLcPeriod"/>
            </a:pPr>
            <a:r>
              <a:rPr lang="en-US" sz="3500">
                <a:solidFill>
                  <a:schemeClr val="dk1"/>
                </a:solidFill>
              </a:rPr>
              <a:t>Exploring “catch all” managed IdP/SP Service</a:t>
            </a:r>
            <a:endParaRPr sz="3500">
              <a:solidFill>
                <a:schemeClr val="dk1"/>
              </a:solidFill>
            </a:endParaRPr>
          </a:p>
          <a:p>
            <a:pPr indent="-450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○"/>
            </a:pPr>
            <a:r>
              <a:rPr lang="en-US" sz="3500">
                <a:solidFill>
                  <a:schemeClr val="dk1"/>
                </a:solidFill>
              </a:rPr>
              <a:t>Managed Identity Service platform</a:t>
            </a:r>
            <a:endParaRPr sz="3500">
              <a:solidFill>
                <a:schemeClr val="dk1"/>
              </a:solidFill>
            </a:endParaRPr>
          </a:p>
          <a:p>
            <a:pPr indent="-4508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AutoNum type="romanLcPeriod"/>
            </a:pPr>
            <a:r>
              <a:rPr lang="en-US" sz="3500">
                <a:solidFill>
                  <a:schemeClr val="dk1"/>
                </a:solidFill>
              </a:rPr>
              <a:t>Seamless identity management (SAML)</a:t>
            </a:r>
            <a:endParaRPr sz="3500">
              <a:solidFill>
                <a:schemeClr val="dk1"/>
              </a:solidFill>
            </a:endParaRPr>
          </a:p>
          <a:p>
            <a:pPr indent="-450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AutoNum type="arabicPeriod"/>
            </a:pPr>
            <a:r>
              <a:rPr b="1" lang="en-US" sz="3500">
                <a:solidFill>
                  <a:schemeClr val="dk1"/>
                </a:solidFill>
              </a:rPr>
              <a:t>Connectivity &amp; Network Management</a:t>
            </a:r>
            <a:endParaRPr b="1" sz="3500">
              <a:solidFill>
                <a:schemeClr val="dk1"/>
              </a:solidFill>
            </a:endParaRPr>
          </a:p>
          <a:p>
            <a:pPr indent="-450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○"/>
            </a:pPr>
            <a:r>
              <a:rPr lang="en-US" sz="3500">
                <a:solidFill>
                  <a:schemeClr val="dk1"/>
                </a:solidFill>
              </a:rPr>
              <a:t>High-speed research network</a:t>
            </a:r>
            <a:endParaRPr sz="3500">
              <a:solidFill>
                <a:schemeClr val="dk1"/>
              </a:solidFill>
            </a:endParaRPr>
          </a:p>
          <a:p>
            <a:pPr indent="-450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○"/>
            </a:pPr>
            <a:r>
              <a:rPr lang="en-US" sz="3500">
                <a:solidFill>
                  <a:schemeClr val="dk1"/>
                </a:solidFill>
              </a:rPr>
              <a:t>Virtual Private Network (VPN) services</a:t>
            </a:r>
            <a:endParaRPr sz="3500">
              <a:solidFill>
                <a:schemeClr val="dk1"/>
              </a:solidFill>
            </a:endParaRPr>
          </a:p>
          <a:p>
            <a:pPr indent="-450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Char char="○"/>
            </a:pPr>
            <a:r>
              <a:rPr lang="en-US" sz="3500">
                <a:solidFill>
                  <a:schemeClr val="dk1"/>
                </a:solidFill>
              </a:rPr>
              <a:t>Quality of Service monitoring</a:t>
            </a:r>
            <a:endParaRPr sz="35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4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5700">
              <a:solidFill>
                <a:srgbClr val="002E5A"/>
              </a:solidFill>
            </a:endParaRPr>
          </a:p>
        </p:txBody>
      </p:sp>
      <p:sp>
        <p:nvSpPr>
          <p:cNvPr id="153" name="Google Shape;153;g30ff0b1a58e_0_6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g30ff0b1a58e_0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01350" y="1405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g30ff0b1a58e_0_60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160" name="Google Shape;160;g30ff0b1a58e_0_6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g30ff0b1a58e_0_60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2" name="Google Shape;162;g30ff0b1a58e_0_60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163" name="Google Shape;163;g30ff0b1a58e_0_6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g30ff0b1a58e_0_60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5" name="Google Shape;165;g30ff0b1a58e_0_60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166" name="Google Shape;166;g30ff0b1a58e_0_6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g30ff0b1a58e_0_60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68" name="Google Shape;168;g30ff0b1a58e_0_60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9" name="Google Shape;169;g30ff0b1a58e_0_60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170" name="Google Shape;170;g30ff0b1a58e_0_60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171" name="Google Shape;171;g30ff0b1a58e_0_60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2" name="Google Shape;172;g30ff0b1a58e_0_60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30ff0b1a58e_0_60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UbuntuNet Alliance Services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30ff0b1a58e_0_60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30ff0b1a58e_0_60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30ff0b1a58e_0_60"/>
          <p:cNvSpPr txBox="1"/>
          <p:nvPr/>
        </p:nvSpPr>
        <p:spPr>
          <a:xfrm>
            <a:off x="1078150" y="2147263"/>
            <a:ext cx="9917400" cy="81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600">
                <a:solidFill>
                  <a:schemeClr val="dk1"/>
                </a:solidFill>
              </a:rPr>
              <a:t>Cloud &amp; Security Solutions</a:t>
            </a:r>
            <a:endParaRPr b="1" sz="3600">
              <a:solidFill>
                <a:schemeClr val="dk1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AutoNum type="arabicPeriod"/>
            </a:pPr>
            <a:r>
              <a:rPr b="1" lang="en-US" sz="3000">
                <a:solidFill>
                  <a:schemeClr val="dk1"/>
                </a:solidFill>
              </a:rPr>
              <a:t>Distributed Cloud Services (UOSC)</a:t>
            </a:r>
            <a:endParaRPr b="1"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Infrastructure as a Service 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Heavy File Transfers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UbuntuNet Cloud Storage Service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Web, Email, and DNS hosting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PoC &amp; Training platforms</a:t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AutoNum type="arabicPeriod"/>
            </a:pPr>
            <a:r>
              <a:rPr b="1" lang="en-US" sz="3000">
                <a:solidFill>
                  <a:schemeClr val="dk1"/>
                </a:solidFill>
              </a:rPr>
              <a:t>Research Support Services</a:t>
            </a:r>
            <a:endParaRPr b="1"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AfricArXiv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SSL Certificates by Sectigo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Infrastructure monitoring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Utafiti Africa</a:t>
            </a:r>
            <a:endParaRPr sz="3000">
              <a:solidFill>
                <a:schemeClr val="dk1"/>
              </a:solidFill>
            </a:endParaRPr>
          </a:p>
          <a:p>
            <a:pPr indent="-419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</a:pPr>
            <a:r>
              <a:rPr lang="en-US" sz="3000">
                <a:solidFill>
                  <a:schemeClr val="dk1"/>
                </a:solidFill>
              </a:rPr>
              <a:t>Dataverse</a:t>
            </a:r>
            <a:endParaRPr sz="30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4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5400">
              <a:solidFill>
                <a:schemeClr val="dk1"/>
              </a:solidFill>
            </a:endParaRPr>
          </a:p>
        </p:txBody>
      </p:sp>
      <p:sp>
        <p:nvSpPr>
          <p:cNvPr id="177" name="Google Shape;177;g30ff0b1a58e_0_60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g30ff0b1a58e_0_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01350" y="1405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g2d50888b006_0_0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184" name="Google Shape;184;g2d50888b006_0_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g2d50888b006_0_0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6" name="Google Shape;186;g2d50888b006_0_0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187" name="Google Shape;187;g2d50888b006_0_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g2d50888b006_0_0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9" name="Google Shape;189;g2d50888b006_0_0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190" name="Google Shape;190;g2d50888b006_0_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g2d50888b006_0_0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92" name="Google Shape;192;g2d50888b006_0_0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93" name="Google Shape;193;g2d50888b006_0_0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194" name="Google Shape;194;g2d50888b006_0_0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195" name="Google Shape;195;g2d50888b006_0_0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" name="Google Shape;196;g2d50888b006_0_0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2d50888b006_0_0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Data Policy Landscape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2d50888b006_0_0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2d50888b006_0_0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2d50888b006_0_0"/>
          <p:cNvSpPr txBox="1"/>
          <p:nvPr/>
        </p:nvSpPr>
        <p:spPr>
          <a:xfrm>
            <a:off x="1078150" y="2147275"/>
            <a:ext cx="16181100" cy="7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</a:rPr>
              <a:t>Kenya: </a:t>
            </a:r>
            <a:r>
              <a:rPr lang="en-US" sz="2600">
                <a:solidFill>
                  <a:schemeClr val="dk1"/>
                </a:solidFill>
              </a:rPr>
              <a:t>Data Protection Act 2019 Requirements: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Mandatory registration of data controllers and processors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Data localization requirements for sensitive personal data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Cross-border transfer restrictions requiring adequate safeguards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</a:rPr>
              <a:t>Uganda: </a:t>
            </a:r>
            <a:r>
              <a:rPr lang="en-US" sz="2600">
                <a:solidFill>
                  <a:schemeClr val="dk1"/>
                </a:solidFill>
              </a:rPr>
              <a:t>Data Protection and Privacy Act 2019 Specifications: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Data minimization principles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Registration requirements for data collectors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Special provisions for sensitive personal data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Requirements for local data storage of critical information</a:t>
            </a:r>
            <a:endParaRPr sz="2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</a:rPr>
              <a:t>Tanzania: </a:t>
            </a:r>
            <a:r>
              <a:rPr lang="en-US" sz="2600">
                <a:solidFill>
                  <a:schemeClr val="dk1"/>
                </a:solidFill>
              </a:rPr>
              <a:t>Electronic and Postal Communications Act Implementation: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Mandatory local hosting for government data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Requirements for data center certification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Content service license requirements</a:t>
            </a:r>
            <a:endParaRPr sz="2600">
              <a:solidFill>
                <a:schemeClr val="dk1"/>
              </a:solidFill>
            </a:endParaRPr>
          </a:p>
          <a:p>
            <a:pPr indent="-3937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>
                <a:solidFill>
                  <a:schemeClr val="dk1"/>
                </a:solidFill>
              </a:rPr>
              <a:t>Critical infrastructure protection measures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201" name="Google Shape;201;g2d50888b006_0_0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g2d50888b006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01350" y="1405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g2d50888b006_0_172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208" name="Google Shape;208;g2d50888b006_0_17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g2d50888b006_0_172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0" name="Google Shape;210;g2d50888b006_0_172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211" name="Google Shape;211;g2d50888b006_0_17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g2d50888b006_0_172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3" name="Google Shape;213;g2d50888b006_0_172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214" name="Google Shape;214;g2d50888b006_0_17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g2d50888b006_0_172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16" name="Google Shape;216;g2d50888b006_0_172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7" name="Google Shape;217;g2d50888b006_0_172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218" name="Google Shape;218;g2d50888b006_0_172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219" name="Google Shape;219;g2d50888b006_0_172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0" name="Google Shape;220;g2d50888b006_0_172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g2d50888b006_0_172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Challenges in East and Southern Africa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2d50888b006_0_172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d50888b006_0_172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2d50888b006_0_172"/>
          <p:cNvSpPr txBox="1"/>
          <p:nvPr/>
        </p:nvSpPr>
        <p:spPr>
          <a:xfrm>
            <a:off x="1078150" y="2147275"/>
            <a:ext cx="161811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Data sovereignty: Many countries require data to be stored within national borders.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	•	Compliance challenges: Different countries have distinct regulatory environments.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	•	Impact on research and education activities.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	•	Increased operation costs.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	•	Limited flexibility in data storage and processing.</a:t>
            </a:r>
            <a:endParaRPr b="1" sz="2500">
              <a:solidFill>
                <a:schemeClr val="dk1"/>
              </a:solidFill>
            </a:endParaRPr>
          </a:p>
        </p:txBody>
      </p:sp>
      <p:sp>
        <p:nvSpPr>
          <p:cNvPr id="225" name="Google Shape;225;g2d50888b006_0_172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g2d50888b006_0_1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01350" y="1405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oogle Shape;231;g2d50888b006_0_24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232" name="Google Shape;232;g2d50888b006_0_24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g2d50888b006_0_24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4" name="Google Shape;234;g2d50888b006_0_24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235" name="Google Shape;235;g2d50888b006_0_24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g2d50888b006_0_24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7" name="Google Shape;237;g2d50888b006_0_24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238" name="Google Shape;238;g2d50888b006_0_24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g2d50888b006_0_24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40" name="Google Shape;240;g2d50888b006_0_24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41" name="Google Shape;241;g2d50888b006_0_24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242" name="Google Shape;242;g2d50888b006_0_24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243" name="Google Shape;243;g2d50888b006_0_24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4" name="Google Shape;244;g2d50888b006_0_24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g2d50888b006_0_24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A Connected Research Region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g2d50888b006_0_24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2d50888b006_0_24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2d50888b006_0_24"/>
          <p:cNvSpPr txBox="1"/>
          <p:nvPr/>
        </p:nvSpPr>
        <p:spPr>
          <a:xfrm>
            <a:off x="1078150" y="2147275"/>
            <a:ext cx="16181100" cy="51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What is Federated Cloud Computing?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	•	A federated cloud environment combines multiple cloud providers or regions under a unified framework to offer cohesive cloud services.</a:t>
            </a:r>
            <a:br>
              <a:rPr lang="en-US" sz="3000">
                <a:solidFill>
                  <a:schemeClr val="dk1"/>
                </a:solidFill>
              </a:rPr>
            </a:br>
            <a:br>
              <a:rPr lang="en-US" sz="3000">
                <a:solidFill>
                  <a:schemeClr val="dk1"/>
                </a:solidFill>
              </a:rPr>
            </a:b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4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5400">
              <a:solidFill>
                <a:schemeClr val="dk1"/>
              </a:solidFill>
            </a:endParaRPr>
          </a:p>
        </p:txBody>
      </p:sp>
      <p:sp>
        <p:nvSpPr>
          <p:cNvPr id="249" name="Google Shape;249;g2d50888b006_0_24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g2d50888b006_0_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01350" y="2167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oogle Shape;255;g2d50888b006_0_93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256" name="Google Shape;256;g2d50888b006_0_9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g2d50888b006_0_93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8" name="Google Shape;258;g2d50888b006_0_93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259" name="Google Shape;259;g2d50888b006_0_9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g2d50888b006_0_93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1" name="Google Shape;261;g2d50888b006_0_93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262" name="Google Shape;262;g2d50888b006_0_93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g2d50888b006_0_93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64" name="Google Shape;264;g2d50888b006_0_93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65" name="Google Shape;265;g2d50888b006_0_93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266" name="Google Shape;266;g2d50888b006_0_93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267" name="Google Shape;267;g2d50888b006_0_93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8" name="Google Shape;268;g2d50888b006_0_93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g2d50888b006_0_93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Why participate in a Federated</a:t>
            </a:r>
            <a:r>
              <a:rPr b="1" lang="en-US" sz="4437">
                <a:solidFill>
                  <a:srgbClr val="002E5A"/>
                </a:solidFill>
              </a:rPr>
              <a:t> Environment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2d50888b006_0_93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g2d50888b006_0_93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2d50888b006_0_93"/>
          <p:cNvSpPr txBox="1"/>
          <p:nvPr/>
        </p:nvSpPr>
        <p:spPr>
          <a:xfrm>
            <a:off x="1078150" y="2147275"/>
            <a:ext cx="16181100" cy="64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900">
                <a:solidFill>
                  <a:schemeClr val="dk1"/>
                </a:solidFill>
              </a:rPr>
              <a:t>1. Cost Savings &amp; Resource Optimization</a:t>
            </a:r>
            <a:endParaRPr b="1" sz="29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lang="en-US" sz="2700">
                <a:solidFill>
                  <a:schemeClr val="dk1"/>
                </a:solidFill>
              </a:rPr>
              <a:t>Avoid high costs of on-prem infrastructure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lang="en-US" sz="2700">
                <a:solidFill>
                  <a:schemeClr val="dk1"/>
                </a:solidFill>
              </a:rPr>
              <a:t>Shared resources for efficient scaling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lang="en-US" sz="2700">
                <a:solidFill>
                  <a:schemeClr val="dk1"/>
                </a:solidFill>
              </a:rPr>
              <a:t>Reduced waste during off-peak times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900">
                <a:solidFill>
                  <a:schemeClr val="dk1"/>
                </a:solidFill>
              </a:rPr>
              <a:t>2. Increased Resilience &amp; Reliability</a:t>
            </a:r>
            <a:endParaRPr b="1" sz="29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lang="en-US" sz="2700">
                <a:solidFill>
                  <a:schemeClr val="dk1"/>
                </a:solidFill>
              </a:rPr>
              <a:t>Redundancy across multiple providers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lang="en-US" sz="2700">
                <a:solidFill>
                  <a:schemeClr val="dk1"/>
                </a:solidFill>
              </a:rPr>
              <a:t>Uninterrupted access during provider downtime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900">
                <a:solidFill>
                  <a:schemeClr val="dk1"/>
                </a:solidFill>
              </a:rPr>
              <a:t>3. Enhanced Collaboration Opportunities</a:t>
            </a:r>
            <a:endParaRPr b="1" sz="29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lang="en-US" sz="2700">
                <a:solidFill>
                  <a:schemeClr val="dk1"/>
                </a:solidFill>
              </a:rPr>
              <a:t>Supports cross-border collaboration</a:t>
            </a:r>
            <a:endParaRPr sz="2700">
              <a:solidFill>
                <a:schemeClr val="dk1"/>
              </a:solidFill>
            </a:endParaRPr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●"/>
            </a:pPr>
            <a:r>
              <a:rPr lang="en-US" sz="2700">
                <a:solidFill>
                  <a:schemeClr val="dk1"/>
                </a:solidFill>
              </a:rPr>
              <a:t>Secure, easy data access for large-scale projects</a:t>
            </a:r>
            <a:endParaRPr sz="27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4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3800">
              <a:solidFill>
                <a:schemeClr val="dk1"/>
              </a:solidFill>
            </a:endParaRPr>
          </a:p>
        </p:txBody>
      </p:sp>
      <p:sp>
        <p:nvSpPr>
          <p:cNvPr id="273" name="Google Shape;273;g2d50888b006_0_93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4" name="Google Shape;274;g2d50888b006_0_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01350" y="1405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9" name="Google Shape;279;g2d50888b006_0_71"/>
          <p:cNvGrpSpPr/>
          <p:nvPr/>
        </p:nvGrpSpPr>
        <p:grpSpPr>
          <a:xfrm>
            <a:off x="17259300" y="6278738"/>
            <a:ext cx="2619167" cy="2619167"/>
            <a:chOff x="0" y="0"/>
            <a:chExt cx="812800" cy="812800"/>
          </a:xfrm>
        </p:grpSpPr>
        <p:sp>
          <p:nvSpPr>
            <p:cNvPr id="280" name="Google Shape;280;g2d50888b006_0_71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>
                <a:alpha val="3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g2d50888b006_0_71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2" name="Google Shape;282;g2d50888b006_0_71"/>
          <p:cNvGrpSpPr/>
          <p:nvPr/>
        </p:nvGrpSpPr>
        <p:grpSpPr>
          <a:xfrm>
            <a:off x="4231946" y="-217424"/>
            <a:ext cx="434848" cy="434848"/>
            <a:chOff x="0" y="0"/>
            <a:chExt cx="812800" cy="812800"/>
          </a:xfrm>
        </p:grpSpPr>
        <p:sp>
          <p:nvSpPr>
            <p:cNvPr id="283" name="Google Shape;283;g2d50888b006_0_71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390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2d50888b006_0_71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5" name="Google Shape;285;g2d50888b006_0_71"/>
          <p:cNvGrpSpPr/>
          <p:nvPr/>
        </p:nvGrpSpPr>
        <p:grpSpPr>
          <a:xfrm>
            <a:off x="1836184" y="-2189980"/>
            <a:ext cx="2830576" cy="2830576"/>
            <a:chOff x="0" y="0"/>
            <a:chExt cx="812800" cy="812800"/>
          </a:xfrm>
        </p:grpSpPr>
        <p:sp>
          <p:nvSpPr>
            <p:cNvPr id="286" name="Google Shape;286;g2d50888b006_0_71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3AC">
                <a:alpha val="341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g2d50888b006_0_71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88" name="Google Shape;288;g2d50888b006_0_71"/>
          <p:cNvCxnSpPr/>
          <p:nvPr/>
        </p:nvCxnSpPr>
        <p:spPr>
          <a:xfrm flipH="1" rot="10800000">
            <a:off x="1078154" y="1040261"/>
            <a:ext cx="14064900" cy="19200"/>
          </a:xfrm>
          <a:prstGeom prst="straightConnector1">
            <a:avLst/>
          </a:prstGeom>
          <a:noFill/>
          <a:ln cap="flat" cmpd="sng" w="498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89" name="Google Shape;289;g2d50888b006_0_71"/>
          <p:cNvGrpSpPr/>
          <p:nvPr/>
        </p:nvGrpSpPr>
        <p:grpSpPr>
          <a:xfrm>
            <a:off x="0" y="9542048"/>
            <a:ext cx="18288445" cy="745004"/>
            <a:chOff x="0" y="-38100"/>
            <a:chExt cx="6812100" cy="277500"/>
          </a:xfrm>
        </p:grpSpPr>
        <p:sp>
          <p:nvSpPr>
            <p:cNvPr id="290" name="Google Shape;290;g2d50888b006_0_71"/>
            <p:cNvSpPr/>
            <p:nvPr/>
          </p:nvSpPr>
          <p:spPr>
            <a:xfrm>
              <a:off x="0" y="0"/>
              <a:ext cx="6812038" cy="239384"/>
            </a:xfrm>
            <a:custGeom>
              <a:rect b="b" l="l" r="r" t="t"/>
              <a:pathLst>
                <a:path extrusionOk="0" h="239384" w="6812038">
                  <a:moveTo>
                    <a:pt x="0" y="0"/>
                  </a:moveTo>
                  <a:lnTo>
                    <a:pt x="6812038" y="0"/>
                  </a:lnTo>
                  <a:lnTo>
                    <a:pt x="6812038" y="239384"/>
                  </a:lnTo>
                  <a:lnTo>
                    <a:pt x="0" y="239384"/>
                  </a:lnTo>
                  <a:close/>
                </a:path>
              </a:pathLst>
            </a:custGeom>
            <a:solidFill>
              <a:srgbClr val="062E5A"/>
            </a:solidFill>
            <a:ln>
              <a:noFill/>
            </a:ln>
          </p:spPr>
        </p:sp>
        <p:sp>
          <p:nvSpPr>
            <p:cNvPr id="291" name="Google Shape;291;g2d50888b006_0_71"/>
            <p:cNvSpPr txBox="1"/>
            <p:nvPr/>
          </p:nvSpPr>
          <p:spPr>
            <a:xfrm>
              <a:off x="0" y="-38100"/>
              <a:ext cx="68121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8875" lIns="48875" spcFirstLastPara="1" rIns="48875" wrap="square" tIns="48875">
              <a:noAutofit/>
            </a:bodyPr>
            <a:lstStyle/>
            <a:p>
              <a:pPr indent="0" lvl="0" marL="0" marR="0" rtl="0" algn="ctr">
                <a:lnSpc>
                  <a:spcPct val="13466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2" name="Google Shape;292;g2d50888b006_0_71"/>
          <p:cNvSpPr txBox="1"/>
          <p:nvPr/>
        </p:nvSpPr>
        <p:spPr>
          <a:xfrm>
            <a:off x="10995588" y="1832163"/>
            <a:ext cx="62637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372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g2d50888b006_0_71"/>
          <p:cNvSpPr txBox="1"/>
          <p:nvPr/>
        </p:nvSpPr>
        <p:spPr>
          <a:xfrm>
            <a:off x="1028700" y="1296861"/>
            <a:ext cx="117990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37"/>
              <a:buFont typeface="Arial"/>
              <a:buNone/>
            </a:pPr>
            <a:r>
              <a:rPr b="1" lang="en-US" sz="4437">
                <a:solidFill>
                  <a:srgbClr val="002E5A"/>
                </a:solidFill>
              </a:rPr>
              <a:t>UbuntuNet Federated Cloud Landscape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2d50888b006_0_71"/>
          <p:cNvSpPr txBox="1"/>
          <p:nvPr/>
        </p:nvSpPr>
        <p:spPr>
          <a:xfrm>
            <a:off x="1028700" y="3829700"/>
            <a:ext cx="97653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625" u="none" cap="none" strike="noStrike">
              <a:solidFill>
                <a:srgbClr val="002E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d50888b006_0_71"/>
          <p:cNvSpPr txBox="1"/>
          <p:nvPr/>
        </p:nvSpPr>
        <p:spPr>
          <a:xfrm>
            <a:off x="8433964" y="9790681"/>
            <a:ext cx="8825400" cy="2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399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3"/>
              <a:buFont typeface="Arial"/>
              <a:buNone/>
            </a:pPr>
            <a:r>
              <a:rPr b="0" i="0" lang="en-US" sz="1443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Revelation Nyirongo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2d50888b006_0_71"/>
          <p:cNvSpPr txBox="1"/>
          <p:nvPr/>
        </p:nvSpPr>
        <p:spPr>
          <a:xfrm>
            <a:off x="1078150" y="2147275"/>
            <a:ext cx="161811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</a:rPr>
              <a:t>OpenStack Data Centers in 3 Locations</a:t>
            </a:r>
            <a:br>
              <a:rPr lang="en-US" sz="3000">
                <a:solidFill>
                  <a:schemeClr val="dk1"/>
                </a:solidFill>
              </a:rPr>
            </a:br>
            <a:r>
              <a:rPr lang="en-US" sz="3000">
                <a:solidFill>
                  <a:schemeClr val="dk1"/>
                </a:solidFill>
              </a:rPr>
              <a:t>1. Lusaka, Zambia.</a:t>
            </a:r>
            <a:br>
              <a:rPr lang="en-US" sz="3000">
                <a:solidFill>
                  <a:schemeClr val="dk1"/>
                </a:solidFill>
              </a:rPr>
            </a:br>
            <a:r>
              <a:rPr lang="en-US" sz="3000">
                <a:solidFill>
                  <a:schemeClr val="dk1"/>
                </a:solidFill>
              </a:rPr>
              <a:t>2. Dar-es-salaam, Tanzania.</a:t>
            </a:r>
            <a:br>
              <a:rPr lang="en-US" sz="3000">
                <a:solidFill>
                  <a:schemeClr val="dk1"/>
                </a:solidFill>
              </a:rPr>
            </a:br>
            <a:r>
              <a:rPr lang="en-US" sz="3000">
                <a:solidFill>
                  <a:schemeClr val="dk1"/>
                </a:solidFill>
              </a:rPr>
              <a:t>3. Coming Soon (Rwanda).</a:t>
            </a:r>
            <a:br>
              <a:rPr lang="en-US" sz="3000">
                <a:solidFill>
                  <a:schemeClr val="dk1"/>
                </a:solidFill>
              </a:rPr>
            </a:br>
            <a:endParaRPr b="1" sz="5400">
              <a:solidFill>
                <a:schemeClr val="dk1"/>
              </a:solidFill>
            </a:endParaRPr>
          </a:p>
        </p:txBody>
      </p:sp>
      <p:sp>
        <p:nvSpPr>
          <p:cNvPr id="297" name="Google Shape;297;g2d50888b006_0_71"/>
          <p:cNvSpPr txBox="1"/>
          <p:nvPr/>
        </p:nvSpPr>
        <p:spPr>
          <a:xfrm>
            <a:off x="13026900" y="8660350"/>
            <a:ext cx="4232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5"/>
              <a:buFont typeface="Arial"/>
              <a:buNone/>
            </a:pPr>
            <a:r>
              <a:rPr b="1" i="1" lang="en-US" sz="3055">
                <a:solidFill>
                  <a:srgbClr val="E69138"/>
                </a:solidFill>
              </a:rPr>
              <a:t>#UC2024</a:t>
            </a:r>
            <a:endParaRPr b="1" i="1" sz="1000" u="none" cap="none" strike="noStrik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8" name="Google Shape;298;g2d50888b006_0_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0800" y="4113538"/>
            <a:ext cx="5509460" cy="3672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g2d50888b006_0_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601350" y="140500"/>
            <a:ext cx="2541691" cy="7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