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Lst>
  <p:notesMasterIdLst>
    <p:notesMasterId r:id="rId28"/>
  </p:notesMasterIdLst>
  <p:handoutMasterIdLst>
    <p:handoutMasterId r:id="rId29"/>
  </p:handoutMasterIdLst>
  <p:sldIdLst>
    <p:sldId id="407" r:id="rId2"/>
    <p:sldId id="274" r:id="rId3"/>
    <p:sldId id="309" r:id="rId4"/>
    <p:sldId id="422" r:id="rId5"/>
    <p:sldId id="432" r:id="rId6"/>
    <p:sldId id="425" r:id="rId7"/>
    <p:sldId id="423" r:id="rId8"/>
    <p:sldId id="444" r:id="rId9"/>
    <p:sldId id="435" r:id="rId10"/>
    <p:sldId id="436" r:id="rId11"/>
    <p:sldId id="437" r:id="rId12"/>
    <p:sldId id="438" r:id="rId13"/>
    <p:sldId id="439" r:id="rId14"/>
    <p:sldId id="440" r:id="rId15"/>
    <p:sldId id="441" r:id="rId16"/>
    <p:sldId id="442" r:id="rId17"/>
    <p:sldId id="431" r:id="rId18"/>
    <p:sldId id="430" r:id="rId19"/>
    <p:sldId id="449" r:id="rId20"/>
    <p:sldId id="443" r:id="rId21"/>
    <p:sldId id="446" r:id="rId22"/>
    <p:sldId id="448" r:id="rId23"/>
    <p:sldId id="447" r:id="rId24"/>
    <p:sldId id="287" r:id="rId25"/>
    <p:sldId id="429" r:id="rId26"/>
    <p:sldId id="304" r:id="rId27"/>
  </p:sldIdLst>
  <p:sldSz cx="9144000" cy="5143500" type="screen16x9"/>
  <p:notesSz cx="9144000" cy="5143500"/>
  <p:defaultTextStyle>
    <a:defPPr marR="0" lvl="0" algn="l">
      <a:lnSpc>
        <a:spcPct val="100000"/>
      </a:lnSpc>
      <a:spcBef>
        <a:spcPts val="0"/>
      </a:spcBef>
      <a:spcAft>
        <a:spcPts val="0"/>
      </a:spcAft>
    </a:defPPr>
    <a:lvl1pPr marR="0" lvl="0"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1pPr>
    <a:lvl2pPr marR="0" lvl="1"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2pPr>
    <a:lvl3pPr marR="0" lvl="2"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3pPr>
    <a:lvl4pPr marR="0" lvl="3"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4pPr>
    <a:lvl5pPr marR="0" lvl="4"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5pPr>
    <a:lvl6pPr marR="0" lvl="5"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6pPr>
    <a:lvl7pPr marR="0" lvl="6"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7pPr>
    <a:lvl8pPr marR="0" lvl="7"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8pPr>
    <a:lvl9pPr marR="0" lvl="8"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70C0"/>
    <a:srgbClr val="D6A300"/>
    <a:srgbClr val="F4F6FF"/>
    <a:srgbClr val="FFFFFF"/>
    <a:srgbClr val="F5960B"/>
    <a:srgbClr val="A5650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10A1B5D5-9B99-4C35-A422-299274C87663}" styleName="Medium Style 1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FABFCF23-3B69-468F-B69F-88F6DE6A72F2}" styleName="Medium Style 1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22838BEF-8BB2-4498-84A7-C5851F593DF1}" styleName="Medium Style 4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 styleId="{16D9F66E-5EB9-4882-86FB-DCBF35E3C3E4}" styleName="Medium Style 4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solidFill>
            <a:schemeClr val="accent6">
              <a:tint val="20000"/>
            </a:schemeClr>
          </a:solidFill>
        </a:fill>
      </a:tcStyle>
    </a:wholeTbl>
    <a:band1H>
      <a:tcStyle>
        <a:tcBdr/>
        <a:fill>
          <a:solidFill>
            <a:schemeClr val="accent6">
              <a:tint val="40000"/>
            </a:schemeClr>
          </a:solidFill>
        </a:fill>
      </a:tcStyle>
    </a:band1H>
    <a:band1V>
      <a:tcStyle>
        <a:tcBdr/>
        <a:fill>
          <a:solidFill>
            <a:schemeClr val="accent6">
              <a:tint val="40000"/>
            </a:schemeClr>
          </a:solidFill>
        </a:fill>
      </a:tcStyle>
    </a:band1V>
    <a:lastCol>
      <a:tcTxStyle b="on"/>
      <a:tcStyle>
        <a:tcBdr/>
      </a:tcStyle>
    </a:lastCol>
    <a:firstCol>
      <a:tcTxStyle b="on"/>
      <a:tcStyle>
        <a:tcBdr/>
      </a:tcStyle>
    </a:firstCol>
    <a:lastRow>
      <a:tcTxStyle b="on"/>
      <a:tcStyle>
        <a:tcBdr>
          <a:top>
            <a:ln w="25400" cmpd="sng">
              <a:solidFill>
                <a:schemeClr val="accent6"/>
              </a:solidFill>
            </a:ln>
          </a:top>
        </a:tcBdr>
        <a:fill>
          <a:solidFill>
            <a:schemeClr val="accent6">
              <a:tint val="20000"/>
            </a:schemeClr>
          </a:solidFill>
        </a:fill>
      </a:tcStyle>
    </a:lastRow>
    <a:firstRow>
      <a:tcTxStyle b="on"/>
      <a:tcStyle>
        <a:tcBdr/>
        <a:fill>
          <a:solidFill>
            <a:schemeClr val="accent6">
              <a:tint val="20000"/>
            </a:schemeClr>
          </a:solidFill>
        </a:fill>
      </a:tcStyle>
    </a:firstRow>
  </a:tblStyle>
  <a:tblStyle styleId="{2A488322-F2BA-4B5B-9748-0D474271808F}" styleName="Medium Style 3 - Accent 6">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6"/>
          </a:solidFill>
        </a:fill>
      </a:tcStyle>
    </a:lastCol>
    <a:firstCol>
      <a:tcTxStyle b="on">
        <a:fontRef idx="minor">
          <a:scrgbClr r="0" g="0" b="0"/>
        </a:fontRef>
        <a:schemeClr val="lt1"/>
      </a:tcTxStyle>
      <a:tcStyle>
        <a:tcBdr/>
        <a:fill>
          <a:solidFill>
            <a:schemeClr val="accent6"/>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6"/>
          </a:solidFill>
        </a:fill>
      </a:tcStyle>
    </a:firstRow>
  </a:tblStyle>
  <a:tblStyle styleId="{D7AC3CCA-C797-4891-BE02-D94E43425B78}" styleName="Medium Style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 styleId="{5A111915-BE36-4E01-A7E5-04B1672EAD32}" styleName="Light Style 2 - Accent 5">
    <a:wholeTbl>
      <a:tcTxStyle>
        <a:fontRef idx="minor">
          <a:scrgbClr r="0" g="0" b="0"/>
        </a:fontRef>
        <a:schemeClr val="tx1"/>
      </a:tcTxStyle>
      <a:tcStyle>
        <a:tcBdr>
          <a:left>
            <a:lnRef idx="1">
              <a:schemeClr val="accent5"/>
            </a:lnRef>
          </a:left>
          <a:right>
            <a:lnRef idx="1">
              <a:schemeClr val="accent5"/>
            </a:lnRef>
          </a:right>
          <a:top>
            <a:lnRef idx="1">
              <a:schemeClr val="accent5"/>
            </a:lnRef>
          </a:top>
          <a:bottom>
            <a:lnRef idx="1">
              <a:schemeClr val="accent5"/>
            </a:lnRef>
          </a:bottom>
          <a:insideH>
            <a:ln>
              <a:noFill/>
            </a:ln>
          </a:insideH>
          <a:insideV>
            <a:ln>
              <a:noFill/>
            </a:ln>
          </a:insideV>
        </a:tcBdr>
        <a:fill>
          <a:noFill/>
        </a:fill>
      </a:tcStyle>
    </a:wholeTbl>
    <a:band1H>
      <a:tcStyle>
        <a:tcBdr>
          <a:top>
            <a:lnRef idx="1">
              <a:schemeClr val="accent5"/>
            </a:lnRef>
          </a:top>
          <a:bottom>
            <a:lnRef idx="1">
              <a:schemeClr val="accent5"/>
            </a:lnRef>
          </a:bottom>
        </a:tcBdr>
      </a:tcStyle>
    </a:band1H>
    <a:band1V>
      <a:tcStyle>
        <a:tcBdr>
          <a:left>
            <a:lnRef idx="1">
              <a:schemeClr val="accent5"/>
            </a:lnRef>
          </a:left>
          <a:right>
            <a:lnRef idx="1">
              <a:schemeClr val="accent5"/>
            </a:lnRef>
          </a:right>
        </a:tcBdr>
      </a:tcStyle>
    </a:band1V>
    <a:band2V>
      <a:tcStyle>
        <a:tcBdr>
          <a:left>
            <a:lnRef idx="1">
              <a:schemeClr val="accent5"/>
            </a:lnRef>
          </a:left>
          <a:right>
            <a:lnRef idx="1">
              <a:schemeClr val="accent5"/>
            </a:lnRef>
          </a:right>
        </a:tcBdr>
      </a:tcStyle>
    </a:band2V>
    <a:lastCol>
      <a:tcTxStyle b="on"/>
      <a:tcStyle>
        <a:tcBdr/>
      </a:tcStyle>
    </a:lastCol>
    <a:firstCol>
      <a:tcTxStyle b="on"/>
      <a:tcStyle>
        <a:tcBdr/>
      </a:tcStyle>
    </a:firstCol>
    <a:lastRow>
      <a:tcTxStyle b="on"/>
      <a:tcStyle>
        <a:tcBdr>
          <a:top>
            <a:ln w="50800" cmpd="dbl">
              <a:solidFill>
                <a:schemeClr val="accent5"/>
              </a:solidFill>
            </a:ln>
          </a:top>
        </a:tcBdr>
      </a:tcStyle>
    </a:lastRow>
    <a:firstRow>
      <a:tcTxStyle b="on">
        <a:fontRef idx="minor">
          <a:scrgbClr r="0" g="0" b="0"/>
        </a:fontRef>
        <a:schemeClr val="bg1"/>
      </a:tcTxStyle>
      <a:tcStyle>
        <a:tcBdr/>
        <a:fillRef idx="1">
          <a:schemeClr val="accent5"/>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015" autoAdjust="0"/>
    <p:restoredTop sz="93474" autoAdjust="0"/>
  </p:normalViewPr>
  <p:slideViewPr>
    <p:cSldViewPr>
      <p:cViewPr varScale="1">
        <p:scale>
          <a:sx n="74" d="100"/>
          <a:sy n="74" d="100"/>
        </p:scale>
        <p:origin x="24" y="134"/>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0"/>
    </p:cViewPr>
  </p:sorterViewPr>
  <p:notesViewPr>
    <p:cSldViewPr>
      <p:cViewPr varScale="1">
        <p:scale>
          <a:sx n="87" d="100"/>
          <a:sy n="87" d="100"/>
        </p:scale>
        <p:origin x="906" y="22"/>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EA5AD7B0-C06F-4885-A164-622E4746107E}"/>
              </a:ext>
            </a:extLst>
          </p:cNvPr>
          <p:cNvSpPr>
            <a:spLocks noGrp="1"/>
          </p:cNvSpPr>
          <p:nvPr>
            <p:ph type="hdr" sz="quarter"/>
          </p:nvPr>
        </p:nvSpPr>
        <p:spPr>
          <a:xfrm>
            <a:off x="0" y="0"/>
            <a:ext cx="3962400" cy="257175"/>
          </a:xfrm>
          <a:prstGeom prst="rect">
            <a:avLst/>
          </a:prstGeom>
        </p:spPr>
        <p:txBody>
          <a:bodyPr vert="horz" lIns="91440" tIns="45720" rIns="91440" bIns="45720" rtlCol="0"/>
          <a:lstStyle>
            <a:lvl1pPr algn="l">
              <a:defRPr sz="1200"/>
            </a:lvl1pPr>
          </a:lstStyle>
          <a:p>
            <a:endParaRPr lang="en-UG"/>
          </a:p>
        </p:txBody>
      </p:sp>
      <p:sp>
        <p:nvSpPr>
          <p:cNvPr id="3" name="Date Placeholder 2">
            <a:extLst>
              <a:ext uri="{FF2B5EF4-FFF2-40B4-BE49-F238E27FC236}">
                <a16:creationId xmlns:a16="http://schemas.microsoft.com/office/drawing/2014/main" id="{987C9DDB-BAFE-4492-B69C-1F7FC3890B2C}"/>
              </a:ext>
            </a:extLst>
          </p:cNvPr>
          <p:cNvSpPr>
            <a:spLocks noGrp="1"/>
          </p:cNvSpPr>
          <p:nvPr>
            <p:ph type="dt" sz="quarter" idx="1"/>
          </p:nvPr>
        </p:nvSpPr>
        <p:spPr>
          <a:xfrm>
            <a:off x="5180013" y="0"/>
            <a:ext cx="3962400" cy="257175"/>
          </a:xfrm>
          <a:prstGeom prst="rect">
            <a:avLst/>
          </a:prstGeom>
        </p:spPr>
        <p:txBody>
          <a:bodyPr vert="horz" lIns="91440" tIns="45720" rIns="91440" bIns="45720" rtlCol="0"/>
          <a:lstStyle>
            <a:lvl1pPr algn="r">
              <a:defRPr sz="1200"/>
            </a:lvl1pPr>
          </a:lstStyle>
          <a:p>
            <a:fld id="{D7F26BC0-C2A6-47C9-B67B-F454A2583009}" type="datetimeFigureOut">
              <a:rPr lang="en-UG" smtClean="0"/>
              <a:t>26/10/2024</a:t>
            </a:fld>
            <a:endParaRPr lang="en-UG"/>
          </a:p>
        </p:txBody>
      </p:sp>
      <p:sp>
        <p:nvSpPr>
          <p:cNvPr id="4" name="Footer Placeholder 3">
            <a:extLst>
              <a:ext uri="{FF2B5EF4-FFF2-40B4-BE49-F238E27FC236}">
                <a16:creationId xmlns:a16="http://schemas.microsoft.com/office/drawing/2014/main" id="{C183C918-E840-4A12-9DAA-F00EFD6B8A03}"/>
              </a:ext>
            </a:extLst>
          </p:cNvPr>
          <p:cNvSpPr>
            <a:spLocks noGrp="1"/>
          </p:cNvSpPr>
          <p:nvPr>
            <p:ph type="ftr" sz="quarter" idx="2"/>
          </p:nvPr>
        </p:nvSpPr>
        <p:spPr>
          <a:xfrm>
            <a:off x="0" y="4886325"/>
            <a:ext cx="3962400" cy="257175"/>
          </a:xfrm>
          <a:prstGeom prst="rect">
            <a:avLst/>
          </a:prstGeom>
        </p:spPr>
        <p:txBody>
          <a:bodyPr vert="horz" lIns="91440" tIns="45720" rIns="91440" bIns="45720" rtlCol="0" anchor="b"/>
          <a:lstStyle>
            <a:lvl1pPr algn="l">
              <a:defRPr sz="1200"/>
            </a:lvl1pPr>
          </a:lstStyle>
          <a:p>
            <a:endParaRPr lang="en-UG"/>
          </a:p>
        </p:txBody>
      </p:sp>
      <p:sp>
        <p:nvSpPr>
          <p:cNvPr id="5" name="Slide Number Placeholder 4">
            <a:extLst>
              <a:ext uri="{FF2B5EF4-FFF2-40B4-BE49-F238E27FC236}">
                <a16:creationId xmlns:a16="http://schemas.microsoft.com/office/drawing/2014/main" id="{016CE528-C388-4FFD-B0F2-9231EDE36929}"/>
              </a:ext>
            </a:extLst>
          </p:cNvPr>
          <p:cNvSpPr>
            <a:spLocks noGrp="1"/>
          </p:cNvSpPr>
          <p:nvPr>
            <p:ph type="sldNum" sz="quarter" idx="3"/>
          </p:nvPr>
        </p:nvSpPr>
        <p:spPr>
          <a:xfrm>
            <a:off x="5180013" y="4886325"/>
            <a:ext cx="3962400" cy="257175"/>
          </a:xfrm>
          <a:prstGeom prst="rect">
            <a:avLst/>
          </a:prstGeom>
        </p:spPr>
        <p:txBody>
          <a:bodyPr vert="horz" lIns="91440" tIns="45720" rIns="91440" bIns="45720" rtlCol="0" anchor="b"/>
          <a:lstStyle>
            <a:lvl1pPr algn="r">
              <a:defRPr sz="1200"/>
            </a:lvl1pPr>
          </a:lstStyle>
          <a:p>
            <a:fld id="{6D064E65-2CD3-461C-817E-D4FF41CCCD26}" type="slidenum">
              <a:rPr lang="en-UG" smtClean="0"/>
              <a:t>‹#›</a:t>
            </a:fld>
            <a:endParaRPr lang="en-UG"/>
          </a:p>
        </p:txBody>
      </p:sp>
    </p:spTree>
    <p:extLst>
      <p:ext uri="{BB962C8B-B14F-4D97-AF65-F5344CB8AC3E}">
        <p14:creationId xmlns:p14="http://schemas.microsoft.com/office/powerpoint/2010/main" val="315424854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257175"/>
          </a:xfrm>
          <a:prstGeom prst="rect">
            <a:avLst/>
          </a:prstGeom>
        </p:spPr>
        <p:txBody>
          <a:bodyPr vert="horz" lIns="91440" tIns="45720" rIns="91440" bIns="45720" rtlCol="0"/>
          <a:lstStyle>
            <a:lvl1pPr algn="l">
              <a:defRPr sz="1200"/>
            </a:lvl1pPr>
          </a:lstStyle>
          <a:p>
            <a:endParaRPr lang="en-UG"/>
          </a:p>
        </p:txBody>
      </p:sp>
      <p:sp>
        <p:nvSpPr>
          <p:cNvPr id="3" name="Date Placeholder 2"/>
          <p:cNvSpPr>
            <a:spLocks noGrp="1"/>
          </p:cNvSpPr>
          <p:nvPr>
            <p:ph type="dt" idx="1"/>
          </p:nvPr>
        </p:nvSpPr>
        <p:spPr>
          <a:xfrm>
            <a:off x="5180013" y="0"/>
            <a:ext cx="3962400" cy="257175"/>
          </a:xfrm>
          <a:prstGeom prst="rect">
            <a:avLst/>
          </a:prstGeom>
        </p:spPr>
        <p:txBody>
          <a:bodyPr vert="horz" lIns="91440" tIns="45720" rIns="91440" bIns="45720" rtlCol="0"/>
          <a:lstStyle>
            <a:lvl1pPr algn="r">
              <a:defRPr sz="1200"/>
            </a:lvl1pPr>
          </a:lstStyle>
          <a:p>
            <a:fld id="{2D74B72F-191B-44DF-998F-B2941DB5B655}" type="datetimeFigureOut">
              <a:rPr lang="en-UG" smtClean="0"/>
              <a:t>26/10/2024</a:t>
            </a:fld>
            <a:endParaRPr lang="en-UG"/>
          </a:p>
        </p:txBody>
      </p:sp>
      <p:sp>
        <p:nvSpPr>
          <p:cNvPr id="4" name="Slide Image Placeholder 3"/>
          <p:cNvSpPr>
            <a:spLocks noGrp="1" noRot="1" noChangeAspect="1"/>
          </p:cNvSpPr>
          <p:nvPr>
            <p:ph type="sldImg" idx="2"/>
          </p:nvPr>
        </p:nvSpPr>
        <p:spPr>
          <a:xfrm>
            <a:off x="3028950" y="642938"/>
            <a:ext cx="3086100" cy="1736725"/>
          </a:xfrm>
          <a:prstGeom prst="rect">
            <a:avLst/>
          </a:prstGeom>
          <a:noFill/>
          <a:ln w="12700">
            <a:solidFill>
              <a:prstClr val="black"/>
            </a:solidFill>
          </a:ln>
        </p:spPr>
        <p:txBody>
          <a:bodyPr vert="horz" lIns="91440" tIns="45720" rIns="91440" bIns="45720" rtlCol="0" anchor="ctr"/>
          <a:lstStyle/>
          <a:p>
            <a:endParaRPr lang="en-UG"/>
          </a:p>
        </p:txBody>
      </p:sp>
      <p:sp>
        <p:nvSpPr>
          <p:cNvPr id="5" name="Notes Placeholder 4"/>
          <p:cNvSpPr>
            <a:spLocks noGrp="1"/>
          </p:cNvSpPr>
          <p:nvPr>
            <p:ph type="body" sz="quarter" idx="3"/>
          </p:nvPr>
        </p:nvSpPr>
        <p:spPr>
          <a:xfrm>
            <a:off x="914400" y="2474913"/>
            <a:ext cx="7315200" cy="20256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G"/>
          </a:p>
        </p:txBody>
      </p:sp>
      <p:sp>
        <p:nvSpPr>
          <p:cNvPr id="6" name="Footer Placeholder 5"/>
          <p:cNvSpPr>
            <a:spLocks noGrp="1"/>
          </p:cNvSpPr>
          <p:nvPr>
            <p:ph type="ftr" sz="quarter" idx="4"/>
          </p:nvPr>
        </p:nvSpPr>
        <p:spPr>
          <a:xfrm>
            <a:off x="0" y="4886325"/>
            <a:ext cx="3962400" cy="257175"/>
          </a:xfrm>
          <a:prstGeom prst="rect">
            <a:avLst/>
          </a:prstGeom>
        </p:spPr>
        <p:txBody>
          <a:bodyPr vert="horz" lIns="91440" tIns="45720" rIns="91440" bIns="45720" rtlCol="0" anchor="b"/>
          <a:lstStyle>
            <a:lvl1pPr algn="l">
              <a:defRPr sz="1200"/>
            </a:lvl1pPr>
          </a:lstStyle>
          <a:p>
            <a:endParaRPr lang="en-UG"/>
          </a:p>
        </p:txBody>
      </p:sp>
      <p:sp>
        <p:nvSpPr>
          <p:cNvPr id="7" name="Slide Number Placeholder 6"/>
          <p:cNvSpPr>
            <a:spLocks noGrp="1"/>
          </p:cNvSpPr>
          <p:nvPr>
            <p:ph type="sldNum" sz="quarter" idx="5"/>
          </p:nvPr>
        </p:nvSpPr>
        <p:spPr>
          <a:xfrm>
            <a:off x="5180013" y="4886325"/>
            <a:ext cx="3962400" cy="257175"/>
          </a:xfrm>
          <a:prstGeom prst="rect">
            <a:avLst/>
          </a:prstGeom>
        </p:spPr>
        <p:txBody>
          <a:bodyPr vert="horz" lIns="91440" tIns="45720" rIns="91440" bIns="45720" rtlCol="0" anchor="b"/>
          <a:lstStyle>
            <a:lvl1pPr algn="r">
              <a:defRPr sz="1200"/>
            </a:lvl1pPr>
          </a:lstStyle>
          <a:p>
            <a:fld id="{2F4E279C-A8D4-4FAE-9EEA-7DA49F316F70}" type="slidenum">
              <a:rPr lang="en-UG" smtClean="0"/>
              <a:t>‹#›</a:t>
            </a:fld>
            <a:endParaRPr lang="en-UG"/>
          </a:p>
        </p:txBody>
      </p:sp>
    </p:spTree>
    <p:extLst>
      <p:ext uri="{BB962C8B-B14F-4D97-AF65-F5344CB8AC3E}">
        <p14:creationId xmlns:p14="http://schemas.microsoft.com/office/powerpoint/2010/main" val="84926973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Cloud Computing</a:t>
            </a:r>
            <a:r>
              <a:rPr lang="en-US" dirty="0"/>
              <a:t> is the delivery of computing services—including servers, storage, databases, networking, software, analytics, and intelligence—over the internet (“the cloud”) to offer faster innovation, flexible resources, and economies of scale. This allows institutions to access IT resources on-demand without owning or maintaining physical infrastructure.</a:t>
            </a:r>
            <a:br>
              <a:rPr lang="en-US" dirty="0"/>
            </a:br>
            <a:r>
              <a:rPr lang="en-US" dirty="0"/>
              <a:t>Cloud computing has become critical for scaling institutional operations </a:t>
            </a:r>
            <a:r>
              <a:rPr lang="en-US" dirty="0" err="1"/>
              <a:t>efficiently.Institutions</a:t>
            </a:r>
            <a:r>
              <a:rPr lang="en-US" dirty="0"/>
              <a:t> increasingly rely on cloud resources to manage operations, research, and educational services.</a:t>
            </a:r>
            <a:br>
              <a:rPr lang="en-US" dirty="0"/>
            </a:br>
            <a:r>
              <a:rPr lang="en-US" dirty="0"/>
              <a:t>Institutions need to balance the increasing demand for cloud services with financial and regulatory </a:t>
            </a:r>
            <a:r>
              <a:rPr lang="en-US" dirty="0" err="1"/>
              <a:t>constraints.The</a:t>
            </a:r>
            <a:r>
              <a:rPr lang="en-US" dirty="0"/>
              <a:t> challenge is to find affordable, locally controlled cloud solutions that meet these needs</a:t>
            </a:r>
            <a:br>
              <a:rPr lang="en-US" dirty="0"/>
            </a:br>
            <a:br>
              <a:rPr lang="en-US" dirty="0"/>
            </a:br>
            <a:r>
              <a:rPr lang="en-US" dirty="0"/>
              <a:t>This visually communicates the idea that cloud computing allows users to access and manage different IT resources (servers, storage, etc.) through the internet, all centralized in the "cloud.“</a:t>
            </a:r>
            <a:br>
              <a:rPr lang="en-US" dirty="0"/>
            </a:br>
            <a:r>
              <a:rPr lang="en-US" dirty="0"/>
              <a:t>The image effectively conveys that cloud computing provides a flexible, scalable way for institutions to manage their IT needs without owning or maintaining physical infrastructure. By using the cloud, institutions can tap into a broad range of services and resources via the internet.</a:t>
            </a:r>
          </a:p>
          <a:p>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br>
              <a:rPr lang="en-US" dirty="0"/>
            </a:br>
            <a:r>
              <a:rPr lang="en-US" sz="1200" b="1" dirty="0">
                <a:solidFill>
                  <a:srgbClr val="D6A300"/>
                </a:solidFill>
                <a:latin typeface="Garamond" panose="02020404030301010803" pitchFamily="18" charset="0"/>
                <a:cs typeface="Calibri Light" panose="020F0302020204030204" pitchFamily="34" charset="0"/>
              </a:rPr>
              <a:t>Flexible &amp; scalable way for institutions to manage their IT needs</a:t>
            </a:r>
          </a:p>
          <a:p>
            <a:endParaRPr lang="en-GB" dirty="0">
              <a:latin typeface="Garamond"/>
            </a:endParaRPr>
          </a:p>
          <a:p>
            <a:endParaRPr lang="en-GB" dirty="0">
              <a:latin typeface="Garamond"/>
            </a:endParaRPr>
          </a:p>
          <a:p>
            <a:endParaRPr lang="en-GB" dirty="0">
              <a:latin typeface="Garamond"/>
            </a:endParaRPr>
          </a:p>
          <a:p>
            <a:endParaRPr lang="en-UG" dirty="0"/>
          </a:p>
        </p:txBody>
      </p:sp>
      <p:sp>
        <p:nvSpPr>
          <p:cNvPr id="4" name="Slide Number Placeholder 3"/>
          <p:cNvSpPr>
            <a:spLocks noGrp="1"/>
          </p:cNvSpPr>
          <p:nvPr>
            <p:ph type="sldNum" sz="quarter" idx="5"/>
          </p:nvPr>
        </p:nvSpPr>
        <p:spPr/>
        <p:txBody>
          <a:bodyPr/>
          <a:lstStyle/>
          <a:p>
            <a:fld id="{2F4E279C-A8D4-4FAE-9EEA-7DA49F316F70}" type="slidenum">
              <a:rPr lang="en-UG" smtClean="0"/>
              <a:t>3</a:t>
            </a:fld>
            <a:endParaRPr lang="en-UG"/>
          </a:p>
        </p:txBody>
      </p:sp>
    </p:spTree>
    <p:extLst>
      <p:ext uri="{BB962C8B-B14F-4D97-AF65-F5344CB8AC3E}">
        <p14:creationId xmlns:p14="http://schemas.microsoft.com/office/powerpoint/2010/main" val="107296560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342900" indent="-342900">
              <a:buClr>
                <a:srgbClr val="0070C0"/>
              </a:buClr>
              <a:buFont typeface="Wingdings" panose="05000000000000000000" pitchFamily="2" charset="2"/>
              <a:buChar char="v"/>
            </a:pPr>
            <a:r>
              <a:rPr lang="en-US" sz="1200" dirty="0">
                <a:solidFill>
                  <a:srgbClr val="0070C0"/>
                </a:solidFill>
                <a:latin typeface="Garamond" panose="02020404030301010803" pitchFamily="18" charset="0"/>
                <a:cs typeface="Calibri Light" panose="020F0302020204030204" pitchFamily="34" charset="0"/>
              </a:rPr>
              <a:t>RENU has deployed various cloud platforms over the years to support the growing needs of our institutions. </a:t>
            </a:r>
          </a:p>
          <a:p>
            <a:pPr marL="342900" indent="-342900">
              <a:buClr>
                <a:srgbClr val="0070C0"/>
              </a:buClr>
              <a:buFont typeface="Wingdings" panose="05000000000000000000" pitchFamily="2" charset="2"/>
              <a:buChar char="v"/>
            </a:pPr>
            <a:r>
              <a:rPr lang="en-US" sz="1200" dirty="0">
                <a:solidFill>
                  <a:srgbClr val="0070C0"/>
                </a:solidFill>
                <a:latin typeface="Garamond" panose="02020404030301010803" pitchFamily="18" charset="0"/>
                <a:cs typeface="Calibri Light" panose="020F0302020204030204" pitchFamily="34" charset="0"/>
              </a:rPr>
              <a:t>Each platform served a different purpose based on scalability, flexibility, and cost-effectiveness.</a:t>
            </a:r>
          </a:p>
          <a:p>
            <a:r>
              <a:rPr lang="en-US" b="1" dirty="0"/>
              <a:t>OpenStack:</a:t>
            </a:r>
          </a:p>
          <a:p>
            <a:r>
              <a:rPr lang="en-US" dirty="0"/>
              <a:t>As the demand for more robust and scalable cloud services grew, we turned to </a:t>
            </a:r>
            <a:r>
              <a:rPr lang="en-US" b="1" dirty="0"/>
              <a:t>OpenStack</a:t>
            </a:r>
            <a:r>
              <a:rPr lang="en-US" dirty="0"/>
              <a:t>. This platform provided the </a:t>
            </a:r>
            <a:r>
              <a:rPr lang="en-US" b="1" dirty="0"/>
              <a:t>scalability</a:t>
            </a:r>
            <a:r>
              <a:rPr lang="en-US" dirty="0"/>
              <a:t> we needed for </a:t>
            </a:r>
            <a:r>
              <a:rPr lang="en-US" b="1" dirty="0"/>
              <a:t>large-scale deployments</a:t>
            </a:r>
            <a:r>
              <a:rPr lang="en-US" dirty="0"/>
              <a:t> such as </a:t>
            </a:r>
            <a:r>
              <a:rPr lang="en-US" b="1" dirty="0"/>
              <a:t>research data centers</a:t>
            </a:r>
            <a:r>
              <a:rPr lang="en-US" dirty="0"/>
              <a:t>.</a:t>
            </a:r>
          </a:p>
          <a:p>
            <a:r>
              <a:rPr lang="en-US" dirty="0"/>
              <a:t>While </a:t>
            </a:r>
            <a:r>
              <a:rPr lang="en-US" b="1" dirty="0"/>
              <a:t>OpenStack</a:t>
            </a:r>
            <a:r>
              <a:rPr lang="en-US" dirty="0"/>
              <a:t> allowed us to build highly scalable environments, it came with a significant </a:t>
            </a:r>
            <a:r>
              <a:rPr lang="en-US" b="1" dirty="0"/>
              <a:t>learning curve</a:t>
            </a:r>
            <a:r>
              <a:rPr lang="en-US" dirty="0"/>
              <a:t> and required </a:t>
            </a:r>
            <a:r>
              <a:rPr lang="en-US" b="1" dirty="0"/>
              <a:t>technical expertise</a:t>
            </a:r>
            <a:r>
              <a:rPr lang="en-US" dirty="0"/>
              <a:t> for deployment and management.</a:t>
            </a:r>
          </a:p>
          <a:p>
            <a:r>
              <a:rPr lang="en-US" b="1" dirty="0"/>
              <a:t>Use case</a:t>
            </a:r>
            <a:r>
              <a:rPr lang="en-US" dirty="0"/>
              <a:t>: Best suited for larger, complex environments where </a:t>
            </a:r>
            <a:r>
              <a:rPr lang="en-US" b="1" dirty="0"/>
              <a:t>deep customization</a:t>
            </a:r>
            <a:r>
              <a:rPr lang="en-US" dirty="0"/>
              <a:t> and control over networking, storage, and compute services were needed.</a:t>
            </a:r>
          </a:p>
          <a:p>
            <a:r>
              <a:rPr lang="en-US" b="1" dirty="0"/>
              <a:t>Ganeti:</a:t>
            </a:r>
          </a:p>
          <a:p>
            <a:r>
              <a:rPr lang="en-US" b="1" dirty="0"/>
              <a:t>Ganeti</a:t>
            </a:r>
            <a:r>
              <a:rPr lang="en-US" dirty="0"/>
              <a:t> is another platform we’ve deployed. It provided us with a </a:t>
            </a:r>
            <a:r>
              <a:rPr lang="en-US" b="1" dirty="0"/>
              <a:t>mid-level solution</a:t>
            </a:r>
            <a:r>
              <a:rPr lang="en-US" dirty="0"/>
              <a:t> between the simplicity of </a:t>
            </a:r>
            <a:r>
              <a:rPr lang="en-US" dirty="0" err="1"/>
              <a:t>Proxmox</a:t>
            </a:r>
            <a:r>
              <a:rPr lang="en-US" dirty="0"/>
              <a:t> and the complexity of OpenStack. Ganeti allowed for </a:t>
            </a:r>
            <a:r>
              <a:rPr lang="en-US" b="1" dirty="0"/>
              <a:t>live migration</a:t>
            </a:r>
            <a:r>
              <a:rPr lang="en-US" dirty="0"/>
              <a:t>, </a:t>
            </a:r>
            <a:r>
              <a:rPr lang="en-US" b="1" dirty="0"/>
              <a:t>failover</a:t>
            </a:r>
            <a:r>
              <a:rPr lang="en-US" dirty="0"/>
              <a:t>, and </a:t>
            </a:r>
            <a:r>
              <a:rPr lang="en-US" b="1" dirty="0"/>
              <a:t>cluster management</a:t>
            </a:r>
            <a:r>
              <a:rPr lang="en-US" dirty="0"/>
              <a:t>, but with a lower resource overhead.</a:t>
            </a:r>
          </a:p>
          <a:p>
            <a:r>
              <a:rPr lang="en-US" b="1" dirty="0"/>
              <a:t>Use case</a:t>
            </a:r>
            <a:r>
              <a:rPr lang="en-US" dirty="0"/>
              <a:t>: Ideal for </a:t>
            </a:r>
            <a:r>
              <a:rPr lang="en-US" b="1" dirty="0"/>
              <a:t>mid-sized deployments</a:t>
            </a:r>
            <a:r>
              <a:rPr lang="en-US" dirty="0"/>
              <a:t>, such as managing virtual machines for specific research projects, where </a:t>
            </a:r>
            <a:r>
              <a:rPr lang="en-US" b="1" dirty="0"/>
              <a:t>reliability</a:t>
            </a:r>
            <a:r>
              <a:rPr lang="en-US" dirty="0"/>
              <a:t> and </a:t>
            </a:r>
            <a:r>
              <a:rPr lang="en-US" b="1" dirty="0"/>
              <a:t>resource efficiency</a:t>
            </a:r>
            <a:r>
              <a:rPr lang="en-US" dirty="0"/>
              <a:t> were key."</a:t>
            </a:r>
          </a:p>
          <a:p>
            <a:r>
              <a:rPr lang="en-US" b="1" dirty="0" err="1"/>
              <a:t>Proxmox</a:t>
            </a:r>
            <a:r>
              <a:rPr lang="en-US" b="1" dirty="0"/>
              <a:t> VE:</a:t>
            </a:r>
          </a:p>
          <a:p>
            <a:r>
              <a:rPr lang="en-US" b="1" dirty="0"/>
              <a:t>ProxmoxVE</a:t>
            </a:r>
            <a:r>
              <a:rPr lang="en-US" dirty="0"/>
              <a:t> was one of our first deployments. It offered a </a:t>
            </a:r>
            <a:r>
              <a:rPr lang="en-US" b="1" dirty="0"/>
              <a:t>streamlined setup</a:t>
            </a:r>
            <a:r>
              <a:rPr lang="en-US" dirty="0"/>
              <a:t> and allowed us to </a:t>
            </a:r>
            <a:r>
              <a:rPr lang="en-US" b="1" dirty="0"/>
              <a:t>quickly deploy virtual machines</a:t>
            </a:r>
            <a:r>
              <a:rPr lang="en-US" dirty="0"/>
              <a:t> and </a:t>
            </a:r>
            <a:r>
              <a:rPr lang="en-US" b="1" dirty="0"/>
              <a:t>containers</a:t>
            </a:r>
            <a:r>
              <a:rPr lang="en-US" dirty="0"/>
              <a:t> with minimal infrastructure. It became a cost-effective solution for smaller projects where we needed </a:t>
            </a:r>
            <a:r>
              <a:rPr lang="en-US" b="1" dirty="0"/>
              <a:t>simplicity and ease of management</a:t>
            </a:r>
            <a:r>
              <a:rPr lang="en-US" dirty="0"/>
              <a:t>.</a:t>
            </a:r>
          </a:p>
          <a:p>
            <a:r>
              <a:rPr lang="en-US" b="1" dirty="0"/>
              <a:t>Use case</a:t>
            </a:r>
            <a:r>
              <a:rPr lang="en-US" dirty="0"/>
              <a:t>: Hosting smaller services such as </a:t>
            </a:r>
            <a:r>
              <a:rPr lang="en-US" b="1" dirty="0"/>
              <a:t>digital repositories</a:t>
            </a:r>
            <a:r>
              <a:rPr lang="en-US" dirty="0"/>
              <a:t> and </a:t>
            </a:r>
            <a:r>
              <a:rPr lang="en-US" b="1" dirty="0"/>
              <a:t>Learning Management Systems (LMS)</a:t>
            </a:r>
            <a:r>
              <a:rPr lang="en-US" dirty="0"/>
              <a:t>.</a:t>
            </a:r>
          </a:p>
          <a:p>
            <a:r>
              <a:rPr lang="en-US" b="1" dirty="0"/>
              <a:t>OpenStack Ansible:</a:t>
            </a:r>
          </a:p>
          <a:p>
            <a:r>
              <a:rPr lang="en-US" dirty="0"/>
              <a:t>To address the complexity of managing OpenStack, we then explored </a:t>
            </a:r>
            <a:r>
              <a:rPr lang="en-US" b="1" dirty="0"/>
              <a:t>OpenStack Ansible</a:t>
            </a:r>
            <a:r>
              <a:rPr lang="en-US" dirty="0"/>
              <a:t>, which helped us </a:t>
            </a:r>
            <a:r>
              <a:rPr lang="en-US" b="1" dirty="0"/>
              <a:t>automate</a:t>
            </a:r>
            <a:r>
              <a:rPr lang="en-US" dirty="0"/>
              <a:t> the deployment and management processes using </a:t>
            </a:r>
            <a:r>
              <a:rPr lang="en-US" b="1" dirty="0"/>
              <a:t>Ansible playbooks</a:t>
            </a:r>
            <a:r>
              <a:rPr lang="en-US" dirty="0"/>
              <a:t>. This significantly </a:t>
            </a:r>
            <a:r>
              <a:rPr lang="en-US" b="1" dirty="0"/>
              <a:t>reduced manual intervention</a:t>
            </a:r>
            <a:r>
              <a:rPr lang="en-US" dirty="0"/>
              <a:t> and made cloud management more efficient.</a:t>
            </a:r>
          </a:p>
          <a:p>
            <a:r>
              <a:rPr lang="en-US" b="1" dirty="0"/>
              <a:t>Use case</a:t>
            </a:r>
            <a:r>
              <a:rPr lang="en-US" dirty="0"/>
              <a:t>: Deployed in environments where </a:t>
            </a:r>
            <a:r>
              <a:rPr lang="en-US" b="1" dirty="0"/>
              <a:t>automation</a:t>
            </a:r>
            <a:r>
              <a:rPr lang="en-US" dirty="0"/>
              <a:t> and </a:t>
            </a:r>
            <a:r>
              <a:rPr lang="en-US" b="1" dirty="0"/>
              <a:t>repeatability</a:t>
            </a:r>
            <a:r>
              <a:rPr lang="en-US" dirty="0"/>
              <a:t> were essential, particularly in growing infrastructures that required frequent updates.</a:t>
            </a:r>
            <a:endParaRPr lang="en-US" sz="1200" dirty="0">
              <a:solidFill>
                <a:srgbClr val="0070C0"/>
              </a:solidFill>
              <a:latin typeface="Garamond" panose="02020404030301010803" pitchFamily="18" charset="0"/>
              <a:cs typeface="Calibri Light" panose="020F0302020204030204" pitchFamily="34" charset="0"/>
            </a:endParaRPr>
          </a:p>
          <a:p>
            <a:endParaRPr lang="en-US" dirty="0"/>
          </a:p>
          <a:p>
            <a:r>
              <a:rPr lang="en-US" dirty="0"/>
              <a:t>Each of these cloud platforms has played a unique role in helping us build a more resilient and scalable cloud infrastructure. By leveraging the strengths of </a:t>
            </a:r>
            <a:r>
              <a:rPr lang="en-US" b="1" dirty="0"/>
              <a:t>ProxmoxVE, OpenStack, OpenStack Ansible,</a:t>
            </a:r>
            <a:r>
              <a:rPr lang="en-US" dirty="0"/>
              <a:t> and </a:t>
            </a:r>
            <a:r>
              <a:rPr lang="en-US" b="1" dirty="0"/>
              <a:t>Ganeti</a:t>
            </a:r>
            <a:r>
              <a:rPr lang="en-US" dirty="0"/>
              <a:t>, we’ve been able to meet the diverse needs of our member institutions while overcoming challenges in cost, technical expertise, and scalability.</a:t>
            </a:r>
            <a:endParaRPr lang="en-UG" dirty="0"/>
          </a:p>
        </p:txBody>
      </p:sp>
      <p:sp>
        <p:nvSpPr>
          <p:cNvPr id="4" name="Slide Number Placeholder 3"/>
          <p:cNvSpPr>
            <a:spLocks noGrp="1"/>
          </p:cNvSpPr>
          <p:nvPr>
            <p:ph type="sldNum" sz="quarter" idx="5"/>
          </p:nvPr>
        </p:nvSpPr>
        <p:spPr/>
        <p:txBody>
          <a:bodyPr/>
          <a:lstStyle/>
          <a:p>
            <a:fld id="{2F4E279C-A8D4-4FAE-9EEA-7DA49F316F70}" type="slidenum">
              <a:rPr lang="en-UG" smtClean="0"/>
              <a:t>21</a:t>
            </a:fld>
            <a:endParaRPr lang="en-UG"/>
          </a:p>
        </p:txBody>
      </p:sp>
    </p:spTree>
    <p:extLst>
      <p:ext uri="{BB962C8B-B14F-4D97-AF65-F5344CB8AC3E}">
        <p14:creationId xmlns:p14="http://schemas.microsoft.com/office/powerpoint/2010/main" val="372426092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1. Divide and Conquer: Simplifying Complexity</a:t>
            </a:r>
          </a:p>
          <a:p>
            <a:r>
              <a:rPr lang="en-US" dirty="0"/>
              <a:t>Cloud environments can seem overwhelming at first, but breaking them down into smaller components (e.g., compute, storage, networking) makes the process more manageable.</a:t>
            </a:r>
          </a:p>
          <a:p>
            <a:r>
              <a:rPr lang="en-US" dirty="0"/>
              <a:t>Understanding each service's role allows for better troubleshooting and optimization.</a:t>
            </a:r>
          </a:p>
          <a:p>
            <a:r>
              <a:rPr lang="en-US" b="1" dirty="0"/>
              <a:t>2. Importance of Automation</a:t>
            </a:r>
          </a:p>
          <a:p>
            <a:r>
              <a:rPr lang="en-US" dirty="0"/>
              <a:t>Automating deployments and management using tools like </a:t>
            </a:r>
            <a:r>
              <a:rPr lang="en-US" b="1" dirty="0"/>
              <a:t>Ansible</a:t>
            </a:r>
            <a:r>
              <a:rPr lang="en-US" dirty="0"/>
              <a:t> or </a:t>
            </a:r>
            <a:r>
              <a:rPr lang="en-US" b="1" dirty="0"/>
              <a:t>Terraform</a:t>
            </a:r>
            <a:r>
              <a:rPr lang="en-US" dirty="0"/>
              <a:t> reduces errors, saves time, and ensures consistency across environments.</a:t>
            </a:r>
          </a:p>
          <a:p>
            <a:r>
              <a:rPr lang="en-US" dirty="0"/>
              <a:t>Automation simplifies complex tasks like scaling, configuration, and service management, making operations more efficient.</a:t>
            </a:r>
          </a:p>
          <a:p>
            <a:r>
              <a:rPr lang="en-US" b="1" dirty="0"/>
              <a:t>3. Database Health is Critical</a:t>
            </a:r>
          </a:p>
          <a:p>
            <a:r>
              <a:rPr lang="en-US" dirty="0"/>
              <a:t>Databases like </a:t>
            </a:r>
            <a:r>
              <a:rPr lang="en-US" b="1" dirty="0"/>
              <a:t>MySQL</a:t>
            </a:r>
            <a:r>
              <a:rPr lang="en-US" dirty="0"/>
              <a:t> are the backbone of cloud operations. Monitoring and maintaining their health is vital for the cloud's stability and performance.</a:t>
            </a:r>
          </a:p>
          <a:p>
            <a:r>
              <a:rPr lang="en-US" dirty="0"/>
              <a:t>Most cloud-related issues, especially in </a:t>
            </a:r>
            <a:r>
              <a:rPr lang="en-US" b="1" dirty="0"/>
              <a:t>OpenStack</a:t>
            </a:r>
            <a:r>
              <a:rPr lang="en-US" dirty="0"/>
              <a:t>, often arise from internal communication breakdowns between components such as </a:t>
            </a:r>
            <a:r>
              <a:rPr lang="en-US" b="1" dirty="0"/>
              <a:t>MySQL</a:t>
            </a:r>
            <a:r>
              <a:rPr lang="en-US" dirty="0"/>
              <a:t> or </a:t>
            </a:r>
            <a:r>
              <a:rPr lang="en-US" b="1" dirty="0"/>
              <a:t>RabbitMQ</a:t>
            </a:r>
            <a:r>
              <a:rPr lang="en-US" dirty="0"/>
              <a:t>.</a:t>
            </a:r>
          </a:p>
          <a:p>
            <a:r>
              <a:rPr lang="en-US" b="1" dirty="0"/>
              <a:t>4. Understanding Networking is Key</a:t>
            </a:r>
          </a:p>
          <a:p>
            <a:r>
              <a:rPr lang="en-US" dirty="0"/>
              <a:t>Properly configuring and managing </a:t>
            </a:r>
            <a:r>
              <a:rPr lang="en-US" b="1" dirty="0"/>
              <a:t>internal communication</a:t>
            </a:r>
            <a:r>
              <a:rPr lang="en-US" dirty="0"/>
              <a:t> between cloud services is crucial for cloud functionality.</a:t>
            </a:r>
          </a:p>
          <a:p>
            <a:r>
              <a:rPr lang="en-US" dirty="0"/>
              <a:t>Misconfigured networks or firewalls can lead to issues with service discovery, instance creation, and load balancing.</a:t>
            </a:r>
          </a:p>
          <a:p>
            <a:r>
              <a:rPr lang="en-US" b="1" dirty="0"/>
              <a:t>5. Initial Knowledge of Virtualization is Beneficial</a:t>
            </a:r>
          </a:p>
          <a:p>
            <a:r>
              <a:rPr lang="en-US" dirty="0"/>
              <a:t>Familiarity with tools like </a:t>
            </a:r>
            <a:r>
              <a:rPr lang="en-US" b="1" dirty="0"/>
              <a:t>KVM</a:t>
            </a:r>
            <a:r>
              <a:rPr lang="en-US" dirty="0"/>
              <a:t>, </a:t>
            </a:r>
            <a:r>
              <a:rPr lang="en-US" b="1" dirty="0"/>
              <a:t>VirtualBox</a:t>
            </a:r>
            <a:r>
              <a:rPr lang="en-US" dirty="0"/>
              <a:t>, or </a:t>
            </a:r>
            <a:r>
              <a:rPr lang="en-US" b="1" dirty="0"/>
              <a:t>VMware</a:t>
            </a:r>
            <a:r>
              <a:rPr lang="en-US" dirty="0"/>
              <a:t> can significantly ease the learning curve when setting up cloud environments.</a:t>
            </a:r>
          </a:p>
          <a:p>
            <a:r>
              <a:rPr lang="en-US" dirty="0"/>
              <a:t>Virtualization concepts form the foundation for managing virtual machines (VMs) in the cloud.</a:t>
            </a:r>
          </a:p>
          <a:p>
            <a:r>
              <a:rPr lang="en-US" b="1" dirty="0"/>
              <a:t>6. Cloud Service Restarts Don’t Impact Active Instances</a:t>
            </a:r>
          </a:p>
          <a:p>
            <a:r>
              <a:rPr lang="en-US" dirty="0"/>
              <a:t>One of the benefits of cloud environments is the </a:t>
            </a:r>
            <a:r>
              <a:rPr lang="en-US" b="1" dirty="0"/>
              <a:t>non-disruptive</a:t>
            </a:r>
            <a:r>
              <a:rPr lang="en-US" dirty="0"/>
              <a:t> nature of service restarts. Services like </a:t>
            </a:r>
            <a:r>
              <a:rPr lang="en-US" b="1" dirty="0" err="1"/>
              <a:t>Proxmox</a:t>
            </a:r>
            <a:r>
              <a:rPr lang="en-US" dirty="0"/>
              <a:t>, </a:t>
            </a:r>
            <a:r>
              <a:rPr lang="en-US" b="1" dirty="0"/>
              <a:t>Ganeti</a:t>
            </a:r>
            <a:r>
              <a:rPr lang="en-US" dirty="0"/>
              <a:t>, and </a:t>
            </a:r>
            <a:r>
              <a:rPr lang="en-US" b="1" dirty="0"/>
              <a:t>OpenStack</a:t>
            </a:r>
            <a:r>
              <a:rPr lang="en-US" dirty="0"/>
              <a:t> allow you to restart cloud management services without affecting running VMs.</a:t>
            </a:r>
          </a:p>
          <a:p>
            <a:r>
              <a:rPr lang="en-US" b="1" dirty="0"/>
              <a:t>7. Resource Scheduling is Crucial</a:t>
            </a:r>
          </a:p>
          <a:p>
            <a:r>
              <a:rPr lang="en-US" b="1" dirty="0"/>
              <a:t>Schedule filters</a:t>
            </a:r>
            <a:r>
              <a:rPr lang="en-US" dirty="0"/>
              <a:t> (e.g., in OpenStack or </a:t>
            </a:r>
            <a:r>
              <a:rPr lang="en-US" dirty="0" err="1"/>
              <a:t>Proxmox</a:t>
            </a:r>
            <a:r>
              <a:rPr lang="en-US" dirty="0"/>
              <a:t>) determine where new instances are deployed. Misconfigurations here can lead to bottlenecks or failed deployments.</a:t>
            </a:r>
          </a:p>
          <a:p>
            <a:r>
              <a:rPr lang="en-US" dirty="0"/>
              <a:t>Proper scheduling ensures efficient resource utilization across nodes.</a:t>
            </a:r>
          </a:p>
          <a:p>
            <a:r>
              <a:rPr lang="en-US" b="1" dirty="0"/>
              <a:t>8. Scaling is Easier with Experience</a:t>
            </a:r>
          </a:p>
          <a:p>
            <a:r>
              <a:rPr lang="en-US" dirty="0"/>
              <a:t>As you become more familiar with the cloud environment, scaling services and adding resources becomes straightforward.</a:t>
            </a:r>
          </a:p>
          <a:p>
            <a:r>
              <a:rPr lang="en-US" dirty="0"/>
              <a:t>Deploying cloud platforms teaches you how to optimize and fine-tune various components for better performance.</a:t>
            </a:r>
          </a:p>
          <a:p>
            <a:r>
              <a:rPr lang="en-US" b="1" dirty="0"/>
              <a:t>9. Security Should be Prioritized</a:t>
            </a:r>
          </a:p>
          <a:p>
            <a:r>
              <a:rPr lang="en-US" dirty="0"/>
              <a:t>Configuring </a:t>
            </a:r>
            <a:r>
              <a:rPr lang="en-US" b="1" dirty="0"/>
              <a:t>firewalls</a:t>
            </a:r>
            <a:r>
              <a:rPr lang="en-US" dirty="0"/>
              <a:t>, </a:t>
            </a:r>
            <a:r>
              <a:rPr lang="en-US" b="1" dirty="0"/>
              <a:t>access controls</a:t>
            </a:r>
            <a:r>
              <a:rPr lang="en-US" dirty="0"/>
              <a:t>, and </a:t>
            </a:r>
            <a:r>
              <a:rPr lang="en-US" b="1" dirty="0"/>
              <a:t>network segmentation</a:t>
            </a:r>
            <a:r>
              <a:rPr lang="en-US" dirty="0"/>
              <a:t> is essential to securing cloud environments.</a:t>
            </a:r>
          </a:p>
          <a:p>
            <a:r>
              <a:rPr lang="en-US" dirty="0"/>
              <a:t>Neglecting security in cloud environments can lead to vulnerabilities that are harder to manage at scale.</a:t>
            </a:r>
          </a:p>
          <a:p>
            <a:r>
              <a:rPr lang="en-US" b="1" dirty="0"/>
              <a:t>10. Cloud is Flexible but Requires Maintenance</a:t>
            </a:r>
          </a:p>
          <a:p>
            <a:r>
              <a:rPr lang="en-US" dirty="0"/>
              <a:t>Cloud environments provide flexibility in scaling and resource management, but they also require </a:t>
            </a:r>
            <a:r>
              <a:rPr lang="en-US" b="1" dirty="0"/>
              <a:t>ongoing monitoring</a:t>
            </a:r>
            <a:r>
              <a:rPr lang="en-US" dirty="0"/>
              <a:t> and maintenance to ensure optimal performance and availability.</a:t>
            </a:r>
          </a:p>
          <a:p>
            <a:endParaRPr lang="en-UG" dirty="0"/>
          </a:p>
        </p:txBody>
      </p:sp>
      <p:sp>
        <p:nvSpPr>
          <p:cNvPr id="4" name="Slide Number Placeholder 3"/>
          <p:cNvSpPr>
            <a:spLocks noGrp="1"/>
          </p:cNvSpPr>
          <p:nvPr>
            <p:ph type="sldNum" sz="quarter" idx="5"/>
          </p:nvPr>
        </p:nvSpPr>
        <p:spPr/>
        <p:txBody>
          <a:bodyPr/>
          <a:lstStyle/>
          <a:p>
            <a:fld id="{2F4E279C-A8D4-4FAE-9EEA-7DA49F316F70}" type="slidenum">
              <a:rPr lang="en-UG" smtClean="0"/>
              <a:t>22</a:t>
            </a:fld>
            <a:endParaRPr lang="en-UG"/>
          </a:p>
        </p:txBody>
      </p:sp>
    </p:spTree>
    <p:extLst>
      <p:ext uri="{BB962C8B-B14F-4D97-AF65-F5344CB8AC3E}">
        <p14:creationId xmlns:p14="http://schemas.microsoft.com/office/powerpoint/2010/main" val="14966447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1. Divide and Conquer: Simplifying Complexity</a:t>
            </a:r>
          </a:p>
          <a:p>
            <a:r>
              <a:rPr lang="en-US" dirty="0"/>
              <a:t>Cloud environments can seem overwhelming at first, but breaking them down into smaller components (e.g., compute, storage, networking) makes the process more manageable.</a:t>
            </a:r>
          </a:p>
          <a:p>
            <a:r>
              <a:rPr lang="en-US" dirty="0"/>
              <a:t>Understanding each service's role allows for better troubleshooting and optimization.</a:t>
            </a:r>
          </a:p>
          <a:p>
            <a:r>
              <a:rPr lang="en-US" b="1" dirty="0"/>
              <a:t>2. Importance of Automation</a:t>
            </a:r>
          </a:p>
          <a:p>
            <a:r>
              <a:rPr lang="en-US" dirty="0"/>
              <a:t>Automating deployments and management using tools like </a:t>
            </a:r>
            <a:r>
              <a:rPr lang="en-US" b="1" dirty="0"/>
              <a:t>Ansible</a:t>
            </a:r>
            <a:r>
              <a:rPr lang="en-US" dirty="0"/>
              <a:t> or </a:t>
            </a:r>
            <a:r>
              <a:rPr lang="en-US" b="1" dirty="0"/>
              <a:t>Terraform</a:t>
            </a:r>
            <a:r>
              <a:rPr lang="en-US" dirty="0"/>
              <a:t> reduces errors, saves time, and ensures consistency across environments.</a:t>
            </a:r>
          </a:p>
          <a:p>
            <a:r>
              <a:rPr lang="en-US" dirty="0"/>
              <a:t>Automation simplifies complex tasks like scaling, configuration, and service management, making operations more efficient.</a:t>
            </a:r>
          </a:p>
          <a:p>
            <a:r>
              <a:rPr lang="en-US" b="1" dirty="0"/>
              <a:t>3. Database Health is Critical</a:t>
            </a:r>
          </a:p>
          <a:p>
            <a:r>
              <a:rPr lang="en-US" dirty="0"/>
              <a:t>Databases like </a:t>
            </a:r>
            <a:r>
              <a:rPr lang="en-US" b="1" dirty="0"/>
              <a:t>MySQL</a:t>
            </a:r>
            <a:r>
              <a:rPr lang="en-US" dirty="0"/>
              <a:t> are the backbone of cloud operations. Monitoring and maintaining their health is vital for the cloud's stability and performance.</a:t>
            </a:r>
          </a:p>
          <a:p>
            <a:r>
              <a:rPr lang="en-US" dirty="0"/>
              <a:t>Most cloud-related issues, especially in </a:t>
            </a:r>
            <a:r>
              <a:rPr lang="en-US" b="1" dirty="0"/>
              <a:t>OpenStack</a:t>
            </a:r>
            <a:r>
              <a:rPr lang="en-US" dirty="0"/>
              <a:t>, often arise from internal communication breakdowns between components such as </a:t>
            </a:r>
            <a:r>
              <a:rPr lang="en-US" b="1" dirty="0"/>
              <a:t>MySQL</a:t>
            </a:r>
            <a:r>
              <a:rPr lang="en-US" dirty="0"/>
              <a:t> or </a:t>
            </a:r>
            <a:r>
              <a:rPr lang="en-US" b="1" dirty="0"/>
              <a:t>RabbitMQ</a:t>
            </a:r>
            <a:r>
              <a:rPr lang="en-US" dirty="0"/>
              <a:t>.</a:t>
            </a:r>
          </a:p>
          <a:p>
            <a:r>
              <a:rPr lang="en-US" b="1" dirty="0"/>
              <a:t>4. Understanding Networking is Key</a:t>
            </a:r>
          </a:p>
          <a:p>
            <a:r>
              <a:rPr lang="en-US" dirty="0"/>
              <a:t>Properly configuring and managing </a:t>
            </a:r>
            <a:r>
              <a:rPr lang="en-US" b="1" dirty="0"/>
              <a:t>internal communication</a:t>
            </a:r>
            <a:r>
              <a:rPr lang="en-US" dirty="0"/>
              <a:t> between cloud services is crucial for cloud functionality.</a:t>
            </a:r>
          </a:p>
          <a:p>
            <a:r>
              <a:rPr lang="en-US" dirty="0"/>
              <a:t>Misconfigured networks or firewalls can lead to issues with service discovery, instance creation, and load balancing.</a:t>
            </a:r>
          </a:p>
          <a:p>
            <a:r>
              <a:rPr lang="en-US" b="1" dirty="0"/>
              <a:t>5. Initial Knowledge of Virtualization is Beneficial</a:t>
            </a:r>
          </a:p>
          <a:p>
            <a:r>
              <a:rPr lang="en-US" dirty="0"/>
              <a:t>Familiarity with tools like </a:t>
            </a:r>
            <a:r>
              <a:rPr lang="en-US" b="1" dirty="0"/>
              <a:t>KVM</a:t>
            </a:r>
            <a:r>
              <a:rPr lang="en-US" dirty="0"/>
              <a:t>, </a:t>
            </a:r>
            <a:r>
              <a:rPr lang="en-US" b="1" dirty="0"/>
              <a:t>VirtualBox</a:t>
            </a:r>
            <a:r>
              <a:rPr lang="en-US" dirty="0"/>
              <a:t>, or </a:t>
            </a:r>
            <a:r>
              <a:rPr lang="en-US" b="1" dirty="0"/>
              <a:t>VMware</a:t>
            </a:r>
            <a:r>
              <a:rPr lang="en-US" dirty="0"/>
              <a:t> can significantly ease the learning curve when setting up cloud environments.</a:t>
            </a:r>
          </a:p>
          <a:p>
            <a:r>
              <a:rPr lang="en-US" dirty="0"/>
              <a:t>Virtualization concepts form the foundation for managing virtual machines (VMs) in the cloud.</a:t>
            </a:r>
          </a:p>
          <a:p>
            <a:r>
              <a:rPr lang="en-US" b="1" dirty="0"/>
              <a:t>6. Cloud Service Restarts Don’t Impact Active Instances</a:t>
            </a:r>
          </a:p>
          <a:p>
            <a:r>
              <a:rPr lang="en-US" dirty="0"/>
              <a:t>One of the benefits of cloud environments is the </a:t>
            </a:r>
            <a:r>
              <a:rPr lang="en-US" b="1" dirty="0"/>
              <a:t>non-disruptive</a:t>
            </a:r>
            <a:r>
              <a:rPr lang="en-US" dirty="0"/>
              <a:t> nature of service restarts. Services like </a:t>
            </a:r>
            <a:r>
              <a:rPr lang="en-US" b="1" dirty="0" err="1"/>
              <a:t>Proxmox</a:t>
            </a:r>
            <a:r>
              <a:rPr lang="en-US" dirty="0"/>
              <a:t>, </a:t>
            </a:r>
            <a:r>
              <a:rPr lang="en-US" b="1" dirty="0"/>
              <a:t>Ganeti</a:t>
            </a:r>
            <a:r>
              <a:rPr lang="en-US" dirty="0"/>
              <a:t>, and </a:t>
            </a:r>
            <a:r>
              <a:rPr lang="en-US" b="1" dirty="0"/>
              <a:t>OpenStack</a:t>
            </a:r>
            <a:r>
              <a:rPr lang="en-US" dirty="0"/>
              <a:t> allow you to restart cloud management services without affecting running VMs.</a:t>
            </a:r>
          </a:p>
          <a:p>
            <a:r>
              <a:rPr lang="en-US" b="1" dirty="0"/>
              <a:t>7. Resource Scheduling is Crucial</a:t>
            </a:r>
          </a:p>
          <a:p>
            <a:r>
              <a:rPr lang="en-US" b="1" dirty="0"/>
              <a:t>Schedule filters</a:t>
            </a:r>
            <a:r>
              <a:rPr lang="en-US" dirty="0"/>
              <a:t> (e.g., in OpenStack or </a:t>
            </a:r>
            <a:r>
              <a:rPr lang="en-US" dirty="0" err="1"/>
              <a:t>Proxmox</a:t>
            </a:r>
            <a:r>
              <a:rPr lang="en-US" dirty="0"/>
              <a:t>) determine where new instances are deployed. Misconfigurations here can lead to bottlenecks or failed deployments.</a:t>
            </a:r>
          </a:p>
          <a:p>
            <a:r>
              <a:rPr lang="en-US" dirty="0"/>
              <a:t>Proper scheduling ensures efficient resource utilization across nodes.</a:t>
            </a:r>
          </a:p>
          <a:p>
            <a:r>
              <a:rPr lang="en-US" b="1" dirty="0"/>
              <a:t>8. Scaling is Easier with Experience</a:t>
            </a:r>
          </a:p>
          <a:p>
            <a:r>
              <a:rPr lang="en-US" dirty="0"/>
              <a:t>As you become more familiar with the cloud environment, scaling services and adding resources becomes straightforward.</a:t>
            </a:r>
          </a:p>
          <a:p>
            <a:r>
              <a:rPr lang="en-US" dirty="0"/>
              <a:t>Deploying cloud platforms teaches you how to optimize and fine-tune various components for better performance.</a:t>
            </a:r>
          </a:p>
          <a:p>
            <a:r>
              <a:rPr lang="en-US" b="1" dirty="0"/>
              <a:t>9. Security Should be Prioritized</a:t>
            </a:r>
          </a:p>
          <a:p>
            <a:r>
              <a:rPr lang="en-US" dirty="0"/>
              <a:t>Configuring </a:t>
            </a:r>
            <a:r>
              <a:rPr lang="en-US" b="1" dirty="0"/>
              <a:t>firewalls</a:t>
            </a:r>
            <a:r>
              <a:rPr lang="en-US" dirty="0"/>
              <a:t>, </a:t>
            </a:r>
            <a:r>
              <a:rPr lang="en-US" b="1" dirty="0"/>
              <a:t>access controls</a:t>
            </a:r>
            <a:r>
              <a:rPr lang="en-US" dirty="0"/>
              <a:t>, and </a:t>
            </a:r>
            <a:r>
              <a:rPr lang="en-US" b="1" dirty="0"/>
              <a:t>network segmentation</a:t>
            </a:r>
            <a:r>
              <a:rPr lang="en-US" dirty="0"/>
              <a:t> is essential to securing cloud environments.</a:t>
            </a:r>
          </a:p>
          <a:p>
            <a:r>
              <a:rPr lang="en-US" dirty="0"/>
              <a:t>Neglecting security in cloud environments can lead to vulnerabilities that are harder to manage at scale.</a:t>
            </a:r>
          </a:p>
          <a:p>
            <a:r>
              <a:rPr lang="en-US" b="1" dirty="0"/>
              <a:t>10. Cloud is Flexible but Requires Maintenance</a:t>
            </a:r>
          </a:p>
          <a:p>
            <a:r>
              <a:rPr lang="en-US" dirty="0"/>
              <a:t>Cloud environments provide flexibility in scaling and resource management, but they also require </a:t>
            </a:r>
            <a:r>
              <a:rPr lang="en-US" b="1" dirty="0"/>
              <a:t>ongoing monitoring</a:t>
            </a:r>
            <a:r>
              <a:rPr lang="en-US" dirty="0"/>
              <a:t> and maintenance to ensure optimal performance and availability.</a:t>
            </a:r>
          </a:p>
          <a:p>
            <a:endParaRPr lang="en-UG" dirty="0"/>
          </a:p>
        </p:txBody>
      </p:sp>
      <p:sp>
        <p:nvSpPr>
          <p:cNvPr id="4" name="Slide Number Placeholder 3"/>
          <p:cNvSpPr>
            <a:spLocks noGrp="1"/>
          </p:cNvSpPr>
          <p:nvPr>
            <p:ph type="sldNum" sz="quarter" idx="5"/>
          </p:nvPr>
        </p:nvSpPr>
        <p:spPr/>
        <p:txBody>
          <a:bodyPr/>
          <a:lstStyle/>
          <a:p>
            <a:fld id="{2F4E279C-A8D4-4FAE-9EEA-7DA49F316F70}" type="slidenum">
              <a:rPr lang="en-UG" smtClean="0"/>
              <a:t>23</a:t>
            </a:fld>
            <a:endParaRPr lang="en-UG"/>
          </a:p>
        </p:txBody>
      </p:sp>
    </p:spTree>
    <p:extLst>
      <p:ext uri="{BB962C8B-B14F-4D97-AF65-F5344CB8AC3E}">
        <p14:creationId xmlns:p14="http://schemas.microsoft.com/office/powerpoint/2010/main" val="212089240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 name="PlaceHolder 1"/>
          <p:cNvSpPr>
            <a:spLocks noGrp="1" noRot="1" noChangeAspect="1"/>
          </p:cNvSpPr>
          <p:nvPr>
            <p:ph type="sldImg"/>
          </p:nvPr>
        </p:nvSpPr>
        <p:spPr>
          <a:xfrm>
            <a:off x="381000" y="685800"/>
            <a:ext cx="6096000" cy="3429000"/>
          </a:xfrm>
          <a:prstGeom prst="rect">
            <a:avLst/>
          </a:prstGeom>
          <a:ln w="0">
            <a:noFill/>
          </a:ln>
        </p:spPr>
      </p:sp>
      <p:sp>
        <p:nvSpPr>
          <p:cNvPr id="369" name="PlaceHolder 2"/>
          <p:cNvSpPr>
            <a:spLocks noGrp="1"/>
          </p:cNvSpPr>
          <p:nvPr>
            <p:ph type="body"/>
          </p:nvPr>
        </p:nvSpPr>
        <p:spPr>
          <a:xfrm>
            <a:off x="685800" y="4343400"/>
            <a:ext cx="5486040" cy="4114440"/>
          </a:xfrm>
          <a:prstGeom prst="rect">
            <a:avLst/>
          </a:prstGeom>
          <a:noFill/>
          <a:ln w="0">
            <a:noFill/>
          </a:ln>
        </p:spPr>
        <p:txBody>
          <a:bodyPr tIns="91440" bIns="91440" anchor="t">
            <a:noAutofit/>
          </a:bodyPr>
          <a:lstStyle/>
          <a:p>
            <a:pPr marL="158760" indent="0">
              <a:lnSpc>
                <a:spcPct val="100000"/>
              </a:lnSpc>
              <a:buClr>
                <a:srgbClr val="000000"/>
              </a:buClr>
              <a:buFont typeface="Wingdings" charset="2"/>
              <a:buNone/>
            </a:pPr>
            <a:endParaRPr lang="en-US" sz="1100" b="0" strike="noStrike" spc="-1" dirty="0">
              <a:latin typeface="Arial"/>
            </a:endParaRPr>
          </a:p>
        </p:txBody>
      </p:sp>
      <p:sp>
        <p:nvSpPr>
          <p:cNvPr id="370" name="PlaceHolder 3"/>
          <p:cNvSpPr>
            <a:spLocks noGrp="1"/>
          </p:cNvSpPr>
          <p:nvPr>
            <p:ph type="sldNum" idx="19"/>
          </p:nvPr>
        </p:nvSpPr>
        <p:spPr>
          <a:xfrm>
            <a:off x="0" y="0"/>
            <a:ext cx="0" cy="0"/>
          </a:xfrm>
          <a:prstGeom prst="rect">
            <a:avLst/>
          </a:prstGeom>
          <a:noFill/>
          <a:ln w="0">
            <a:noFill/>
          </a:ln>
        </p:spPr>
        <p:txBody>
          <a:bodyPr lIns="90000" tIns="90000" rIns="90000" bIns="90000" anchor="t">
            <a:noAutofit/>
          </a:bodyPr>
          <a:lstStyle>
            <a:lvl1pPr>
              <a:defRPr lang="en-US" sz="2400" b="0" strike="noStrike" spc="-1">
                <a:latin typeface="Times New Roman"/>
              </a:defRPr>
            </a:lvl1pPr>
          </a:lstStyle>
          <a:p>
            <a:endParaRPr lang="en-US" sz="2400" b="0" strike="noStrike" spc="-1">
              <a:latin typeface="Times New Roman"/>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G" dirty="0"/>
          </a:p>
        </p:txBody>
      </p:sp>
      <p:sp>
        <p:nvSpPr>
          <p:cNvPr id="4" name="Slide Number Placeholder 3"/>
          <p:cNvSpPr>
            <a:spLocks noGrp="1"/>
          </p:cNvSpPr>
          <p:nvPr>
            <p:ph type="sldNum" sz="quarter" idx="5"/>
          </p:nvPr>
        </p:nvSpPr>
        <p:spPr/>
        <p:txBody>
          <a:bodyPr/>
          <a:lstStyle/>
          <a:p>
            <a:fld id="{2F4E279C-A8D4-4FAE-9EEA-7DA49F316F70}" type="slidenum">
              <a:rPr lang="en-UG" smtClean="0"/>
              <a:t>25</a:t>
            </a:fld>
            <a:endParaRPr lang="en-UG"/>
          </a:p>
        </p:txBody>
      </p:sp>
    </p:spTree>
    <p:extLst>
      <p:ext uri="{BB962C8B-B14F-4D97-AF65-F5344CB8AC3E}">
        <p14:creationId xmlns:p14="http://schemas.microsoft.com/office/powerpoint/2010/main" val="290049733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Policy Constraints - Many institutions must comply with national or institutional regulations that require sensitive data (e.g., student records, research data) to be hosted within the country or institution. This restricts their ability to use global commercial cloud services, especially if the cloud provider’s data centers are located abroad. For example, some countries enforce laws around data sovereignty, which can limit the options for cloud services.</a:t>
            </a:r>
            <a:br>
              <a:rPr lang="en-US" dirty="0"/>
            </a:br>
            <a:br>
              <a:rPr lang="en-US" dirty="0"/>
            </a:br>
            <a:r>
              <a:rPr lang="en-US" dirty="0"/>
              <a:t>Cost - Costs include not just storage and processing but also network traffic, backups, and premium support. For institutions with limited budgets, especially in education and research, these expenses can quickly become unaffordable.</a:t>
            </a:r>
            <a:br>
              <a:rPr lang="en-US" dirty="0"/>
            </a:br>
            <a:r>
              <a:rPr lang="en-US" dirty="0"/>
              <a:t>Customer support - Institutions often require 24/7 support to ensure continuous operation of critical systems. Commercial cloud providers may offer this, but typically at high costs. Additionally, support may not always be tailored to local contexts or available in the institution's preferred language.</a:t>
            </a:r>
            <a:br>
              <a:rPr lang="en-US" dirty="0"/>
            </a:br>
            <a:br>
              <a:rPr lang="en-US" dirty="0"/>
            </a:br>
            <a:r>
              <a:rPr lang="en-US" dirty="0"/>
              <a:t>Technical capacity - Many institutions lack the technical expertise to manage and support cloud infrastructure effectively. Engineers and IT staff may not be familiar with the complexities of cloud computing, which involves different approaches to resource management, security, and operations compared to traditional on-premises systems. A lack of technical knowledge can slow cloud adoption, increase the risk of misconfigurations, and leave institutions vulnerable to security issues. Staff may also need significant training, further stretching already limited resources.</a:t>
            </a:r>
            <a:br>
              <a:rPr lang="en-US" dirty="0"/>
            </a:br>
            <a:endParaRPr lang="en-US" dirty="0"/>
          </a:p>
          <a:p>
            <a:r>
              <a:rPr lang="en-US" dirty="0"/>
              <a:t>Data security and privacy concerns Due to the restrictions on data transfers outside Uganda, institutions are compelled to either use local cloud service providers or ensure that any international cloud provider they use has data centers in Uganda or a country with similar data protection standards. For institutions that rely on global cloud services, this presents a barrier to adoption, as they must either navigate complex compliance regulations or face penalties for non-compliance.</a:t>
            </a:r>
            <a:br>
              <a:rPr lang="en-US" dirty="0"/>
            </a:br>
            <a:br>
              <a:rPr lang="en-US" dirty="0"/>
            </a:br>
            <a:r>
              <a:rPr lang="en-US" dirty="0"/>
              <a:t>Bandwidth and network limitations - Cloud services depend heavily on reliable and high-speed internet connectivity for efficient performance. Many institutions, especially those in developing countries or remote regions, may struggle with limited bandwidth or unreliable network infrastructure, which can negatively affect their ability to leverage cloud services effectively. These limitations often manifest as slow data transfers, network congestion, or downtime when accessing cloud resources, making it difficult for institutions to rely on cloud services for critical functions like learning management systems (LMS), research, or data analysis.</a:t>
            </a:r>
            <a:endParaRPr lang="en-UG" dirty="0"/>
          </a:p>
        </p:txBody>
      </p:sp>
      <p:sp>
        <p:nvSpPr>
          <p:cNvPr id="4" name="Slide Number Placeholder 3"/>
          <p:cNvSpPr>
            <a:spLocks noGrp="1"/>
          </p:cNvSpPr>
          <p:nvPr>
            <p:ph type="sldNum" sz="quarter" idx="5"/>
          </p:nvPr>
        </p:nvSpPr>
        <p:spPr/>
        <p:txBody>
          <a:bodyPr/>
          <a:lstStyle/>
          <a:p>
            <a:fld id="{2F4E279C-A8D4-4FAE-9EEA-7DA49F316F70}" type="slidenum">
              <a:rPr lang="en-UG" smtClean="0"/>
              <a:t>4</a:t>
            </a:fld>
            <a:endParaRPr lang="en-UG"/>
          </a:p>
        </p:txBody>
      </p:sp>
    </p:spTree>
    <p:extLst>
      <p:ext uri="{BB962C8B-B14F-4D97-AF65-F5344CB8AC3E}">
        <p14:creationId xmlns:p14="http://schemas.microsoft.com/office/powerpoint/2010/main" val="221795208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NRENs (National Research and Education Networks) have long-established relationships with educational and research institutions. They already provide network services, high-speed internet access, and other IT infrastructure. This makes them a trusted partner for institutions seeking cloud solutions. </a:t>
            </a:r>
          </a:p>
          <a:p>
            <a:endParaRPr lang="en-US" dirty="0"/>
          </a:p>
          <a:p>
            <a:r>
              <a:rPr lang="en-US" dirty="0"/>
              <a:t>Low latency - With NRENs hosting </a:t>
            </a:r>
            <a:r>
              <a:rPr lang="en-US" b="1" dirty="0"/>
              <a:t>local cloud solutions</a:t>
            </a:r>
            <a:r>
              <a:rPr lang="en-US" dirty="0"/>
              <a:t>, data stays </a:t>
            </a:r>
            <a:r>
              <a:rPr lang="en-US" b="1" dirty="0"/>
              <a:t>within the country or region</a:t>
            </a:r>
            <a:r>
              <a:rPr lang="en-US" dirty="0"/>
              <a:t>, dramatically reducing the time it takes to access cloud services. Data transfers within the  RENU network are not capped.</a:t>
            </a:r>
          </a:p>
          <a:p>
            <a:endParaRPr lang="en-US" dirty="0"/>
          </a:p>
          <a:p>
            <a:r>
              <a:rPr lang="en-US" dirty="0"/>
              <a:t>Compliance - Many institutions must comply with local and national data policies, particularly concerning the storage and processing of sensitive data like student records and research data. NRENs, being local organizations, can easily ensure that all data remains within national boundaries, addressing concerns about data sovereignty. By hosting the cloud locally, NRENs can guarantee compliance with legal frameworks such as data protection laws specific to their country.</a:t>
            </a:r>
          </a:p>
          <a:p>
            <a:endParaRPr lang="en-US" dirty="0"/>
          </a:p>
          <a:p>
            <a:r>
              <a:rPr lang="en-US" dirty="0"/>
              <a:t>Localized Support - Unlike global commercial cloud providers, NRENs understand the specific needs and challenges faced by local institutions. They can provide tailored solutions and support, often at a lower cost, because they have local expertise and an established support network.</a:t>
            </a:r>
          </a:p>
          <a:p>
            <a:r>
              <a:rPr lang="en-US" dirty="0"/>
              <a:t>NRENs are also more accessible to institutions, offering personalized and faster support that can be crucial for resolving urgent issues.</a:t>
            </a:r>
          </a:p>
          <a:p>
            <a:endParaRPr lang="en-US" dirty="0"/>
          </a:p>
          <a:p>
            <a:r>
              <a:rPr lang="en-US" dirty="0"/>
              <a:t>Custom </a:t>
            </a:r>
            <a:r>
              <a:rPr lang="en-US" dirty="0" err="1"/>
              <a:t>SOlutions</a:t>
            </a:r>
            <a:r>
              <a:rPr lang="en-US" dirty="0"/>
              <a:t> - Unlike commercial cloud providers that cater to a broad market, NRENs are specifically designed to meet the unique needs of educational and research institutions. They understand the specific IT, data, and collaboration requirements of </a:t>
            </a:r>
            <a:r>
              <a:rPr lang="en-US" dirty="0" err="1"/>
              <a:t>academia.NRENs</a:t>
            </a:r>
            <a:r>
              <a:rPr lang="en-US" dirty="0"/>
              <a:t> often facilitate tools for research collaboration, file sharing, and joint academic projects, making them more aligned with the needs of universities and research institutions.</a:t>
            </a:r>
          </a:p>
          <a:p>
            <a:endParaRPr lang="en-US" dirty="0"/>
          </a:p>
          <a:p>
            <a:r>
              <a:rPr lang="en-US" dirty="0"/>
              <a:t>Low costs - Non-Profit Nature: NRENs typically operate as non-profit organizations, focusing on providing services at cost rather than generating profit. By pooling resources and sharing infrastructure among institutions, NRENs can significantly reduce the cost per institution, making cloud services more affordable for even smaller institutions with limited budgets.</a:t>
            </a:r>
          </a:p>
          <a:p>
            <a:endParaRPr lang="en-US" dirty="0"/>
          </a:p>
          <a:p>
            <a:endParaRPr lang="en-US" dirty="0"/>
          </a:p>
          <a:p>
            <a:r>
              <a:rPr lang="en-US" dirty="0"/>
              <a:t>Capacity Building - NRENs often engage in capacity-building initiatives to help member institutions improve their IT infrastructure and skillsets. This includes providing training for IT staff, developing best practices for cloud management, and offering ongoing technical support tailored to local institutions’ needs.</a:t>
            </a:r>
          </a:p>
          <a:p>
            <a:endParaRPr lang="en-UG" dirty="0"/>
          </a:p>
        </p:txBody>
      </p:sp>
      <p:sp>
        <p:nvSpPr>
          <p:cNvPr id="4" name="Slide Number Placeholder 3"/>
          <p:cNvSpPr>
            <a:spLocks noGrp="1"/>
          </p:cNvSpPr>
          <p:nvPr>
            <p:ph type="sldNum" sz="quarter" idx="5"/>
          </p:nvPr>
        </p:nvSpPr>
        <p:spPr/>
        <p:txBody>
          <a:bodyPr/>
          <a:lstStyle/>
          <a:p>
            <a:fld id="{2F4E279C-A8D4-4FAE-9EEA-7DA49F316F70}" type="slidenum">
              <a:rPr lang="en-UG" smtClean="0"/>
              <a:t>5</a:t>
            </a:fld>
            <a:endParaRPr lang="en-UG"/>
          </a:p>
        </p:txBody>
      </p:sp>
    </p:spTree>
    <p:extLst>
      <p:ext uri="{BB962C8B-B14F-4D97-AF65-F5344CB8AC3E}">
        <p14:creationId xmlns:p14="http://schemas.microsoft.com/office/powerpoint/2010/main" val="280170594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Building blocks for any cloud environment</a:t>
            </a:r>
          </a:p>
          <a:p>
            <a:endParaRPr lang="en-UG" dirty="0"/>
          </a:p>
        </p:txBody>
      </p:sp>
      <p:sp>
        <p:nvSpPr>
          <p:cNvPr id="4" name="Slide Number Placeholder 3"/>
          <p:cNvSpPr>
            <a:spLocks noGrp="1"/>
          </p:cNvSpPr>
          <p:nvPr>
            <p:ph type="sldNum" sz="quarter" idx="5"/>
          </p:nvPr>
        </p:nvSpPr>
        <p:spPr/>
        <p:txBody>
          <a:bodyPr/>
          <a:lstStyle/>
          <a:p>
            <a:fld id="{2F4E279C-A8D4-4FAE-9EEA-7DA49F316F70}" type="slidenum">
              <a:rPr lang="en-UG" smtClean="0"/>
              <a:t>6</a:t>
            </a:fld>
            <a:endParaRPr lang="en-UG"/>
          </a:p>
        </p:txBody>
      </p:sp>
    </p:spTree>
    <p:extLst>
      <p:ext uri="{BB962C8B-B14F-4D97-AF65-F5344CB8AC3E}">
        <p14:creationId xmlns:p14="http://schemas.microsoft.com/office/powerpoint/2010/main" val="93477921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342900" indent="-342900">
              <a:buClr>
                <a:srgbClr val="0070C0"/>
              </a:buClr>
              <a:buFont typeface="Wingdings" panose="05000000000000000000" pitchFamily="2" charset="2"/>
              <a:buChar char="v"/>
            </a:pPr>
            <a:r>
              <a:rPr lang="en-US" sz="1200" dirty="0">
                <a:solidFill>
                  <a:srgbClr val="0070C0"/>
                </a:solidFill>
                <a:latin typeface="Garamond" panose="02020404030301010803" pitchFamily="18" charset="0"/>
                <a:cs typeface="Calibri Light" panose="020F0302020204030204" pitchFamily="34" charset="0"/>
              </a:rPr>
              <a:t>RENU has deployed various cloud platforms over the years to support the growing needs of our institutions. </a:t>
            </a:r>
          </a:p>
          <a:p>
            <a:pPr marL="342900" indent="-342900">
              <a:buClr>
                <a:srgbClr val="0070C0"/>
              </a:buClr>
              <a:buFont typeface="Wingdings" panose="05000000000000000000" pitchFamily="2" charset="2"/>
              <a:buChar char="v"/>
            </a:pPr>
            <a:r>
              <a:rPr lang="en-US" sz="1200" dirty="0">
                <a:solidFill>
                  <a:srgbClr val="0070C0"/>
                </a:solidFill>
                <a:latin typeface="Garamond" panose="02020404030301010803" pitchFamily="18" charset="0"/>
                <a:cs typeface="Calibri Light" panose="020F0302020204030204" pitchFamily="34" charset="0"/>
              </a:rPr>
              <a:t>Each platform served a different purpose based on scalability, flexibility, and cost-effectiveness.</a:t>
            </a:r>
          </a:p>
          <a:p>
            <a:r>
              <a:rPr lang="en-US" b="1" dirty="0"/>
              <a:t>OpenStack:</a:t>
            </a:r>
          </a:p>
          <a:p>
            <a:r>
              <a:rPr lang="en-US" dirty="0"/>
              <a:t>As the demand for more robust and scalable cloud services grew, we turned to </a:t>
            </a:r>
            <a:r>
              <a:rPr lang="en-US" b="1" dirty="0"/>
              <a:t>OpenStack</a:t>
            </a:r>
            <a:r>
              <a:rPr lang="en-US" dirty="0"/>
              <a:t>. This platform provided the </a:t>
            </a:r>
            <a:r>
              <a:rPr lang="en-US" b="1" dirty="0"/>
              <a:t>scalability</a:t>
            </a:r>
            <a:r>
              <a:rPr lang="en-US" dirty="0"/>
              <a:t> we needed for </a:t>
            </a:r>
            <a:r>
              <a:rPr lang="en-US" b="1" dirty="0"/>
              <a:t>large-scale deployments</a:t>
            </a:r>
            <a:r>
              <a:rPr lang="en-US" dirty="0"/>
              <a:t> such as </a:t>
            </a:r>
            <a:r>
              <a:rPr lang="en-US" b="1" dirty="0"/>
              <a:t>research data centers</a:t>
            </a:r>
            <a:r>
              <a:rPr lang="en-US" dirty="0"/>
              <a:t>.</a:t>
            </a:r>
          </a:p>
          <a:p>
            <a:r>
              <a:rPr lang="en-US" dirty="0"/>
              <a:t>While </a:t>
            </a:r>
            <a:r>
              <a:rPr lang="en-US" b="1" dirty="0"/>
              <a:t>OpenStack</a:t>
            </a:r>
            <a:r>
              <a:rPr lang="en-US" dirty="0"/>
              <a:t> allowed us to build highly scalable environments, it came with a significant </a:t>
            </a:r>
            <a:r>
              <a:rPr lang="en-US" b="1" dirty="0"/>
              <a:t>learning curve</a:t>
            </a:r>
            <a:r>
              <a:rPr lang="en-US" dirty="0"/>
              <a:t> and required </a:t>
            </a:r>
            <a:r>
              <a:rPr lang="en-US" b="1" dirty="0"/>
              <a:t>technical expertise</a:t>
            </a:r>
            <a:r>
              <a:rPr lang="en-US" dirty="0"/>
              <a:t> for deployment and management.</a:t>
            </a:r>
          </a:p>
          <a:p>
            <a:r>
              <a:rPr lang="en-US" b="1" dirty="0"/>
              <a:t>Use case</a:t>
            </a:r>
            <a:r>
              <a:rPr lang="en-US" dirty="0"/>
              <a:t>: Best suited for larger, complex environments where </a:t>
            </a:r>
            <a:r>
              <a:rPr lang="en-US" b="1" dirty="0"/>
              <a:t>deep customization</a:t>
            </a:r>
            <a:r>
              <a:rPr lang="en-US" dirty="0"/>
              <a:t> and control over networking, storage, and compute services were needed.</a:t>
            </a:r>
          </a:p>
          <a:p>
            <a:r>
              <a:rPr lang="en-US" b="1" dirty="0"/>
              <a:t>Ganeti:</a:t>
            </a:r>
          </a:p>
          <a:p>
            <a:r>
              <a:rPr lang="en-US" b="1" dirty="0"/>
              <a:t>Ganeti</a:t>
            </a:r>
            <a:r>
              <a:rPr lang="en-US" dirty="0"/>
              <a:t> is another platform we’ve deployed. It provided us with a </a:t>
            </a:r>
            <a:r>
              <a:rPr lang="en-US" b="1" dirty="0"/>
              <a:t>mid-level solution</a:t>
            </a:r>
            <a:r>
              <a:rPr lang="en-US" dirty="0"/>
              <a:t> between the simplicity of </a:t>
            </a:r>
            <a:r>
              <a:rPr lang="en-US" dirty="0" err="1"/>
              <a:t>Proxmox</a:t>
            </a:r>
            <a:r>
              <a:rPr lang="en-US" dirty="0"/>
              <a:t> and the complexity of OpenStack. Ganeti allowed for </a:t>
            </a:r>
            <a:r>
              <a:rPr lang="en-US" b="1" dirty="0"/>
              <a:t>live migration</a:t>
            </a:r>
            <a:r>
              <a:rPr lang="en-US" dirty="0"/>
              <a:t>, </a:t>
            </a:r>
            <a:r>
              <a:rPr lang="en-US" b="1" dirty="0"/>
              <a:t>failover</a:t>
            </a:r>
            <a:r>
              <a:rPr lang="en-US" dirty="0"/>
              <a:t>, and </a:t>
            </a:r>
            <a:r>
              <a:rPr lang="en-US" b="1" dirty="0"/>
              <a:t>cluster management</a:t>
            </a:r>
            <a:r>
              <a:rPr lang="en-US" dirty="0"/>
              <a:t>, but with a lower resource overhead.</a:t>
            </a:r>
          </a:p>
          <a:p>
            <a:r>
              <a:rPr lang="en-US" b="1" dirty="0"/>
              <a:t>Use case</a:t>
            </a:r>
            <a:r>
              <a:rPr lang="en-US" dirty="0"/>
              <a:t>: Ideal for </a:t>
            </a:r>
            <a:r>
              <a:rPr lang="en-US" b="1" dirty="0"/>
              <a:t>mid-sized deployments</a:t>
            </a:r>
            <a:r>
              <a:rPr lang="en-US" dirty="0"/>
              <a:t>, such as managing virtual machines for specific research projects, where </a:t>
            </a:r>
            <a:r>
              <a:rPr lang="en-US" b="1" dirty="0"/>
              <a:t>reliability</a:t>
            </a:r>
            <a:r>
              <a:rPr lang="en-US" dirty="0"/>
              <a:t> and </a:t>
            </a:r>
            <a:r>
              <a:rPr lang="en-US" b="1" dirty="0"/>
              <a:t>resource efficiency</a:t>
            </a:r>
            <a:r>
              <a:rPr lang="en-US" dirty="0"/>
              <a:t> were key."</a:t>
            </a:r>
          </a:p>
          <a:p>
            <a:r>
              <a:rPr lang="en-US" b="1" dirty="0" err="1"/>
              <a:t>Proxmox</a:t>
            </a:r>
            <a:r>
              <a:rPr lang="en-US" b="1" dirty="0"/>
              <a:t> VE:</a:t>
            </a:r>
          </a:p>
          <a:p>
            <a:r>
              <a:rPr lang="en-US" b="1" dirty="0"/>
              <a:t>ProxmoxVE</a:t>
            </a:r>
            <a:r>
              <a:rPr lang="en-US" dirty="0"/>
              <a:t> was one of our first deployments. It offered a </a:t>
            </a:r>
            <a:r>
              <a:rPr lang="en-US" b="1" dirty="0"/>
              <a:t>streamlined setup</a:t>
            </a:r>
            <a:r>
              <a:rPr lang="en-US" dirty="0"/>
              <a:t> and allowed us to </a:t>
            </a:r>
            <a:r>
              <a:rPr lang="en-US" b="1" dirty="0"/>
              <a:t>quickly deploy virtual machines</a:t>
            </a:r>
            <a:r>
              <a:rPr lang="en-US" dirty="0"/>
              <a:t> and </a:t>
            </a:r>
            <a:r>
              <a:rPr lang="en-US" b="1" dirty="0"/>
              <a:t>containers</a:t>
            </a:r>
            <a:r>
              <a:rPr lang="en-US" dirty="0"/>
              <a:t> with minimal infrastructure. It became a cost-effective solution for smaller projects where we needed </a:t>
            </a:r>
            <a:r>
              <a:rPr lang="en-US" b="1" dirty="0"/>
              <a:t>simplicity and ease of management</a:t>
            </a:r>
            <a:r>
              <a:rPr lang="en-US" dirty="0"/>
              <a:t>.</a:t>
            </a:r>
          </a:p>
          <a:p>
            <a:r>
              <a:rPr lang="en-US" b="1" dirty="0"/>
              <a:t>Use case</a:t>
            </a:r>
            <a:r>
              <a:rPr lang="en-US" dirty="0"/>
              <a:t>: Hosting smaller services such as </a:t>
            </a:r>
            <a:r>
              <a:rPr lang="en-US" b="1" dirty="0"/>
              <a:t>digital repositories</a:t>
            </a:r>
            <a:r>
              <a:rPr lang="en-US" dirty="0"/>
              <a:t> and </a:t>
            </a:r>
            <a:r>
              <a:rPr lang="en-US" b="1" dirty="0"/>
              <a:t>Learning Management Systems (LMS)</a:t>
            </a:r>
            <a:r>
              <a:rPr lang="en-US" dirty="0"/>
              <a:t>.</a:t>
            </a:r>
          </a:p>
          <a:p>
            <a:r>
              <a:rPr lang="en-US" b="1" dirty="0"/>
              <a:t>OpenStack Ansible:</a:t>
            </a:r>
          </a:p>
          <a:p>
            <a:r>
              <a:rPr lang="en-US" dirty="0"/>
              <a:t>To address the complexity of managing OpenStack, we then explored </a:t>
            </a:r>
            <a:r>
              <a:rPr lang="en-US" b="1" dirty="0"/>
              <a:t>OpenStack Ansible</a:t>
            </a:r>
            <a:r>
              <a:rPr lang="en-US" dirty="0"/>
              <a:t>, which helped us </a:t>
            </a:r>
            <a:r>
              <a:rPr lang="en-US" b="1" dirty="0"/>
              <a:t>automate</a:t>
            </a:r>
            <a:r>
              <a:rPr lang="en-US" dirty="0"/>
              <a:t> the deployment and management processes using </a:t>
            </a:r>
            <a:r>
              <a:rPr lang="en-US" b="1" dirty="0"/>
              <a:t>Ansible playbooks</a:t>
            </a:r>
            <a:r>
              <a:rPr lang="en-US" dirty="0"/>
              <a:t>. This significantly </a:t>
            </a:r>
            <a:r>
              <a:rPr lang="en-US" b="1" dirty="0"/>
              <a:t>reduced manual intervention</a:t>
            </a:r>
            <a:r>
              <a:rPr lang="en-US" dirty="0"/>
              <a:t> and made cloud management more efficient.</a:t>
            </a:r>
          </a:p>
          <a:p>
            <a:r>
              <a:rPr lang="en-US" b="1" dirty="0"/>
              <a:t>Use case</a:t>
            </a:r>
            <a:r>
              <a:rPr lang="en-US" dirty="0"/>
              <a:t>: Deployed in environments where </a:t>
            </a:r>
            <a:r>
              <a:rPr lang="en-US" b="1" dirty="0"/>
              <a:t>automation</a:t>
            </a:r>
            <a:r>
              <a:rPr lang="en-US" dirty="0"/>
              <a:t> and </a:t>
            </a:r>
            <a:r>
              <a:rPr lang="en-US" b="1" dirty="0"/>
              <a:t>repeatability</a:t>
            </a:r>
            <a:r>
              <a:rPr lang="en-US" dirty="0"/>
              <a:t> were essential, particularly in growing infrastructures that required frequent updates.</a:t>
            </a:r>
            <a:endParaRPr lang="en-US" sz="1200" dirty="0">
              <a:solidFill>
                <a:srgbClr val="0070C0"/>
              </a:solidFill>
              <a:latin typeface="Garamond" panose="02020404030301010803" pitchFamily="18" charset="0"/>
              <a:cs typeface="Calibri Light" panose="020F0302020204030204" pitchFamily="34" charset="0"/>
            </a:endParaRPr>
          </a:p>
          <a:p>
            <a:endParaRPr lang="en-US" dirty="0"/>
          </a:p>
          <a:p>
            <a:r>
              <a:rPr lang="en-US" dirty="0"/>
              <a:t>Each of these cloud platforms has played a unique role in helping us build a more resilient and scalable cloud infrastructure. By leveraging the strengths of </a:t>
            </a:r>
            <a:r>
              <a:rPr lang="en-US" b="1" dirty="0"/>
              <a:t>ProxmoxVE, OpenStack, OpenStack Ansible,</a:t>
            </a:r>
            <a:r>
              <a:rPr lang="en-US" dirty="0"/>
              <a:t> and </a:t>
            </a:r>
            <a:r>
              <a:rPr lang="en-US" b="1" dirty="0"/>
              <a:t>Ganeti</a:t>
            </a:r>
            <a:r>
              <a:rPr lang="en-US" dirty="0"/>
              <a:t>, we’ve been able to meet the diverse needs of our member institutions while overcoming challenges in cost, technical expertise, and scalability.</a:t>
            </a:r>
            <a:endParaRPr lang="en-UG" dirty="0"/>
          </a:p>
        </p:txBody>
      </p:sp>
      <p:sp>
        <p:nvSpPr>
          <p:cNvPr id="4" name="Slide Number Placeholder 3"/>
          <p:cNvSpPr>
            <a:spLocks noGrp="1"/>
          </p:cNvSpPr>
          <p:nvPr>
            <p:ph type="sldNum" sz="quarter" idx="5"/>
          </p:nvPr>
        </p:nvSpPr>
        <p:spPr/>
        <p:txBody>
          <a:bodyPr/>
          <a:lstStyle/>
          <a:p>
            <a:fld id="{2F4E279C-A8D4-4FAE-9EEA-7DA49F316F70}" type="slidenum">
              <a:rPr lang="en-UG" smtClean="0"/>
              <a:t>7</a:t>
            </a:fld>
            <a:endParaRPr lang="en-UG"/>
          </a:p>
        </p:txBody>
      </p:sp>
    </p:spTree>
    <p:extLst>
      <p:ext uri="{BB962C8B-B14F-4D97-AF65-F5344CB8AC3E}">
        <p14:creationId xmlns:p14="http://schemas.microsoft.com/office/powerpoint/2010/main" val="183923640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342900" indent="-342900">
              <a:buClr>
                <a:srgbClr val="0070C0"/>
              </a:buClr>
              <a:buFont typeface="Wingdings" panose="05000000000000000000" pitchFamily="2" charset="2"/>
              <a:buChar char="v"/>
            </a:pPr>
            <a:r>
              <a:rPr lang="en-US" sz="1200" dirty="0">
                <a:solidFill>
                  <a:srgbClr val="0070C0"/>
                </a:solidFill>
                <a:latin typeface="Garamond" panose="02020404030301010803" pitchFamily="18" charset="0"/>
                <a:cs typeface="Calibri Light" panose="020F0302020204030204" pitchFamily="34" charset="0"/>
              </a:rPr>
              <a:t>RENU has deployed various cloud platforms over the years to support the growing needs of our institutions. </a:t>
            </a:r>
          </a:p>
          <a:p>
            <a:pPr marL="342900" indent="-342900">
              <a:buClr>
                <a:srgbClr val="0070C0"/>
              </a:buClr>
              <a:buFont typeface="Wingdings" panose="05000000000000000000" pitchFamily="2" charset="2"/>
              <a:buChar char="v"/>
            </a:pPr>
            <a:r>
              <a:rPr lang="en-US" sz="1200" dirty="0">
                <a:solidFill>
                  <a:srgbClr val="0070C0"/>
                </a:solidFill>
                <a:latin typeface="Garamond" panose="02020404030301010803" pitchFamily="18" charset="0"/>
                <a:cs typeface="Calibri Light" panose="020F0302020204030204" pitchFamily="34" charset="0"/>
              </a:rPr>
              <a:t>Each platform served a different purpose based on scalability, flexibility, and cost-effectiveness.</a:t>
            </a:r>
          </a:p>
          <a:p>
            <a:r>
              <a:rPr lang="en-US" b="1" dirty="0"/>
              <a:t>OpenStack:</a:t>
            </a:r>
          </a:p>
          <a:p>
            <a:r>
              <a:rPr lang="en-US" dirty="0"/>
              <a:t>As the demand for more robust and scalable cloud services grew, we turned to </a:t>
            </a:r>
            <a:r>
              <a:rPr lang="en-US" b="1" dirty="0"/>
              <a:t>OpenStack</a:t>
            </a:r>
            <a:r>
              <a:rPr lang="en-US" dirty="0"/>
              <a:t>. This platform provided the </a:t>
            </a:r>
            <a:r>
              <a:rPr lang="en-US" b="1" dirty="0"/>
              <a:t>scalability</a:t>
            </a:r>
            <a:r>
              <a:rPr lang="en-US" dirty="0"/>
              <a:t> we needed for </a:t>
            </a:r>
            <a:r>
              <a:rPr lang="en-US" b="1" dirty="0"/>
              <a:t>large-scale deployments</a:t>
            </a:r>
            <a:r>
              <a:rPr lang="en-US" dirty="0"/>
              <a:t> such as </a:t>
            </a:r>
            <a:r>
              <a:rPr lang="en-US" b="1" dirty="0"/>
              <a:t>research data centers</a:t>
            </a:r>
            <a:r>
              <a:rPr lang="en-US" dirty="0"/>
              <a:t>.</a:t>
            </a:r>
          </a:p>
          <a:p>
            <a:r>
              <a:rPr lang="en-US" dirty="0"/>
              <a:t>While </a:t>
            </a:r>
            <a:r>
              <a:rPr lang="en-US" b="1" dirty="0"/>
              <a:t>OpenStack</a:t>
            </a:r>
            <a:r>
              <a:rPr lang="en-US" dirty="0"/>
              <a:t> allowed us to build highly scalable environments, it came with a significant </a:t>
            </a:r>
            <a:r>
              <a:rPr lang="en-US" b="1" dirty="0"/>
              <a:t>learning curve</a:t>
            </a:r>
            <a:r>
              <a:rPr lang="en-US" dirty="0"/>
              <a:t> and required </a:t>
            </a:r>
            <a:r>
              <a:rPr lang="en-US" b="1" dirty="0"/>
              <a:t>technical expertise</a:t>
            </a:r>
            <a:r>
              <a:rPr lang="en-US" dirty="0"/>
              <a:t> for deployment and management.</a:t>
            </a:r>
          </a:p>
          <a:p>
            <a:r>
              <a:rPr lang="en-US" b="1" dirty="0"/>
              <a:t>Use case</a:t>
            </a:r>
            <a:r>
              <a:rPr lang="en-US" dirty="0"/>
              <a:t>: Best suited for larger, complex environments where </a:t>
            </a:r>
            <a:r>
              <a:rPr lang="en-US" b="1" dirty="0"/>
              <a:t>deep customization</a:t>
            </a:r>
            <a:r>
              <a:rPr lang="en-US" dirty="0"/>
              <a:t> and control over networking, storage, and compute services were needed.</a:t>
            </a:r>
          </a:p>
          <a:p>
            <a:r>
              <a:rPr lang="en-US" b="1" dirty="0"/>
              <a:t>Ganeti:</a:t>
            </a:r>
          </a:p>
          <a:p>
            <a:r>
              <a:rPr lang="en-US" b="1" dirty="0"/>
              <a:t>Ganeti</a:t>
            </a:r>
            <a:r>
              <a:rPr lang="en-US" dirty="0"/>
              <a:t> is another platform we’ve deployed. It provided us with a </a:t>
            </a:r>
            <a:r>
              <a:rPr lang="en-US" b="1" dirty="0"/>
              <a:t>mid-level solution</a:t>
            </a:r>
            <a:r>
              <a:rPr lang="en-US" dirty="0"/>
              <a:t> between the simplicity of </a:t>
            </a:r>
            <a:r>
              <a:rPr lang="en-US" dirty="0" err="1"/>
              <a:t>Proxmox</a:t>
            </a:r>
            <a:r>
              <a:rPr lang="en-US" dirty="0"/>
              <a:t> and the complexity of OpenStack. Ganeti allowed for </a:t>
            </a:r>
            <a:r>
              <a:rPr lang="en-US" b="1" dirty="0"/>
              <a:t>live migration</a:t>
            </a:r>
            <a:r>
              <a:rPr lang="en-US" dirty="0"/>
              <a:t>, </a:t>
            </a:r>
            <a:r>
              <a:rPr lang="en-US" b="1" dirty="0"/>
              <a:t>failover</a:t>
            </a:r>
            <a:r>
              <a:rPr lang="en-US" dirty="0"/>
              <a:t>, and </a:t>
            </a:r>
            <a:r>
              <a:rPr lang="en-US" b="1" dirty="0"/>
              <a:t>cluster management</a:t>
            </a:r>
            <a:r>
              <a:rPr lang="en-US" dirty="0"/>
              <a:t>, but with a lower resource overhead.</a:t>
            </a:r>
          </a:p>
          <a:p>
            <a:r>
              <a:rPr lang="en-US" b="1" dirty="0"/>
              <a:t>Use case</a:t>
            </a:r>
            <a:r>
              <a:rPr lang="en-US" dirty="0"/>
              <a:t>: Ideal for </a:t>
            </a:r>
            <a:r>
              <a:rPr lang="en-US" b="1" dirty="0"/>
              <a:t>mid-sized deployments</a:t>
            </a:r>
            <a:r>
              <a:rPr lang="en-US" dirty="0"/>
              <a:t>, such as managing virtual machines for specific research projects, where </a:t>
            </a:r>
            <a:r>
              <a:rPr lang="en-US" b="1" dirty="0"/>
              <a:t>reliability</a:t>
            </a:r>
            <a:r>
              <a:rPr lang="en-US" dirty="0"/>
              <a:t> and </a:t>
            </a:r>
            <a:r>
              <a:rPr lang="en-US" b="1" dirty="0"/>
              <a:t>resource efficiency</a:t>
            </a:r>
            <a:r>
              <a:rPr lang="en-US" dirty="0"/>
              <a:t> were key."</a:t>
            </a:r>
          </a:p>
          <a:p>
            <a:r>
              <a:rPr lang="en-US" b="1" dirty="0" err="1"/>
              <a:t>Proxmox</a:t>
            </a:r>
            <a:r>
              <a:rPr lang="en-US" b="1" dirty="0"/>
              <a:t> VE:</a:t>
            </a:r>
          </a:p>
          <a:p>
            <a:r>
              <a:rPr lang="en-US" b="1" dirty="0"/>
              <a:t>ProxmoxVE</a:t>
            </a:r>
            <a:r>
              <a:rPr lang="en-US" dirty="0"/>
              <a:t> was one of our first deployments. It offered a </a:t>
            </a:r>
            <a:r>
              <a:rPr lang="en-US" b="1" dirty="0"/>
              <a:t>streamlined setup</a:t>
            </a:r>
            <a:r>
              <a:rPr lang="en-US" dirty="0"/>
              <a:t> and allowed us to </a:t>
            </a:r>
            <a:r>
              <a:rPr lang="en-US" b="1" dirty="0"/>
              <a:t>quickly deploy virtual machines</a:t>
            </a:r>
            <a:r>
              <a:rPr lang="en-US" dirty="0"/>
              <a:t> and </a:t>
            </a:r>
            <a:r>
              <a:rPr lang="en-US" b="1" dirty="0"/>
              <a:t>containers</a:t>
            </a:r>
            <a:r>
              <a:rPr lang="en-US" dirty="0"/>
              <a:t> with minimal infrastructure. It became a cost-effective solution for smaller projects where we needed </a:t>
            </a:r>
            <a:r>
              <a:rPr lang="en-US" b="1" dirty="0"/>
              <a:t>simplicity and ease of management</a:t>
            </a:r>
            <a:r>
              <a:rPr lang="en-US" dirty="0"/>
              <a:t>.</a:t>
            </a:r>
          </a:p>
          <a:p>
            <a:r>
              <a:rPr lang="en-US" b="1" dirty="0"/>
              <a:t>Use case</a:t>
            </a:r>
            <a:r>
              <a:rPr lang="en-US" dirty="0"/>
              <a:t>: Hosting smaller services such as </a:t>
            </a:r>
            <a:r>
              <a:rPr lang="en-US" b="1" dirty="0"/>
              <a:t>digital repositories</a:t>
            </a:r>
            <a:r>
              <a:rPr lang="en-US" dirty="0"/>
              <a:t> and </a:t>
            </a:r>
            <a:r>
              <a:rPr lang="en-US" b="1" dirty="0"/>
              <a:t>Learning Management Systems (LMS)</a:t>
            </a:r>
            <a:r>
              <a:rPr lang="en-US" dirty="0"/>
              <a:t>.</a:t>
            </a:r>
          </a:p>
          <a:p>
            <a:r>
              <a:rPr lang="en-US" b="1" dirty="0"/>
              <a:t>OpenStack Ansible:</a:t>
            </a:r>
          </a:p>
          <a:p>
            <a:r>
              <a:rPr lang="en-US" dirty="0"/>
              <a:t>To address the complexity of managing OpenStack, we then explored </a:t>
            </a:r>
            <a:r>
              <a:rPr lang="en-US" b="1" dirty="0"/>
              <a:t>OpenStack Ansible</a:t>
            </a:r>
            <a:r>
              <a:rPr lang="en-US" dirty="0"/>
              <a:t>, which helped us </a:t>
            </a:r>
            <a:r>
              <a:rPr lang="en-US" b="1" dirty="0"/>
              <a:t>automate</a:t>
            </a:r>
            <a:r>
              <a:rPr lang="en-US" dirty="0"/>
              <a:t> the deployment and management processes using </a:t>
            </a:r>
            <a:r>
              <a:rPr lang="en-US" b="1" dirty="0"/>
              <a:t>Ansible playbooks</a:t>
            </a:r>
            <a:r>
              <a:rPr lang="en-US" dirty="0"/>
              <a:t>. This significantly </a:t>
            </a:r>
            <a:r>
              <a:rPr lang="en-US" b="1" dirty="0"/>
              <a:t>reduced manual intervention</a:t>
            </a:r>
            <a:r>
              <a:rPr lang="en-US" dirty="0"/>
              <a:t> and made cloud management more efficient.</a:t>
            </a:r>
          </a:p>
          <a:p>
            <a:r>
              <a:rPr lang="en-US" b="1" dirty="0"/>
              <a:t>Use case</a:t>
            </a:r>
            <a:r>
              <a:rPr lang="en-US" dirty="0"/>
              <a:t>: Deployed in environments where </a:t>
            </a:r>
            <a:r>
              <a:rPr lang="en-US" b="1" dirty="0"/>
              <a:t>automation</a:t>
            </a:r>
            <a:r>
              <a:rPr lang="en-US" dirty="0"/>
              <a:t> and </a:t>
            </a:r>
            <a:r>
              <a:rPr lang="en-US" b="1" dirty="0"/>
              <a:t>repeatability</a:t>
            </a:r>
            <a:r>
              <a:rPr lang="en-US" dirty="0"/>
              <a:t> were essential, particularly in growing infrastructures that required frequent updates.</a:t>
            </a:r>
            <a:endParaRPr lang="en-US" sz="1200" dirty="0">
              <a:solidFill>
                <a:srgbClr val="0070C0"/>
              </a:solidFill>
              <a:latin typeface="Garamond" panose="02020404030301010803" pitchFamily="18" charset="0"/>
              <a:cs typeface="Calibri Light" panose="020F0302020204030204" pitchFamily="34" charset="0"/>
            </a:endParaRPr>
          </a:p>
          <a:p>
            <a:endParaRPr lang="en-US" dirty="0"/>
          </a:p>
          <a:p>
            <a:r>
              <a:rPr lang="en-US" dirty="0"/>
              <a:t>Each of these cloud platforms has played a unique role in helping us build a more resilient and scalable cloud infrastructure. By leveraging the strengths of </a:t>
            </a:r>
            <a:r>
              <a:rPr lang="en-US" b="1" dirty="0"/>
              <a:t>ProxmoxVE, OpenStack, OpenStack Ansible,</a:t>
            </a:r>
            <a:r>
              <a:rPr lang="en-US" dirty="0"/>
              <a:t> and </a:t>
            </a:r>
            <a:r>
              <a:rPr lang="en-US" b="1" dirty="0"/>
              <a:t>Ganeti</a:t>
            </a:r>
            <a:r>
              <a:rPr lang="en-US" dirty="0"/>
              <a:t>, we’ve been able to meet the diverse needs of our member institutions while overcoming challenges in cost, technical expertise, and scalability.</a:t>
            </a:r>
            <a:endParaRPr lang="en-UG" dirty="0"/>
          </a:p>
        </p:txBody>
      </p:sp>
      <p:sp>
        <p:nvSpPr>
          <p:cNvPr id="4" name="Slide Number Placeholder 3"/>
          <p:cNvSpPr>
            <a:spLocks noGrp="1"/>
          </p:cNvSpPr>
          <p:nvPr>
            <p:ph type="sldNum" sz="quarter" idx="5"/>
          </p:nvPr>
        </p:nvSpPr>
        <p:spPr/>
        <p:txBody>
          <a:bodyPr/>
          <a:lstStyle/>
          <a:p>
            <a:fld id="{2F4E279C-A8D4-4FAE-9EEA-7DA49F316F70}" type="slidenum">
              <a:rPr lang="en-UG" smtClean="0"/>
              <a:t>8</a:t>
            </a:fld>
            <a:endParaRPr lang="en-UG"/>
          </a:p>
        </p:txBody>
      </p:sp>
    </p:spTree>
    <p:extLst>
      <p:ext uri="{BB962C8B-B14F-4D97-AF65-F5344CB8AC3E}">
        <p14:creationId xmlns:p14="http://schemas.microsoft.com/office/powerpoint/2010/main" val="281078265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ProxmoxVE is an open-source platform designed for enterprise virtualization. It allows institutions to create and manage virtual machines (VMs) and containers cost-effectively, providing the flexibility to run multiple systems on a single physical server.</a:t>
            </a:r>
          </a:p>
          <a:p>
            <a:r>
              <a:rPr lang="en-US" dirty="0"/>
              <a:t>As an open-source solution, ProxmoxVE offers significant cost savings, avoiding expensive licensing fees associated with proprietary virtualization platforms.</a:t>
            </a:r>
          </a:p>
          <a:p>
            <a:endParaRPr lang="en-US" dirty="0"/>
          </a:p>
          <a:p>
            <a:r>
              <a:rPr lang="en-US" dirty="0"/>
              <a:t>Why </a:t>
            </a:r>
            <a:r>
              <a:rPr lang="en-US" dirty="0" err="1"/>
              <a:t>Proxmox</a:t>
            </a:r>
            <a:r>
              <a:rPr lang="en-US" dirty="0"/>
              <a:t>?</a:t>
            </a:r>
          </a:p>
          <a:p>
            <a:r>
              <a:rPr lang="en-US" dirty="0"/>
              <a:t>Cost Savings: ProxmoxVE eliminates the need for costly hardware by consolidating multiple virtual machines on fewer physical servers, reducing both capital expenditure (</a:t>
            </a:r>
            <a:r>
              <a:rPr lang="en-US" dirty="0" err="1"/>
              <a:t>CapEx</a:t>
            </a:r>
            <a:r>
              <a:rPr lang="en-US" dirty="0"/>
              <a:t>) and operational expenditure (</a:t>
            </a:r>
            <a:r>
              <a:rPr lang="en-US" dirty="0" err="1"/>
              <a:t>OpEx</a:t>
            </a:r>
            <a:r>
              <a:rPr lang="en-US" dirty="0"/>
              <a:t>).</a:t>
            </a:r>
          </a:p>
          <a:p>
            <a:endParaRPr lang="en-US" dirty="0"/>
          </a:p>
          <a:p>
            <a:r>
              <a:rPr lang="en-US" dirty="0"/>
              <a:t>Complexity: ProxmoxVE simplifies the management of cloud resources. Its user-friendly web interface reduces the complexity associated with setting up and managing virtual environments.</a:t>
            </a:r>
          </a:p>
          <a:p>
            <a:endParaRPr lang="en-US" dirty="0"/>
          </a:p>
          <a:p>
            <a:r>
              <a:rPr lang="en-US" dirty="0"/>
              <a:t>Management: ProxmoxVE provides a centralized, web-based interface, making it easy to manage multiple nodes, virtual machines, containers, storage, and network settings from a single location. This reduces the time and effort required to manage multiple environments.</a:t>
            </a:r>
          </a:p>
          <a:p>
            <a:endParaRPr lang="en-US" dirty="0"/>
          </a:p>
          <a:p>
            <a:r>
              <a:rPr lang="en-US" dirty="0"/>
              <a:t>Ease of Use: With a shallow learning curve, even institutions with limited IT expertise can quickly adopt ProxmoxVE. The platform offers guided installations, clear documentation, and an intuitive dashboard, making it easy to deploy and manage.</a:t>
            </a:r>
          </a:p>
          <a:p>
            <a:endParaRPr lang="en-US" dirty="0"/>
          </a:p>
          <a:p>
            <a:r>
              <a:rPr lang="en-US" dirty="0"/>
              <a:t>Low Setup Costs: </a:t>
            </a:r>
            <a:r>
              <a:rPr lang="en-US" dirty="0" err="1"/>
              <a:t>ProxmoxVE’s</a:t>
            </a:r>
            <a:r>
              <a:rPr lang="en-US" dirty="0"/>
              <a:t> open-source nature and minimal hardware requirements make it highly cost-effective. Institutions can leverage existing infrastructure and deploy ProxmoxVE without significant upfront investments.</a:t>
            </a:r>
          </a:p>
          <a:p>
            <a:endParaRPr lang="en-US" dirty="0"/>
          </a:p>
          <a:p>
            <a:endParaRPr lang="en-US" dirty="0"/>
          </a:p>
          <a:p>
            <a:endParaRPr lang="en-US" dirty="0"/>
          </a:p>
          <a:p>
            <a:endParaRPr lang="en-US" dirty="0"/>
          </a:p>
          <a:p>
            <a:endParaRPr lang="en-UG" dirty="0"/>
          </a:p>
        </p:txBody>
      </p:sp>
      <p:sp>
        <p:nvSpPr>
          <p:cNvPr id="4" name="Slide Number Placeholder 3"/>
          <p:cNvSpPr>
            <a:spLocks noGrp="1"/>
          </p:cNvSpPr>
          <p:nvPr>
            <p:ph type="sldNum" sz="quarter" idx="5"/>
          </p:nvPr>
        </p:nvSpPr>
        <p:spPr/>
        <p:txBody>
          <a:bodyPr/>
          <a:lstStyle/>
          <a:p>
            <a:fld id="{2F4E279C-A8D4-4FAE-9EEA-7DA49F316F70}" type="slidenum">
              <a:rPr lang="en-UG" smtClean="0"/>
              <a:t>17</a:t>
            </a:fld>
            <a:endParaRPr lang="en-UG"/>
          </a:p>
        </p:txBody>
      </p:sp>
    </p:spTree>
    <p:extLst>
      <p:ext uri="{BB962C8B-B14F-4D97-AF65-F5344CB8AC3E}">
        <p14:creationId xmlns:p14="http://schemas.microsoft.com/office/powerpoint/2010/main" val="158843082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G" dirty="0"/>
          </a:p>
        </p:txBody>
      </p:sp>
      <p:sp>
        <p:nvSpPr>
          <p:cNvPr id="4" name="Slide Number Placeholder 3"/>
          <p:cNvSpPr>
            <a:spLocks noGrp="1"/>
          </p:cNvSpPr>
          <p:nvPr>
            <p:ph type="sldNum" sz="quarter" idx="5"/>
          </p:nvPr>
        </p:nvSpPr>
        <p:spPr/>
        <p:txBody>
          <a:bodyPr/>
          <a:lstStyle/>
          <a:p>
            <a:fld id="{2F4E279C-A8D4-4FAE-9EEA-7DA49F316F70}" type="slidenum">
              <a:rPr lang="en-UG" smtClean="0"/>
              <a:t>18</a:t>
            </a:fld>
            <a:endParaRPr lang="en-UG"/>
          </a:p>
        </p:txBody>
      </p:sp>
    </p:spTree>
    <p:extLst>
      <p:ext uri="{BB962C8B-B14F-4D97-AF65-F5344CB8AC3E}">
        <p14:creationId xmlns:p14="http://schemas.microsoft.com/office/powerpoint/2010/main" val="181288340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i="0" kern="1200" dirty="0">
                <a:solidFill>
                  <a:schemeClr val="tx1"/>
                </a:solidFill>
                <a:effectLst/>
                <a:latin typeface="+mn-lt"/>
                <a:ea typeface="+mn-ea"/>
                <a:cs typeface="+mn-cs"/>
              </a:rPr>
              <a:t>Architecture:</a:t>
            </a:r>
          </a:p>
          <a:p>
            <a:r>
              <a:rPr lang="en-US" sz="1200" b="0" i="0" kern="1200" dirty="0">
                <a:solidFill>
                  <a:schemeClr val="tx1"/>
                </a:solidFill>
                <a:effectLst/>
                <a:latin typeface="+mn-lt"/>
                <a:ea typeface="+mn-ea"/>
                <a:cs typeface="+mn-cs"/>
              </a:rPr>
              <a:t>The architecture of a </a:t>
            </a:r>
            <a:r>
              <a:rPr lang="en-US" sz="1200" b="0" i="0" kern="1200" dirty="0" err="1">
                <a:solidFill>
                  <a:schemeClr val="tx1"/>
                </a:solidFill>
                <a:effectLst/>
                <a:latin typeface="+mn-lt"/>
                <a:ea typeface="+mn-ea"/>
                <a:cs typeface="+mn-cs"/>
              </a:rPr>
              <a:t>Proxmox</a:t>
            </a:r>
            <a:r>
              <a:rPr lang="en-US" sz="1200" b="0" i="0" kern="1200" dirty="0">
                <a:solidFill>
                  <a:schemeClr val="tx1"/>
                </a:solidFill>
                <a:effectLst/>
                <a:latin typeface="+mn-lt"/>
                <a:ea typeface="+mn-ea"/>
                <a:cs typeface="+mn-cs"/>
              </a:rPr>
              <a:t> Cluster typically consists of the following components:</a:t>
            </a:r>
          </a:p>
          <a:p>
            <a:r>
              <a:rPr lang="en-US" sz="1200" b="0" i="0" kern="1200" dirty="0" err="1">
                <a:solidFill>
                  <a:schemeClr val="tx1"/>
                </a:solidFill>
                <a:effectLst/>
                <a:latin typeface="+mn-lt"/>
                <a:ea typeface="+mn-ea"/>
                <a:cs typeface="+mn-cs"/>
              </a:rPr>
              <a:t>Proxmox</a:t>
            </a:r>
            <a:r>
              <a:rPr lang="en-US" sz="1200" b="0" i="0" kern="1200" dirty="0">
                <a:solidFill>
                  <a:schemeClr val="tx1"/>
                </a:solidFill>
                <a:effectLst/>
                <a:latin typeface="+mn-lt"/>
                <a:ea typeface="+mn-ea"/>
                <a:cs typeface="+mn-cs"/>
              </a:rPr>
              <a:t> VE Nodes: Physical servers running </a:t>
            </a:r>
            <a:r>
              <a:rPr lang="en-US" sz="1200" b="0" i="0" kern="1200" dirty="0" err="1">
                <a:solidFill>
                  <a:schemeClr val="tx1"/>
                </a:solidFill>
                <a:effectLst/>
                <a:latin typeface="+mn-lt"/>
                <a:ea typeface="+mn-ea"/>
                <a:cs typeface="+mn-cs"/>
              </a:rPr>
              <a:t>Proxmox</a:t>
            </a:r>
            <a:r>
              <a:rPr lang="en-US" sz="1200" b="0" i="0" kern="1200" dirty="0">
                <a:solidFill>
                  <a:schemeClr val="tx1"/>
                </a:solidFill>
                <a:effectLst/>
                <a:latin typeface="+mn-lt"/>
                <a:ea typeface="+mn-ea"/>
                <a:cs typeface="+mn-cs"/>
              </a:rPr>
              <a:t> VE, connected over a network to form the cluster.</a:t>
            </a:r>
          </a:p>
          <a:p>
            <a:r>
              <a:rPr lang="en-US" sz="1200" b="0" i="0" kern="1200" dirty="0" err="1">
                <a:solidFill>
                  <a:schemeClr val="tx1"/>
                </a:solidFill>
                <a:effectLst/>
                <a:latin typeface="+mn-lt"/>
                <a:ea typeface="+mn-ea"/>
                <a:cs typeface="+mn-cs"/>
              </a:rPr>
              <a:t>Corosync</a:t>
            </a:r>
            <a:r>
              <a:rPr lang="en-US" sz="1200" b="0" i="0" kern="1200" dirty="0">
                <a:solidFill>
                  <a:schemeClr val="tx1"/>
                </a:solidFill>
                <a:effectLst/>
                <a:latin typeface="+mn-lt"/>
                <a:ea typeface="+mn-ea"/>
                <a:cs typeface="+mn-cs"/>
              </a:rPr>
              <a:t> Cluster Engine: Deployed on each node, </a:t>
            </a:r>
            <a:r>
              <a:rPr lang="en-US" sz="1200" b="0" i="0" kern="1200" dirty="0" err="1">
                <a:solidFill>
                  <a:schemeClr val="tx1"/>
                </a:solidFill>
                <a:effectLst/>
                <a:latin typeface="+mn-lt"/>
                <a:ea typeface="+mn-ea"/>
                <a:cs typeface="+mn-cs"/>
              </a:rPr>
              <a:t>Corosync</a:t>
            </a:r>
            <a:r>
              <a:rPr lang="en-US" sz="1200" b="0" i="0" kern="1200" dirty="0">
                <a:solidFill>
                  <a:schemeClr val="tx1"/>
                </a:solidFill>
                <a:effectLst/>
                <a:latin typeface="+mn-lt"/>
                <a:ea typeface="+mn-ea"/>
                <a:cs typeface="+mn-cs"/>
              </a:rPr>
              <a:t> manages communication and coordination among the cluster nodes.</a:t>
            </a:r>
          </a:p>
          <a:p>
            <a:r>
              <a:rPr lang="en-US" sz="1200" b="0" i="0" kern="1200" dirty="0">
                <a:solidFill>
                  <a:schemeClr val="tx1"/>
                </a:solidFill>
                <a:effectLst/>
                <a:latin typeface="+mn-lt"/>
                <a:ea typeface="+mn-ea"/>
                <a:cs typeface="+mn-cs"/>
              </a:rPr>
              <a:t>Quorum Calculation and Voting: </a:t>
            </a:r>
            <a:r>
              <a:rPr lang="en-US" sz="1200" b="0" i="0" kern="1200" dirty="0" err="1">
                <a:solidFill>
                  <a:schemeClr val="tx1"/>
                </a:solidFill>
                <a:effectLst/>
                <a:latin typeface="+mn-lt"/>
                <a:ea typeface="+mn-ea"/>
                <a:cs typeface="+mn-cs"/>
              </a:rPr>
              <a:t>Corosync</a:t>
            </a:r>
            <a:r>
              <a:rPr lang="en-US" sz="1200" b="0" i="0" kern="1200" dirty="0">
                <a:solidFill>
                  <a:schemeClr val="tx1"/>
                </a:solidFill>
                <a:effectLst/>
                <a:latin typeface="+mn-lt"/>
                <a:ea typeface="+mn-ea"/>
                <a:cs typeface="+mn-cs"/>
              </a:rPr>
              <a:t> calculates quorum based on the number of active nodes and facilitates quorum voting during cluster operations.</a:t>
            </a:r>
          </a:p>
          <a:p>
            <a:r>
              <a:rPr lang="en-US" sz="1200" b="0" i="0" kern="1200" dirty="0">
                <a:solidFill>
                  <a:schemeClr val="tx1"/>
                </a:solidFill>
                <a:effectLst/>
                <a:latin typeface="+mn-lt"/>
                <a:ea typeface="+mn-ea"/>
                <a:cs typeface="+mn-cs"/>
              </a:rPr>
              <a:t>Shared Storage: Often utilized in </a:t>
            </a:r>
            <a:r>
              <a:rPr lang="en-US" sz="1200" b="0" i="0" kern="1200" dirty="0" err="1">
                <a:solidFill>
                  <a:schemeClr val="tx1"/>
                </a:solidFill>
                <a:effectLst/>
                <a:latin typeface="+mn-lt"/>
                <a:ea typeface="+mn-ea"/>
                <a:cs typeface="+mn-cs"/>
              </a:rPr>
              <a:t>Proxmox</a:t>
            </a:r>
            <a:r>
              <a:rPr lang="en-US" sz="1200" b="0" i="0" kern="1200" dirty="0">
                <a:solidFill>
                  <a:schemeClr val="tx1"/>
                </a:solidFill>
                <a:effectLst/>
                <a:latin typeface="+mn-lt"/>
                <a:ea typeface="+mn-ea"/>
                <a:cs typeface="+mn-cs"/>
              </a:rPr>
              <a:t> Clusters to enable live migration and high availability of virtual machines.</a:t>
            </a:r>
          </a:p>
          <a:p>
            <a:br>
              <a:rPr lang="en-US" dirty="0"/>
            </a:br>
            <a:endParaRPr lang="en-UG" dirty="0"/>
          </a:p>
        </p:txBody>
      </p:sp>
      <p:sp>
        <p:nvSpPr>
          <p:cNvPr id="4" name="Slide Number Placeholder 3"/>
          <p:cNvSpPr>
            <a:spLocks noGrp="1"/>
          </p:cNvSpPr>
          <p:nvPr>
            <p:ph type="sldNum" sz="quarter" idx="5"/>
          </p:nvPr>
        </p:nvSpPr>
        <p:spPr/>
        <p:txBody>
          <a:bodyPr/>
          <a:lstStyle/>
          <a:p>
            <a:fld id="{2F4E279C-A8D4-4FAE-9EEA-7DA49F316F70}" type="slidenum">
              <a:rPr lang="en-UG" smtClean="0"/>
              <a:t>19</a:t>
            </a:fld>
            <a:endParaRPr lang="en-UG"/>
          </a:p>
        </p:txBody>
      </p:sp>
    </p:spTree>
    <p:extLst>
      <p:ext uri="{BB962C8B-B14F-4D97-AF65-F5344CB8AC3E}">
        <p14:creationId xmlns:p14="http://schemas.microsoft.com/office/powerpoint/2010/main" val="244733667"/>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showMasterPhAnim="0" matchingName="Title slide" userDrawn="1">
  <p:cSld name="TITLE">
    <p:bg>
      <p:bgPr>
        <a:solidFill>
          <a:schemeClr val="lt1"/>
        </a:solidFill>
        <a:effectLst/>
      </p:bgPr>
    </p:bg>
    <p:spTree>
      <p:nvGrpSpPr>
        <p:cNvPr id="1" name=""/>
        <p:cNvGrpSpPr/>
        <p:nvPr/>
      </p:nvGrpSpPr>
      <p:grpSpPr bwMode="auto">
        <a:xfrm>
          <a:off x="0" y="0"/>
          <a:ext cx="0" cy="0"/>
          <a:chOff x="0" y="0"/>
          <a:chExt cx="0" cy="0"/>
        </a:xfrm>
      </p:grpSpPr>
      <p:cxnSp>
        <p:nvCxnSpPr>
          <p:cNvPr id="10" name="Google Shape;10;p2"/>
          <p:cNvCxnSpPr>
            <a:cxnSpLocks/>
          </p:cNvCxnSpPr>
          <p:nvPr/>
        </p:nvCxnSpPr>
        <p:spPr bwMode="auto">
          <a:xfrm>
            <a:off x="4386200" y="4824875"/>
            <a:ext cx="3660000" cy="0"/>
          </a:xfrm>
          <a:prstGeom prst="straightConnector1">
            <a:avLst/>
          </a:prstGeom>
          <a:noFill/>
          <a:ln w="28575" cap="flat" cmpd="sng">
            <a:solidFill>
              <a:srgbClr val="EB2227"/>
            </a:solidFill>
            <a:prstDash val="solid"/>
            <a:round/>
            <a:headEnd type="none" w="med" len="med"/>
            <a:tailEnd type="none" w="med" len="med"/>
          </a:ln>
        </p:spPr>
      </p:cxnSp>
      <p:sp>
        <p:nvSpPr>
          <p:cNvPr id="11" name="Google Shape;11;p2"/>
          <p:cNvSpPr txBox="1">
            <a:spLocks noGrp="1"/>
          </p:cNvSpPr>
          <p:nvPr>
            <p:ph type="ctrTitle"/>
          </p:nvPr>
        </p:nvSpPr>
        <p:spPr bwMode="auto">
          <a:xfrm>
            <a:off x="311708" y="1201775"/>
            <a:ext cx="8520600" cy="2052600"/>
          </a:xfrm>
          <a:prstGeom prst="rect">
            <a:avLst/>
          </a:prstGeom>
        </p:spPr>
        <p:txBody>
          <a:bodyPr spcFirstLastPara="1" wrap="square" lIns="91425" tIns="91425" rIns="91425" bIns="91425" anchor="b" anchorCtr="0">
            <a:noAutofit/>
          </a:bodyPr>
          <a:lstStyle>
            <a:lvl1pPr lvl="0" algn="ctr">
              <a:spcBef>
                <a:spcPts val="0"/>
              </a:spcBef>
              <a:spcAft>
                <a:spcPts val="0"/>
              </a:spcAft>
              <a:buSzPts val="5200"/>
              <a:buNone/>
              <a:defRPr sz="5200">
                <a:latin typeface="Arial"/>
                <a:cs typeface="Arial"/>
              </a:defRPr>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pPr>
              <a:defRPr/>
            </a:pPr>
            <a:endParaRPr dirty="0"/>
          </a:p>
        </p:txBody>
      </p:sp>
      <p:sp>
        <p:nvSpPr>
          <p:cNvPr id="12" name="Google Shape;12;p2"/>
          <p:cNvSpPr txBox="1">
            <a:spLocks noGrp="1"/>
          </p:cNvSpPr>
          <p:nvPr>
            <p:ph type="subTitle" idx="1"/>
          </p:nvPr>
        </p:nvSpPr>
        <p:spPr bwMode="auto">
          <a:xfrm>
            <a:off x="311700" y="3291325"/>
            <a:ext cx="8520600" cy="792600"/>
          </a:xfrm>
          <a:prstGeom prst="rect">
            <a:avLst/>
          </a:prstGeom>
        </p:spPr>
        <p:txBody>
          <a:bodyPr spcFirstLastPara="1" wrap="square" lIns="91425" tIns="91425" rIns="91425" bIns="91425" anchor="t" anchorCtr="0">
            <a:noAutofit/>
          </a:bodyPr>
          <a:lstStyle>
            <a:lvl1pPr lvl="0" algn="ctr">
              <a:lnSpc>
                <a:spcPct val="100000"/>
              </a:lnSpc>
              <a:spcBef>
                <a:spcPts val="0"/>
              </a:spcBef>
              <a:spcAft>
                <a:spcPts val="0"/>
              </a:spcAft>
              <a:buSzPts val="2800"/>
              <a:buNone/>
              <a:defRPr sz="2800">
                <a:latin typeface="+mj-lt"/>
              </a:defRPr>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pPr>
              <a:defRPr/>
            </a:pPr>
            <a:endParaRPr dirty="0"/>
          </a:p>
        </p:txBody>
      </p:sp>
      <p:sp>
        <p:nvSpPr>
          <p:cNvPr id="13" name="Google Shape;13;p2"/>
          <p:cNvSpPr txBox="1">
            <a:spLocks noGrp="1"/>
          </p:cNvSpPr>
          <p:nvPr>
            <p:ph type="sldNum" idx="12"/>
          </p:nvPr>
        </p:nvSpPr>
        <p:spPr bwMode="auto">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a:spcBef>
                <a:spcPts val="0"/>
              </a:spcBef>
              <a:spcAft>
                <a:spcPts val="0"/>
              </a:spcAft>
              <a:buNone/>
              <a:defRPr/>
            </a:pPr>
            <a:fld id="{00000000-1234-1234-1234-123412341234}" type="slidenum">
              <a:rPr lang="en-GB"/>
              <a:t>‹#›</a:t>
            </a:fld>
            <a:endParaRPr dirty="0"/>
          </a:p>
        </p:txBody>
      </p:sp>
      <p:pic>
        <p:nvPicPr>
          <p:cNvPr id="14" name="Google Shape;14;p2"/>
          <p:cNvPicPr/>
          <p:nvPr userDrawn="1"/>
        </p:nvPicPr>
        <p:blipFill>
          <a:blip r:embed="rId2">
            <a:alphaModFix/>
          </a:blip>
          <a:stretch/>
        </p:blipFill>
        <p:spPr bwMode="auto">
          <a:xfrm>
            <a:off x="3774132" y="193064"/>
            <a:ext cx="1445940" cy="1154550"/>
          </a:xfrm>
          <a:prstGeom prst="rect">
            <a:avLst/>
          </a:prstGeom>
          <a:noFill/>
          <a:ln>
            <a:noFill/>
          </a:ln>
        </p:spPr>
      </p:pic>
      <p:cxnSp>
        <p:nvCxnSpPr>
          <p:cNvPr id="15" name="Google Shape;15;p2"/>
          <p:cNvCxnSpPr>
            <a:cxnSpLocks/>
          </p:cNvCxnSpPr>
          <p:nvPr/>
        </p:nvCxnSpPr>
        <p:spPr bwMode="auto">
          <a:xfrm>
            <a:off x="2786000" y="4824875"/>
            <a:ext cx="3660000" cy="0"/>
          </a:xfrm>
          <a:prstGeom prst="straightConnector1">
            <a:avLst/>
          </a:prstGeom>
          <a:noFill/>
          <a:ln w="28575" cap="flat" cmpd="sng">
            <a:solidFill>
              <a:srgbClr val="26ABE2"/>
            </a:solidFill>
            <a:prstDash val="solid"/>
            <a:round/>
            <a:headEnd type="none" w="med" len="med"/>
            <a:tailEnd type="none" w="med" len="med"/>
          </a:ln>
        </p:spPr>
      </p:cxnSp>
      <p:sp>
        <p:nvSpPr>
          <p:cNvPr id="16" name="Google Shape;16;p2"/>
          <p:cNvSpPr txBox="1"/>
          <p:nvPr/>
        </p:nvSpPr>
        <p:spPr bwMode="auto">
          <a:xfrm>
            <a:off x="3014125" y="4826075"/>
            <a:ext cx="2992800" cy="230700"/>
          </a:xfrm>
          <a:prstGeom prst="rect">
            <a:avLst/>
          </a:prstGeom>
          <a:noFill/>
          <a:ln>
            <a:noFill/>
          </a:ln>
        </p:spPr>
        <p:txBody>
          <a:bodyPr spcFirstLastPara="1" wrap="square" lIns="91425" tIns="91425" rIns="91425" bIns="91425" anchor="t" anchorCtr="0">
            <a:noAutofit/>
          </a:bodyPr>
          <a:lstStyle/>
          <a:p>
            <a:pPr marL="0" lvl="0" indent="0" algn="ctr">
              <a:spcBef>
                <a:spcPts val="0"/>
              </a:spcBef>
              <a:spcAft>
                <a:spcPts val="0"/>
              </a:spcAft>
              <a:buNone/>
              <a:defRPr/>
            </a:pPr>
            <a:r>
              <a:rPr lang="en-GB" sz="1000" dirty="0">
                <a:solidFill>
                  <a:srgbClr val="26ABE2"/>
                </a:solidFill>
              </a:rPr>
              <a:t>Knowledge | Community | Solutions</a:t>
            </a:r>
            <a:endParaRPr sz="1000" dirty="0">
              <a:solidFill>
                <a:srgbClr val="26ABE2"/>
              </a:solidFill>
            </a:endParaRPr>
          </a:p>
        </p:txBody>
      </p:sp>
      <p:cxnSp>
        <p:nvCxnSpPr>
          <p:cNvPr id="17" name="Google Shape;17;p2"/>
          <p:cNvCxnSpPr>
            <a:cxnSpLocks/>
          </p:cNvCxnSpPr>
          <p:nvPr/>
        </p:nvCxnSpPr>
        <p:spPr bwMode="auto">
          <a:xfrm>
            <a:off x="1109600" y="4824875"/>
            <a:ext cx="3660000" cy="0"/>
          </a:xfrm>
          <a:prstGeom prst="straightConnector1">
            <a:avLst/>
          </a:prstGeom>
          <a:noFill/>
          <a:ln w="28575" cap="flat" cmpd="sng">
            <a:solidFill>
              <a:srgbClr val="2E3192"/>
            </a:solidFill>
            <a:prstDash val="solid"/>
            <a:round/>
            <a:headEnd type="none" w="med" len="med"/>
            <a:tailEnd type="none" w="med" len="med"/>
          </a:ln>
        </p:spPr>
      </p:cxnSp>
      <p:pic>
        <p:nvPicPr>
          <p:cNvPr id="3074" name="Picture 2" descr="UbuntuNet Connect 2024 – Ubuntunet Alliance">
            <a:extLst>
              <a:ext uri="{FF2B5EF4-FFF2-40B4-BE49-F238E27FC236}">
                <a16:creationId xmlns:a16="http://schemas.microsoft.com/office/drawing/2014/main" id="{E052D62C-25B2-4B0B-9833-3C97D033B76B}"/>
              </a:ext>
            </a:extLst>
          </p:cNvPr>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294714" y="4120875"/>
            <a:ext cx="1996350" cy="573115"/>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showMasterPhAnim="0" matchingName="Title and body" type="tx" userDrawn="1">
  <p:cSld name="TITLE_AND_BODY">
    <p:spTree>
      <p:nvGrpSpPr>
        <p:cNvPr id="1" name=""/>
        <p:cNvGrpSpPr/>
        <p:nvPr/>
      </p:nvGrpSpPr>
      <p:grpSpPr bwMode="auto">
        <a:xfrm>
          <a:off x="0" y="0"/>
          <a:ext cx="0" cy="0"/>
          <a:chOff x="0" y="0"/>
          <a:chExt cx="0" cy="0"/>
        </a:xfrm>
      </p:grpSpPr>
      <p:sp>
        <p:nvSpPr>
          <p:cNvPr id="27" name="Google Shape;27;p4"/>
          <p:cNvSpPr txBox="1">
            <a:spLocks noGrp="1"/>
          </p:cNvSpPr>
          <p:nvPr>
            <p:ph type="title"/>
          </p:nvPr>
        </p:nvSpPr>
        <p:spPr bwMode="auto">
          <a:xfrm>
            <a:off x="899592" y="445025"/>
            <a:ext cx="7184008" cy="572700"/>
          </a:xfrm>
          <a:prstGeom prst="rect">
            <a:avLst/>
          </a:prstGeom>
        </p:spPr>
        <p:txBody>
          <a:bodyPr spcFirstLastPara="1" wrap="square" lIns="91425" tIns="91425" rIns="91425" bIns="91425" anchor="t" anchorCtr="0">
            <a:noAutofit/>
          </a:bodyPr>
          <a:lstStyle>
            <a:lvl1pPr lvl="0">
              <a:spcBef>
                <a:spcPts val="0"/>
              </a:spcBef>
              <a:spcAft>
                <a:spcPts val="0"/>
              </a:spcAft>
              <a:buSzPts val="2800"/>
              <a:buNone/>
              <a:defRPr>
                <a:latin typeface="Arial"/>
                <a:cs typeface="Arial"/>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pPr>
              <a:defRPr/>
            </a:pPr>
            <a:endParaRPr/>
          </a:p>
        </p:txBody>
      </p:sp>
      <p:sp>
        <p:nvSpPr>
          <p:cNvPr id="28" name="Google Shape;28;p4"/>
          <p:cNvSpPr txBox="1">
            <a:spLocks noGrp="1"/>
          </p:cNvSpPr>
          <p:nvPr>
            <p:ph type="body" idx="1"/>
          </p:nvPr>
        </p:nvSpPr>
        <p:spPr bwMode="auto">
          <a:xfrm>
            <a:off x="899592" y="1152475"/>
            <a:ext cx="7184008" cy="2931434"/>
          </a:xfrm>
          <a:prstGeom prst="rect">
            <a:avLst/>
          </a:prstGeom>
        </p:spPr>
        <p:txBody>
          <a:bodyPr spcFirstLastPara="1" wrap="square" lIns="91425" tIns="91425" rIns="91425" bIns="91425" anchor="t" anchorCtr="0">
            <a:noAutofit/>
          </a:bodyPr>
          <a:lstStyle>
            <a:lvl1pPr marL="457200" lvl="0" indent="-381000">
              <a:spcBef>
                <a:spcPts val="0"/>
              </a:spcBef>
              <a:spcAft>
                <a:spcPts val="0"/>
              </a:spcAft>
              <a:buSzPts val="2400"/>
              <a:buChar char="●"/>
              <a:defRPr sz="2400">
                <a:latin typeface="+mj-lt"/>
              </a:defRPr>
            </a:lvl1pPr>
            <a:lvl2pPr marL="914400" lvl="1" indent="-342900">
              <a:spcBef>
                <a:spcPts val="1600"/>
              </a:spcBef>
              <a:spcAft>
                <a:spcPts val="0"/>
              </a:spcAft>
              <a:buSzPts val="1800"/>
              <a:buChar char="○"/>
              <a:defRPr sz="1800"/>
            </a:lvl2pPr>
            <a:lvl3pPr marL="1371600" lvl="2" indent="-342900">
              <a:spcBef>
                <a:spcPts val="1600"/>
              </a:spcBef>
              <a:spcAft>
                <a:spcPts val="0"/>
              </a:spcAft>
              <a:buSzPts val="1800"/>
              <a:buChar char="■"/>
              <a:defRPr sz="1800"/>
            </a:lvl3pPr>
            <a:lvl4pPr marL="1828800" lvl="3" indent="-342900">
              <a:spcBef>
                <a:spcPts val="1600"/>
              </a:spcBef>
              <a:spcAft>
                <a:spcPts val="0"/>
              </a:spcAft>
              <a:buSzPts val="1800"/>
              <a:buChar char="●"/>
              <a:defRPr sz="1800"/>
            </a:lvl4pPr>
            <a:lvl5pPr marL="2286000" lvl="4" indent="-342900">
              <a:spcBef>
                <a:spcPts val="1600"/>
              </a:spcBef>
              <a:spcAft>
                <a:spcPts val="0"/>
              </a:spcAft>
              <a:buSzPts val="1800"/>
              <a:buChar char="○"/>
              <a:defRPr sz="1800"/>
            </a:lvl5pPr>
            <a:lvl6pPr marL="2743200" lvl="5" indent="-342900">
              <a:spcBef>
                <a:spcPts val="1600"/>
              </a:spcBef>
              <a:spcAft>
                <a:spcPts val="0"/>
              </a:spcAft>
              <a:buSzPts val="1800"/>
              <a:buChar char="■"/>
              <a:defRPr sz="1800"/>
            </a:lvl6pPr>
            <a:lvl7pPr marL="3200400" lvl="6" indent="-317500">
              <a:spcBef>
                <a:spcPts val="1600"/>
              </a:spcBef>
              <a:spcAft>
                <a:spcPts val="0"/>
              </a:spcAft>
              <a:buSzPts val="1400"/>
              <a:buChar char="●"/>
              <a:defRPr/>
            </a:lvl7pPr>
            <a:lvl8pPr marL="3657600" lvl="7" indent="-317500">
              <a:spcBef>
                <a:spcPts val="1600"/>
              </a:spcBef>
              <a:spcAft>
                <a:spcPts val="0"/>
              </a:spcAft>
              <a:buSzPts val="1400"/>
              <a:buChar char="○"/>
              <a:defRPr/>
            </a:lvl8pPr>
            <a:lvl9pPr marL="4114800" lvl="8" indent="-317500">
              <a:spcBef>
                <a:spcPts val="1600"/>
              </a:spcBef>
              <a:spcAft>
                <a:spcPts val="1600"/>
              </a:spcAft>
              <a:buSzPts val="1400"/>
              <a:buChar char="■"/>
              <a:defRPr/>
            </a:lvl9pPr>
          </a:lstStyle>
          <a:p>
            <a:pPr>
              <a:defRPr/>
            </a:pPr>
            <a:endParaRPr dirty="0"/>
          </a:p>
        </p:txBody>
      </p:sp>
      <p:pic>
        <p:nvPicPr>
          <p:cNvPr id="30" name="Google Shape;30;p4"/>
          <p:cNvPicPr/>
          <p:nvPr/>
        </p:nvPicPr>
        <p:blipFill>
          <a:blip r:embed="rId2">
            <a:alphaModFix/>
          </a:blip>
          <a:stretch/>
        </p:blipFill>
        <p:spPr bwMode="auto">
          <a:xfrm>
            <a:off x="8083600" y="130237"/>
            <a:ext cx="748700" cy="636400"/>
          </a:xfrm>
          <a:prstGeom prst="rect">
            <a:avLst/>
          </a:prstGeom>
          <a:noFill/>
          <a:ln>
            <a:noFill/>
          </a:ln>
        </p:spPr>
      </p:pic>
      <p:sp>
        <p:nvSpPr>
          <p:cNvPr id="33" name="Google Shape;33;p4"/>
          <p:cNvSpPr txBox="1"/>
          <p:nvPr/>
        </p:nvSpPr>
        <p:spPr bwMode="auto">
          <a:xfrm>
            <a:off x="3014125" y="4826075"/>
            <a:ext cx="2992800" cy="230700"/>
          </a:xfrm>
          <a:prstGeom prst="rect">
            <a:avLst/>
          </a:prstGeom>
          <a:noFill/>
          <a:ln>
            <a:noFill/>
          </a:ln>
        </p:spPr>
        <p:txBody>
          <a:bodyPr spcFirstLastPara="1" wrap="square" lIns="91425" tIns="91425" rIns="91425" bIns="91425" anchor="t" anchorCtr="0">
            <a:noAutofit/>
          </a:bodyPr>
          <a:lstStyle/>
          <a:p>
            <a:pPr marL="0" lvl="0" indent="0" algn="ctr">
              <a:spcBef>
                <a:spcPts val="0"/>
              </a:spcBef>
              <a:spcAft>
                <a:spcPts val="0"/>
              </a:spcAft>
              <a:buNone/>
              <a:defRPr/>
            </a:pPr>
            <a:r>
              <a:rPr lang="en-GB" sz="1000" dirty="0">
                <a:solidFill>
                  <a:srgbClr val="26ABE2"/>
                </a:solidFill>
              </a:rPr>
              <a:t>Knowledge | Community | Solutions</a:t>
            </a:r>
          </a:p>
        </p:txBody>
      </p:sp>
      <p:grpSp>
        <p:nvGrpSpPr>
          <p:cNvPr id="2" name="Group 1">
            <a:extLst>
              <a:ext uri="{FF2B5EF4-FFF2-40B4-BE49-F238E27FC236}">
                <a16:creationId xmlns:a16="http://schemas.microsoft.com/office/drawing/2014/main" id="{9042259E-E439-4917-B94B-48F9DEC289BB}"/>
              </a:ext>
            </a:extLst>
          </p:cNvPr>
          <p:cNvGrpSpPr/>
          <p:nvPr userDrawn="1"/>
        </p:nvGrpSpPr>
        <p:grpSpPr>
          <a:xfrm>
            <a:off x="1109600" y="4824875"/>
            <a:ext cx="6936600" cy="0"/>
            <a:chOff x="1109600" y="4824875"/>
            <a:chExt cx="6936600" cy="0"/>
          </a:xfrm>
        </p:grpSpPr>
        <p:cxnSp>
          <p:nvCxnSpPr>
            <p:cNvPr id="31" name="Google Shape;31;p4"/>
            <p:cNvCxnSpPr>
              <a:cxnSpLocks/>
            </p:cNvCxnSpPr>
            <p:nvPr/>
          </p:nvCxnSpPr>
          <p:spPr bwMode="auto">
            <a:xfrm>
              <a:off x="4386200" y="4824875"/>
              <a:ext cx="3660000" cy="0"/>
            </a:xfrm>
            <a:prstGeom prst="straightConnector1">
              <a:avLst/>
            </a:prstGeom>
            <a:noFill/>
            <a:ln w="28575" cap="flat" cmpd="sng">
              <a:solidFill>
                <a:srgbClr val="EB2227"/>
              </a:solidFill>
              <a:prstDash val="solid"/>
              <a:round/>
              <a:headEnd type="none" w="med" len="med"/>
              <a:tailEnd type="none" w="med" len="med"/>
            </a:ln>
          </p:spPr>
        </p:cxnSp>
        <p:cxnSp>
          <p:nvCxnSpPr>
            <p:cNvPr id="32" name="Google Shape;32;p4"/>
            <p:cNvCxnSpPr>
              <a:cxnSpLocks/>
            </p:cNvCxnSpPr>
            <p:nvPr/>
          </p:nvCxnSpPr>
          <p:spPr bwMode="auto">
            <a:xfrm>
              <a:off x="2786000" y="4824875"/>
              <a:ext cx="3660000" cy="0"/>
            </a:xfrm>
            <a:prstGeom prst="straightConnector1">
              <a:avLst/>
            </a:prstGeom>
            <a:noFill/>
            <a:ln w="28575" cap="flat" cmpd="sng">
              <a:solidFill>
                <a:srgbClr val="26ABE2"/>
              </a:solidFill>
              <a:prstDash val="solid"/>
              <a:round/>
              <a:headEnd type="none" w="med" len="med"/>
              <a:tailEnd type="none" w="med" len="med"/>
            </a:ln>
          </p:spPr>
        </p:cxnSp>
        <p:cxnSp>
          <p:nvCxnSpPr>
            <p:cNvPr id="34" name="Google Shape;34;p4"/>
            <p:cNvCxnSpPr>
              <a:cxnSpLocks/>
            </p:cNvCxnSpPr>
            <p:nvPr/>
          </p:nvCxnSpPr>
          <p:spPr bwMode="auto">
            <a:xfrm>
              <a:off x="1109600" y="4824875"/>
              <a:ext cx="3660000" cy="0"/>
            </a:xfrm>
            <a:prstGeom prst="straightConnector1">
              <a:avLst/>
            </a:prstGeom>
            <a:noFill/>
            <a:ln w="28575" cap="flat" cmpd="sng">
              <a:solidFill>
                <a:srgbClr val="2E3192"/>
              </a:solidFill>
              <a:prstDash val="solid"/>
              <a:round/>
              <a:headEnd type="none" w="med" len="med"/>
              <a:tailEnd type="none" w="med" len="med"/>
            </a:ln>
          </p:spPr>
        </p:cxnSp>
      </p:gr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A8FEF37B-44FE-486B-A6AE-0A51A80CCF86}"/>
              </a:ext>
            </a:extLst>
          </p:cNvPr>
          <p:cNvSpPr>
            <a:spLocks noGrp="1"/>
          </p:cNvSpPr>
          <p:nvPr>
            <p:ph type="sldNum" idx="10"/>
          </p:nvPr>
        </p:nvSpPr>
        <p:spPr/>
        <p:txBody>
          <a:bodyPr/>
          <a:lstStyle/>
          <a:p>
            <a:pPr marL="0" lvl="0" indent="0" algn="r">
              <a:spcBef>
                <a:spcPts val="0"/>
              </a:spcBef>
              <a:spcAft>
                <a:spcPts val="0"/>
              </a:spcAft>
              <a:buNone/>
              <a:defRPr/>
            </a:pPr>
            <a:fld id="{00000000-1234-1234-1234-123412341234}" type="slidenum">
              <a:rPr lang="en-GB" smtClean="0"/>
              <a:t>‹#›</a:t>
            </a:fld>
            <a:endParaRPr lang="en-GB"/>
          </a:p>
        </p:txBody>
      </p:sp>
      <p:pic>
        <p:nvPicPr>
          <p:cNvPr id="4" name="Google Shape;14;p2">
            <a:extLst>
              <a:ext uri="{FF2B5EF4-FFF2-40B4-BE49-F238E27FC236}">
                <a16:creationId xmlns:a16="http://schemas.microsoft.com/office/drawing/2014/main" id="{D06B633D-763B-44F8-82C5-D99F7868E1BD}"/>
              </a:ext>
            </a:extLst>
          </p:cNvPr>
          <p:cNvPicPr/>
          <p:nvPr userDrawn="1"/>
        </p:nvPicPr>
        <p:blipFill>
          <a:blip r:embed="rId2">
            <a:alphaModFix/>
          </a:blip>
          <a:stretch/>
        </p:blipFill>
        <p:spPr bwMode="auto">
          <a:xfrm>
            <a:off x="3923928" y="263836"/>
            <a:ext cx="1584176" cy="1512168"/>
          </a:xfrm>
          <a:prstGeom prst="rect">
            <a:avLst/>
          </a:prstGeom>
          <a:noFill/>
          <a:ln>
            <a:noFill/>
          </a:ln>
        </p:spPr>
      </p:pic>
    </p:spTree>
    <p:extLst>
      <p:ext uri="{BB962C8B-B14F-4D97-AF65-F5344CB8AC3E}">
        <p14:creationId xmlns:p14="http://schemas.microsoft.com/office/powerpoint/2010/main" val="414870630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PhAnim="0" matchingName="Section title and description" userDrawn="1">
  <p:cSld name="1_Section title and description">
    <p:spTree>
      <p:nvGrpSpPr>
        <p:cNvPr id="1" name=""/>
        <p:cNvGrpSpPr/>
        <p:nvPr/>
      </p:nvGrpSpPr>
      <p:grpSpPr bwMode="auto">
        <a:xfrm>
          <a:off x="0" y="0"/>
          <a:ext cx="0" cy="0"/>
          <a:chOff x="0" y="0"/>
          <a:chExt cx="0" cy="0"/>
        </a:xfrm>
      </p:grpSpPr>
      <p:sp>
        <p:nvSpPr>
          <p:cNvPr id="4" name="Google Shape;71;p9"/>
          <p:cNvSpPr/>
          <p:nvPr/>
        </p:nvSpPr>
        <p:spPr bwMode="auto">
          <a:xfrm>
            <a:off x="4572000" y="-125"/>
            <a:ext cx="4572000" cy="5143500"/>
          </a:xfrm>
          <a:prstGeom prst="rect">
            <a:avLst/>
          </a:prstGeom>
          <a:solidFill>
            <a:srgbClr val="D5E3F0"/>
          </a:solidFill>
          <a:ln>
            <a:noFill/>
          </a:ln>
        </p:spPr>
        <p:txBody>
          <a:bodyPr spcFirstLastPara="1" wrap="square" lIns="91425" tIns="91425" rIns="91425" bIns="91425" anchor="ctr" anchorCtr="0">
            <a:noAutofit/>
          </a:bodyPr>
          <a:lstStyle/>
          <a:p>
            <a:pPr marL="0" lvl="0" indent="0" algn="l">
              <a:spcBef>
                <a:spcPts val="0"/>
              </a:spcBef>
              <a:spcAft>
                <a:spcPts val="0"/>
              </a:spcAft>
              <a:buNone/>
              <a:defRPr/>
            </a:pPr>
            <a:endParaRPr/>
          </a:p>
        </p:txBody>
      </p:sp>
      <p:sp>
        <p:nvSpPr>
          <p:cNvPr id="5" name="Google Shape;72;p9"/>
          <p:cNvSpPr>
            <a:spLocks noGrp="1"/>
          </p:cNvSpPr>
          <p:nvPr>
            <p:ph type="title"/>
          </p:nvPr>
        </p:nvSpPr>
        <p:spPr bwMode="auto">
          <a:xfrm>
            <a:off x="265500" y="1537975"/>
            <a:ext cx="4045199" cy="1482300"/>
          </a:xfrm>
          <a:prstGeom prst="rect">
            <a:avLst/>
          </a:prstGeom>
        </p:spPr>
        <p:txBody>
          <a:bodyPr spcFirstLastPara="1" wrap="square" lIns="91425" tIns="91425" rIns="91425" bIns="91425" anchor="b" anchorCtr="0">
            <a:no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a:pPr>
              <a:defRPr/>
            </a:pPr>
            <a:endParaRPr/>
          </a:p>
        </p:txBody>
      </p:sp>
      <p:sp>
        <p:nvSpPr>
          <p:cNvPr id="6" name="Google Shape;73;p9"/>
          <p:cNvSpPr>
            <a:spLocks noGrp="1"/>
          </p:cNvSpPr>
          <p:nvPr>
            <p:ph type="subTitle" idx="1"/>
          </p:nvPr>
        </p:nvSpPr>
        <p:spPr bwMode="auto">
          <a:xfrm>
            <a:off x="265500" y="3107875"/>
            <a:ext cx="4045199" cy="1235099"/>
          </a:xfrm>
          <a:prstGeom prst="rect">
            <a:avLst/>
          </a:prstGeom>
        </p:spPr>
        <p:txBody>
          <a:bodyPr spcFirstLastPara="1" wrap="square" lIns="91425" tIns="91425" rIns="91425" bIns="91425" anchor="t" anchorCtr="0">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pPr>
              <a:defRPr/>
            </a:pPr>
            <a:endParaRPr/>
          </a:p>
        </p:txBody>
      </p:sp>
      <p:sp>
        <p:nvSpPr>
          <p:cNvPr id="7" name="Google Shape;74;p9"/>
          <p:cNvSpPr>
            <a:spLocks noGrp="1"/>
          </p:cNvSpPr>
          <p:nvPr>
            <p:ph type="body" idx="2"/>
          </p:nvPr>
        </p:nvSpPr>
        <p:spPr bwMode="auto">
          <a:xfrm>
            <a:off x="4939500" y="724075"/>
            <a:ext cx="3837000" cy="3695100"/>
          </a:xfrm>
          <a:prstGeom prst="rect">
            <a:avLst/>
          </a:prstGeom>
        </p:spPr>
        <p:txBody>
          <a:bodyPr spcFirstLastPara="1" wrap="square" lIns="91425" tIns="91425" rIns="91425" bIns="91425" anchor="ctr" anchorCtr="0">
            <a:noAutofit/>
          </a:bodyPr>
          <a:lstStyle>
            <a:lvl1pPr marL="457200" lvl="0" indent="-381000">
              <a:lnSpc>
                <a:spcPct val="100000"/>
              </a:lnSpc>
              <a:spcBef>
                <a:spcPts val="0"/>
              </a:spcBef>
              <a:spcAft>
                <a:spcPts val="0"/>
              </a:spcAft>
              <a:buSzPts val="2400"/>
              <a:buChar char="●"/>
              <a:defRPr sz="2400"/>
            </a:lvl1pPr>
            <a:lvl2pPr marL="914400" lvl="1" indent="-342900">
              <a:lnSpc>
                <a:spcPct val="100000"/>
              </a:lnSpc>
              <a:spcBef>
                <a:spcPts val="1600"/>
              </a:spcBef>
              <a:spcAft>
                <a:spcPts val="0"/>
              </a:spcAft>
              <a:buSzPts val="1800"/>
              <a:buChar char="○"/>
              <a:defRPr sz="1800"/>
            </a:lvl2pPr>
            <a:lvl3pPr marL="1371600" lvl="2" indent="-342900">
              <a:lnSpc>
                <a:spcPct val="100000"/>
              </a:lnSpc>
              <a:spcBef>
                <a:spcPts val="1600"/>
              </a:spcBef>
              <a:spcAft>
                <a:spcPts val="0"/>
              </a:spcAft>
              <a:buSzPts val="1800"/>
              <a:buChar char="■"/>
              <a:defRPr sz="1800"/>
            </a:lvl3pPr>
            <a:lvl4pPr marL="1828800" lvl="3" indent="-342900">
              <a:lnSpc>
                <a:spcPct val="100000"/>
              </a:lnSpc>
              <a:spcBef>
                <a:spcPts val="1600"/>
              </a:spcBef>
              <a:spcAft>
                <a:spcPts val="0"/>
              </a:spcAft>
              <a:buSzPts val="1800"/>
              <a:buChar char="●"/>
              <a:defRPr sz="1800"/>
            </a:lvl4pPr>
            <a:lvl5pPr marL="2286000" lvl="4" indent="-342900">
              <a:lnSpc>
                <a:spcPct val="100000"/>
              </a:lnSpc>
              <a:spcBef>
                <a:spcPts val="1600"/>
              </a:spcBef>
              <a:spcAft>
                <a:spcPts val="0"/>
              </a:spcAft>
              <a:buSzPts val="1800"/>
              <a:buChar char="○"/>
              <a:defRPr sz="1800"/>
            </a:lvl5pPr>
            <a:lvl6pPr marL="2743200" lvl="5" indent="-342900">
              <a:lnSpc>
                <a:spcPct val="100000"/>
              </a:lnSpc>
              <a:spcBef>
                <a:spcPts val="1600"/>
              </a:spcBef>
              <a:spcAft>
                <a:spcPts val="0"/>
              </a:spcAft>
              <a:buSzPts val="1800"/>
              <a:buChar char="■"/>
              <a:defRPr sz="1800"/>
            </a:lvl6pPr>
            <a:lvl7pPr marL="3200400" lvl="6" indent="-317500">
              <a:lnSpc>
                <a:spcPct val="100000"/>
              </a:lnSpc>
              <a:spcBef>
                <a:spcPts val="1600"/>
              </a:spcBef>
              <a:spcAft>
                <a:spcPts val="0"/>
              </a:spcAft>
              <a:buSzPts val="1400"/>
              <a:buChar char="●"/>
              <a:defRPr/>
            </a:lvl7pPr>
            <a:lvl8pPr marL="3657600" lvl="7" indent="-317500">
              <a:lnSpc>
                <a:spcPct val="100000"/>
              </a:lnSpc>
              <a:spcBef>
                <a:spcPts val="1600"/>
              </a:spcBef>
              <a:spcAft>
                <a:spcPts val="0"/>
              </a:spcAft>
              <a:buSzPts val="1400"/>
              <a:buChar char="○"/>
              <a:defRPr/>
            </a:lvl8pPr>
            <a:lvl9pPr marL="4114800" lvl="8" indent="-317500">
              <a:lnSpc>
                <a:spcPct val="100000"/>
              </a:lnSpc>
              <a:spcBef>
                <a:spcPts val="1600"/>
              </a:spcBef>
              <a:spcAft>
                <a:spcPts val="1600"/>
              </a:spcAft>
              <a:buSzPts val="1400"/>
              <a:buChar char="■"/>
              <a:defRPr/>
            </a:lvl9pPr>
          </a:lstStyle>
          <a:p>
            <a:pPr>
              <a:defRPr/>
            </a:pPr>
            <a:endParaRPr/>
          </a:p>
        </p:txBody>
      </p:sp>
      <p:sp>
        <p:nvSpPr>
          <p:cNvPr id="8" name="Google Shape;75;p9"/>
          <p:cNvSpPr>
            <a:spLocks noGrp="1"/>
          </p:cNvSpPr>
          <p:nvPr>
            <p:ph type="sldNum" idx="12"/>
          </p:nvPr>
        </p:nvSpPr>
        <p:spPr bwMode="auto">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a:spcBef>
                <a:spcPts val="0"/>
              </a:spcBef>
              <a:spcAft>
                <a:spcPts val="0"/>
              </a:spcAft>
              <a:buNone/>
              <a:defRPr/>
            </a:pPr>
            <a:fld id="{00000000-1234-1234-1234-123412341234}" type="slidenum">
              <a:rPr lang="en-GB"/>
              <a:t>‹#›</a:t>
            </a:fld>
            <a:endParaRPr/>
          </a:p>
        </p:txBody>
      </p:sp>
      <p:pic>
        <p:nvPicPr>
          <p:cNvPr id="9" name="Google Shape;76;p9"/>
          <p:cNvPicPr/>
          <p:nvPr/>
        </p:nvPicPr>
        <p:blipFill>
          <a:blip r:embed="rId2">
            <a:alphaModFix/>
          </a:blip>
          <a:stretch/>
        </p:blipFill>
        <p:spPr bwMode="auto">
          <a:xfrm>
            <a:off x="1615338" y="257550"/>
            <a:ext cx="1345525" cy="1143701"/>
          </a:xfrm>
          <a:prstGeom prst="rect">
            <a:avLst/>
          </a:prstGeom>
          <a:noFill/>
          <a:ln>
            <a:noFill/>
          </a:ln>
        </p:spPr>
      </p:pic>
      <p:cxnSp>
        <p:nvCxnSpPr>
          <p:cNvPr id="10" name="Google Shape;77;p9"/>
          <p:cNvCxnSpPr>
            <a:cxnSpLocks/>
          </p:cNvCxnSpPr>
          <p:nvPr/>
        </p:nvCxnSpPr>
        <p:spPr bwMode="auto">
          <a:xfrm>
            <a:off x="652400" y="4824875"/>
            <a:ext cx="3660000" cy="0"/>
          </a:xfrm>
          <a:prstGeom prst="straightConnector1">
            <a:avLst/>
          </a:prstGeom>
          <a:noFill/>
          <a:ln w="28575" cap="flat" cmpd="sng">
            <a:solidFill>
              <a:srgbClr val="EB2227"/>
            </a:solidFill>
            <a:prstDash val="solid"/>
            <a:round/>
            <a:headEnd type="none" w="med" len="med"/>
            <a:tailEnd type="none" w="med" len="med"/>
          </a:ln>
        </p:spPr>
      </p:cxnSp>
      <p:cxnSp>
        <p:nvCxnSpPr>
          <p:cNvPr id="11" name="Google Shape;78;p9"/>
          <p:cNvCxnSpPr>
            <a:cxnSpLocks/>
          </p:cNvCxnSpPr>
          <p:nvPr/>
        </p:nvCxnSpPr>
        <p:spPr bwMode="auto">
          <a:xfrm rot="10800000" flipH="1">
            <a:off x="423800" y="4823675"/>
            <a:ext cx="3081600" cy="1200"/>
          </a:xfrm>
          <a:prstGeom prst="straightConnector1">
            <a:avLst/>
          </a:prstGeom>
          <a:noFill/>
          <a:ln w="28575" cap="flat" cmpd="sng">
            <a:solidFill>
              <a:srgbClr val="26ABE2"/>
            </a:solidFill>
            <a:prstDash val="solid"/>
            <a:round/>
            <a:headEnd type="none" w="med" len="med"/>
            <a:tailEnd type="none" w="med" len="med"/>
          </a:ln>
        </p:spPr>
      </p:cxnSp>
      <p:sp>
        <p:nvSpPr>
          <p:cNvPr id="12" name="Google Shape;79;p9"/>
          <p:cNvSpPr/>
          <p:nvPr/>
        </p:nvSpPr>
        <p:spPr bwMode="auto">
          <a:xfrm>
            <a:off x="804325" y="4826075"/>
            <a:ext cx="2992800" cy="230700"/>
          </a:xfrm>
          <a:prstGeom prst="rect">
            <a:avLst/>
          </a:prstGeom>
          <a:noFill/>
          <a:ln>
            <a:noFill/>
          </a:ln>
        </p:spPr>
        <p:txBody>
          <a:bodyPr spcFirstLastPara="1" wrap="square" lIns="91425" tIns="91425" rIns="91425" bIns="91425" anchor="t" anchorCtr="0">
            <a:noAutofit/>
          </a:bodyPr>
          <a:lstStyle/>
          <a:p>
            <a:pPr marL="0" lvl="0" indent="0" algn="ctr">
              <a:spcBef>
                <a:spcPts val="0"/>
              </a:spcBef>
              <a:spcAft>
                <a:spcPts val="0"/>
              </a:spcAft>
              <a:buNone/>
              <a:defRPr/>
            </a:pPr>
            <a:r>
              <a:rPr lang="en-GB" sz="1000" dirty="0">
                <a:solidFill>
                  <a:srgbClr val="26ABE2"/>
                </a:solidFill>
              </a:rPr>
              <a:t>Knowledge | Community | Solutions</a:t>
            </a:r>
          </a:p>
        </p:txBody>
      </p:sp>
      <p:cxnSp>
        <p:nvCxnSpPr>
          <p:cNvPr id="13" name="Google Shape;80;p9"/>
          <p:cNvCxnSpPr>
            <a:cxnSpLocks/>
          </p:cNvCxnSpPr>
          <p:nvPr/>
        </p:nvCxnSpPr>
        <p:spPr bwMode="auto">
          <a:xfrm rot="10800000" flipH="1">
            <a:off x="271400" y="4823675"/>
            <a:ext cx="2479500" cy="1200"/>
          </a:xfrm>
          <a:prstGeom prst="straightConnector1">
            <a:avLst/>
          </a:prstGeom>
          <a:noFill/>
          <a:ln w="28575" cap="flat" cmpd="sng">
            <a:solidFill>
              <a:srgbClr val="2E3192"/>
            </a:solidFill>
            <a:prstDash val="solid"/>
            <a:round/>
            <a:headEnd type="none" w="med" len="med"/>
            <a:tailEnd type="none" w="med" len="med"/>
          </a:ln>
        </p:spPr>
      </p:cxnSp>
    </p:spTree>
    <p:extLst>
      <p:ext uri="{BB962C8B-B14F-4D97-AF65-F5344CB8AC3E}">
        <p14:creationId xmlns:p14="http://schemas.microsoft.com/office/powerpoint/2010/main" val="109093653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cSld name="Title, Content">
    <p:spTree>
      <p:nvGrpSpPr>
        <p:cNvPr id="1" name=""/>
        <p:cNvGrpSpPr/>
        <p:nvPr/>
      </p:nvGrpSpPr>
      <p:grpSpPr>
        <a:xfrm>
          <a:off x="0" y="0"/>
          <a:ext cx="0" cy="0"/>
          <a:chOff x="0" y="0"/>
          <a:chExt cx="0" cy="0"/>
        </a:xfrm>
      </p:grpSpPr>
      <p:sp>
        <p:nvSpPr>
          <p:cNvPr id="99" name="PlaceHolder 1"/>
          <p:cNvSpPr>
            <a:spLocks noGrp="1"/>
          </p:cNvSpPr>
          <p:nvPr>
            <p:ph type="title"/>
          </p:nvPr>
        </p:nvSpPr>
        <p:spPr>
          <a:xfrm>
            <a:off x="311760" y="1201680"/>
            <a:ext cx="8520120" cy="2052360"/>
          </a:xfrm>
          <a:prstGeom prst="rect">
            <a:avLst/>
          </a:prstGeom>
          <a:noFill/>
          <a:ln w="0">
            <a:noFill/>
          </a:ln>
        </p:spPr>
        <p:txBody>
          <a:bodyPr lIns="0" tIns="0" rIns="0" bIns="0" anchor="ctr">
            <a:noAutofit/>
          </a:bodyPr>
          <a:lstStyle/>
          <a:p>
            <a:endParaRPr lang="en-US" sz="1400" b="0" strike="noStrike" spc="-1">
              <a:solidFill>
                <a:srgbClr val="000000"/>
              </a:solidFill>
              <a:latin typeface="Arial"/>
            </a:endParaRPr>
          </a:p>
        </p:txBody>
      </p:sp>
      <p:sp>
        <p:nvSpPr>
          <p:cNvPr id="100" name="PlaceHolder 2"/>
          <p:cNvSpPr>
            <a:spLocks noGrp="1"/>
          </p:cNvSpPr>
          <p:nvPr>
            <p:ph/>
          </p:nvPr>
        </p:nvSpPr>
        <p:spPr>
          <a:xfrm>
            <a:off x="457200" y="1203480"/>
            <a:ext cx="8229240" cy="2982960"/>
          </a:xfrm>
          <a:prstGeom prst="rect">
            <a:avLst/>
          </a:prstGeom>
          <a:noFill/>
          <a:ln w="0">
            <a:noFill/>
          </a:ln>
        </p:spPr>
        <p:txBody>
          <a:bodyPr lIns="0" tIns="0" rIns="0" bIns="0" anchor="t">
            <a:normAutofit/>
          </a:bodyPr>
          <a:lstStyle/>
          <a:p>
            <a:endParaRPr lang="en-US" sz="1400" b="0" strike="noStrike" spc="-1">
              <a:solidFill>
                <a:srgbClr val="000000"/>
              </a:solidFill>
              <a:latin typeface="Arial"/>
            </a:endParaRPr>
          </a:p>
        </p:txBody>
      </p:sp>
      <p:sp>
        <p:nvSpPr>
          <p:cNvPr id="4" name="PlaceHolder 3"/>
          <p:cNvSpPr>
            <a:spLocks noGrp="1"/>
          </p:cNvSpPr>
          <p:nvPr>
            <p:ph type="sldNum" idx="3"/>
          </p:nvPr>
        </p:nvSpPr>
        <p:spPr/>
        <p:txBody>
          <a:bodyPr/>
          <a:lstStyle/>
          <a:p>
            <a:fld id="{4B4F1D67-54D9-486F-A27C-AB64D02255FE}" type="slidenum">
              <a:t>‹#›</a:t>
            </a:fld>
            <a:endParaRPr/>
          </a:p>
        </p:txBody>
      </p:sp>
    </p:spTree>
    <p:extLst>
      <p:ext uri="{BB962C8B-B14F-4D97-AF65-F5344CB8AC3E}">
        <p14:creationId xmlns:p14="http://schemas.microsoft.com/office/powerpoint/2010/main" val="2788909507"/>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
        <p:cNvGrpSpPr/>
        <p:nvPr/>
      </p:nvGrpSpPr>
      <p:grpSpPr bwMode="auto">
        <a:xfrm>
          <a:off x="0" y="0"/>
          <a:ext cx="0" cy="0"/>
          <a:chOff x="0" y="0"/>
          <a:chExt cx="0" cy="0"/>
        </a:xfrm>
      </p:grpSpPr>
      <p:sp>
        <p:nvSpPr>
          <p:cNvPr id="6" name="Google Shape;6;p1"/>
          <p:cNvSpPr txBox="1">
            <a:spLocks noGrp="1"/>
          </p:cNvSpPr>
          <p:nvPr>
            <p:ph type="title"/>
          </p:nvPr>
        </p:nvSpPr>
        <p:spPr bwMode="auto">
          <a:xfrm>
            <a:off x="311700" y="445025"/>
            <a:ext cx="8520600" cy="572700"/>
          </a:xfrm>
          <a:prstGeom prst="rect">
            <a:avLst/>
          </a:prstGeom>
          <a:noFill/>
          <a:ln>
            <a:noFill/>
          </a:ln>
        </p:spPr>
        <p:txBody>
          <a:bodyPr spcFirstLastPara="1" wrap="square" lIns="91425" tIns="91425" rIns="91425" bIns="91425" anchor="t" anchorCtr="0">
            <a:noAutofit/>
          </a:bodyPr>
          <a:lstStyle>
            <a:lvl1pPr lvl="0">
              <a:spcBef>
                <a:spcPts val="0"/>
              </a:spcBef>
              <a:spcAft>
                <a:spcPts val="0"/>
              </a:spcAft>
              <a:buClr>
                <a:srgbClr val="2E3192"/>
              </a:buClr>
              <a:buSzPts val="2800"/>
              <a:buNone/>
              <a:defRPr sz="2800">
                <a:solidFill>
                  <a:srgbClr val="2E3192"/>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a:pPr>
              <a:defRPr/>
            </a:pPr>
            <a:endParaRPr dirty="0"/>
          </a:p>
        </p:txBody>
      </p:sp>
      <p:sp>
        <p:nvSpPr>
          <p:cNvPr id="7" name="Google Shape;7;p1"/>
          <p:cNvSpPr txBox="1">
            <a:spLocks noGrp="1"/>
          </p:cNvSpPr>
          <p:nvPr>
            <p:ph type="body" idx="1"/>
          </p:nvPr>
        </p:nvSpPr>
        <p:spPr bwMode="auto">
          <a:xfrm>
            <a:off x="311700" y="1152475"/>
            <a:ext cx="8520600" cy="3416400"/>
          </a:xfrm>
          <a:prstGeom prst="rect">
            <a:avLst/>
          </a:prstGeom>
          <a:noFill/>
          <a:ln>
            <a:noFill/>
          </a:ln>
        </p:spPr>
        <p:txBody>
          <a:bodyPr spcFirstLastPara="1" wrap="square" lIns="91425" tIns="91425" rIns="91425" bIns="91425" anchor="t" anchorCtr="0">
            <a:noAutofit/>
          </a:bodyPr>
          <a:lstStyle>
            <a:lvl1pPr marL="457200" lvl="0" indent="-342900">
              <a:lnSpc>
                <a:spcPct val="100000"/>
              </a:lnSpc>
              <a:spcBef>
                <a:spcPts val="0"/>
              </a:spcBef>
              <a:spcAft>
                <a:spcPts val="0"/>
              </a:spcAft>
              <a:buClr>
                <a:srgbClr val="2E3192"/>
              </a:buClr>
              <a:buSzPts val="1800"/>
              <a:buChar char="●"/>
              <a:defRPr sz="1800">
                <a:solidFill>
                  <a:srgbClr val="2E3192"/>
                </a:solidFill>
              </a:defRPr>
            </a:lvl1pPr>
            <a:lvl2pPr marL="914400" lvl="1" indent="-317500">
              <a:lnSpc>
                <a:spcPct val="100000"/>
              </a:lnSpc>
              <a:spcBef>
                <a:spcPts val="1600"/>
              </a:spcBef>
              <a:spcAft>
                <a:spcPts val="0"/>
              </a:spcAft>
              <a:buClr>
                <a:srgbClr val="2E3192"/>
              </a:buClr>
              <a:buSzPts val="1400"/>
              <a:buChar char="○"/>
              <a:defRPr>
                <a:solidFill>
                  <a:srgbClr val="2E3192"/>
                </a:solidFill>
              </a:defRPr>
            </a:lvl2pPr>
            <a:lvl3pPr marL="1371600" lvl="2" indent="-317500">
              <a:lnSpc>
                <a:spcPct val="100000"/>
              </a:lnSpc>
              <a:spcBef>
                <a:spcPts val="1600"/>
              </a:spcBef>
              <a:spcAft>
                <a:spcPts val="0"/>
              </a:spcAft>
              <a:buClr>
                <a:srgbClr val="2E3192"/>
              </a:buClr>
              <a:buSzPts val="1400"/>
              <a:buChar char="■"/>
              <a:defRPr>
                <a:solidFill>
                  <a:srgbClr val="2E3192"/>
                </a:solidFill>
              </a:defRPr>
            </a:lvl3pPr>
            <a:lvl4pPr marL="1828800" lvl="3" indent="-317500">
              <a:lnSpc>
                <a:spcPct val="100000"/>
              </a:lnSpc>
              <a:spcBef>
                <a:spcPts val="1600"/>
              </a:spcBef>
              <a:spcAft>
                <a:spcPts val="0"/>
              </a:spcAft>
              <a:buClr>
                <a:srgbClr val="2E3192"/>
              </a:buClr>
              <a:buSzPts val="1400"/>
              <a:buChar char="●"/>
              <a:defRPr>
                <a:solidFill>
                  <a:srgbClr val="2E3192"/>
                </a:solidFill>
              </a:defRPr>
            </a:lvl4pPr>
            <a:lvl5pPr marL="2286000" lvl="4" indent="-317500">
              <a:lnSpc>
                <a:spcPct val="100000"/>
              </a:lnSpc>
              <a:spcBef>
                <a:spcPts val="1600"/>
              </a:spcBef>
              <a:spcAft>
                <a:spcPts val="0"/>
              </a:spcAft>
              <a:buClr>
                <a:srgbClr val="2E3192"/>
              </a:buClr>
              <a:buSzPts val="1400"/>
              <a:buChar char="○"/>
              <a:defRPr>
                <a:solidFill>
                  <a:srgbClr val="2E3192"/>
                </a:solidFill>
              </a:defRPr>
            </a:lvl5pPr>
            <a:lvl6pPr marL="2743200" lvl="5" indent="-317500">
              <a:lnSpc>
                <a:spcPct val="100000"/>
              </a:lnSpc>
              <a:spcBef>
                <a:spcPts val="1600"/>
              </a:spcBef>
              <a:spcAft>
                <a:spcPts val="0"/>
              </a:spcAft>
              <a:buClr>
                <a:srgbClr val="2E3192"/>
              </a:buClr>
              <a:buSzPts val="1400"/>
              <a:buChar char="■"/>
              <a:defRPr>
                <a:solidFill>
                  <a:srgbClr val="2E3192"/>
                </a:solidFill>
              </a:defRPr>
            </a:lvl6pPr>
            <a:lvl7pPr marL="3200400" lvl="6" indent="-317500">
              <a:lnSpc>
                <a:spcPct val="100000"/>
              </a:lnSpc>
              <a:spcBef>
                <a:spcPts val="1600"/>
              </a:spcBef>
              <a:spcAft>
                <a:spcPts val="0"/>
              </a:spcAft>
              <a:buClr>
                <a:srgbClr val="2E3192"/>
              </a:buClr>
              <a:buSzPts val="1400"/>
              <a:buChar char="●"/>
              <a:defRPr>
                <a:solidFill>
                  <a:srgbClr val="2E3192"/>
                </a:solidFill>
              </a:defRPr>
            </a:lvl7pPr>
            <a:lvl8pPr marL="3657600" lvl="7" indent="-317500">
              <a:lnSpc>
                <a:spcPct val="100000"/>
              </a:lnSpc>
              <a:spcBef>
                <a:spcPts val="1600"/>
              </a:spcBef>
              <a:spcAft>
                <a:spcPts val="0"/>
              </a:spcAft>
              <a:buClr>
                <a:srgbClr val="2E3192"/>
              </a:buClr>
              <a:buSzPts val="1400"/>
              <a:buChar char="○"/>
              <a:defRPr>
                <a:solidFill>
                  <a:srgbClr val="2E3192"/>
                </a:solidFill>
              </a:defRPr>
            </a:lvl8pPr>
            <a:lvl9pPr marL="4114800" lvl="8" indent="-317500">
              <a:lnSpc>
                <a:spcPct val="100000"/>
              </a:lnSpc>
              <a:spcBef>
                <a:spcPts val="1600"/>
              </a:spcBef>
              <a:spcAft>
                <a:spcPts val="1600"/>
              </a:spcAft>
              <a:buClr>
                <a:srgbClr val="2E3192"/>
              </a:buClr>
              <a:buSzPts val="1400"/>
              <a:buChar char="■"/>
              <a:defRPr>
                <a:solidFill>
                  <a:srgbClr val="2E3192"/>
                </a:solidFill>
              </a:defRPr>
            </a:lvl9pPr>
          </a:lstStyle>
          <a:p>
            <a:pPr>
              <a:defRPr/>
            </a:pPr>
            <a:endParaRPr dirty="0"/>
          </a:p>
        </p:txBody>
      </p:sp>
      <p:sp>
        <p:nvSpPr>
          <p:cNvPr id="8" name="Google Shape;8;p1"/>
          <p:cNvSpPr txBox="1">
            <a:spLocks noGrp="1"/>
          </p:cNvSpPr>
          <p:nvPr>
            <p:ph type="sldNum" idx="12"/>
          </p:nvPr>
        </p:nvSpPr>
        <p:spPr bwMode="auto">
          <a:xfrm>
            <a:off x="8472458" y="4663217"/>
            <a:ext cx="548700" cy="393600"/>
          </a:xfrm>
          <a:prstGeom prst="rect">
            <a:avLst/>
          </a:prstGeom>
          <a:noFill/>
          <a:ln>
            <a:noFill/>
          </a:ln>
        </p:spPr>
        <p:txBody>
          <a:bodyPr spcFirstLastPara="1" wrap="square" lIns="91425" tIns="91425" rIns="91425" bIns="91425" anchor="ctr" anchorCtr="0">
            <a:no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marL="0" lvl="0" indent="0" algn="r">
              <a:spcBef>
                <a:spcPts val="0"/>
              </a:spcBef>
              <a:spcAft>
                <a:spcPts val="0"/>
              </a:spcAft>
              <a:buNone/>
              <a:defRPr/>
            </a:pPr>
            <a:fld id="{00000000-1234-1234-1234-123412341234}" type="slidenum">
              <a:rPr lang="en-GB"/>
              <a:t>‹#›</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2" r:id="rId3"/>
    <p:sldLayoutId id="2147483655" r:id="rId4"/>
    <p:sldLayoutId id="2147483656" r:id="rId5"/>
  </p:sldLayoutIdLst>
  <p:hf sldNum="0" hdr="0" ftr="0" dt="0"/>
  <p:txStyles>
    <p:titleStyle>
      <a:defPPr marR="0" lvl="0" algn="l">
        <a:lnSpc>
          <a:spcPct val="100000"/>
        </a:lnSpc>
        <a:spcBef>
          <a:spcPts val="0"/>
        </a:spcBef>
        <a:spcAft>
          <a:spcPts val="0"/>
        </a:spcAft>
      </a:defPPr>
      <a:lvl1pPr marR="0" lvl="0"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1pPr>
      <a:lvl2pPr marR="0" lvl="1"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2pPr>
      <a:lvl3pPr marR="0" lvl="2"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3pPr>
      <a:lvl4pPr marR="0" lvl="3"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4pPr>
      <a:lvl5pPr marR="0" lvl="4"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5pPr>
      <a:lvl6pPr marR="0" lvl="5"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6pPr>
      <a:lvl7pPr marR="0" lvl="6"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7pPr>
      <a:lvl8pPr marR="0" lvl="7"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8pPr>
      <a:lvl9pPr marR="0" lvl="8"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9pPr>
    </p:titleStyle>
    <p:bodyStyle>
      <a:defPPr marR="0" lvl="0" algn="l">
        <a:lnSpc>
          <a:spcPct val="100000"/>
        </a:lnSpc>
        <a:spcBef>
          <a:spcPts val="0"/>
        </a:spcBef>
        <a:spcAft>
          <a:spcPts val="0"/>
        </a:spcAft>
      </a:defPPr>
      <a:lvl1pPr marR="0" lvl="0" algn="l">
        <a:lnSpc>
          <a:spcPct val="100000"/>
        </a:lnSpc>
        <a:spcBef>
          <a:spcPts val="0"/>
        </a:spcBef>
        <a:spcAft>
          <a:spcPts val="0"/>
        </a:spcAft>
        <a:buClr>
          <a:srgbClr val="000000"/>
        </a:buClr>
        <a:buFont typeface="Arial"/>
        <a:defRPr sz="1400" b="0" i="0" u="none" strike="noStrike" cap="none">
          <a:solidFill>
            <a:srgbClr val="000000"/>
          </a:solidFill>
          <a:latin typeface="+mj-lt"/>
          <a:ea typeface="Arial"/>
          <a:cs typeface="Arial"/>
        </a:defRPr>
      </a:lvl1pPr>
      <a:lvl2pPr marR="0" lvl="1"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2pPr>
      <a:lvl3pPr marR="0" lvl="2"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3pPr>
      <a:lvl4pPr marR="0" lvl="3"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4pPr>
      <a:lvl5pPr marR="0" lvl="4"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5pPr>
      <a:lvl6pPr marR="0" lvl="5"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6pPr>
      <a:lvl7pPr marR="0" lvl="6"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7pPr>
      <a:lvl8pPr marR="0" lvl="7"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8pPr>
      <a:lvl9pPr marR="0" lvl="8"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9pPr>
    </p:bodyStyle>
    <p:otherStyle>
      <a:defPPr marR="0" lvl="0" algn="l">
        <a:lnSpc>
          <a:spcPct val="100000"/>
        </a:lnSpc>
        <a:spcBef>
          <a:spcPts val="0"/>
        </a:spcBef>
        <a:spcAft>
          <a:spcPts val="0"/>
        </a:spcAft>
      </a:defPPr>
      <a:lvl1pPr marR="0" lvl="0"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1pPr>
      <a:lvl2pPr marR="0" lvl="1"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2pPr>
      <a:lvl3pPr marR="0" lvl="2"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3pPr>
      <a:lvl4pPr marR="0" lvl="3"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4pPr>
      <a:lvl5pPr marR="0" lvl="4"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5pPr>
      <a:lvl6pPr marR="0" lvl="5"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6pPr>
      <a:lvl7pPr marR="0" lvl="6"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7pPr>
      <a:lvl8pPr marR="0" lvl="7"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8pPr>
      <a:lvl9pPr marR="0" lvl="8"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hyperlink" Target="mailto:bnamuli@renu.ac.ug" TargetMode="Externa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2.xml"/><Relationship Id="rId4" Type="http://schemas.openxmlformats.org/officeDocument/2006/relationships/image" Target="../media/image31.png"/></Relationships>
</file>

<file path=ppt/slides/_rels/slide13.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30.jpeg"/><Relationship Id="rId1" Type="http://schemas.openxmlformats.org/officeDocument/2006/relationships/slideLayout" Target="../slideLayouts/slideLayout2.xml"/><Relationship Id="rId4" Type="http://schemas.openxmlformats.org/officeDocument/2006/relationships/image" Target="../media/image28.png"/></Relationships>
</file>

<file path=ppt/slides/_rels/slide14.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26.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34.jpeg"/><Relationship Id="rId7" Type="http://schemas.openxmlformats.org/officeDocument/2006/relationships/image" Target="../media/image38.pn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37.png"/><Relationship Id="rId5" Type="http://schemas.openxmlformats.org/officeDocument/2006/relationships/image" Target="../media/image36.png"/><Relationship Id="rId4" Type="http://schemas.openxmlformats.org/officeDocument/2006/relationships/image" Target="../media/image35.png"/></Relationships>
</file>

<file path=ppt/slides/_rels/slide18.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41.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43.jpeg"/><Relationship Id="rId2" Type="http://schemas.openxmlformats.org/officeDocument/2006/relationships/notesSlide" Target="../notesSlides/notesSlide13.xml"/><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6.png"/><Relationship Id="rId5" Type="http://schemas.openxmlformats.org/officeDocument/2006/relationships/image" Target="../media/image5.jpeg"/><Relationship Id="rId4" Type="http://schemas.openxmlformats.org/officeDocument/2006/relationships/image" Target="../media/image4.jpeg"/></Relationships>
</file>

<file path=ppt/slides/_rels/slide4.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image" Target="../media/image8.png"/><Relationship Id="rId7" Type="http://schemas.openxmlformats.org/officeDocument/2006/relationships/image" Target="../media/image12.pn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s>
</file>

<file path=ppt/slides/_rels/slide5.xml.rels><?xml version="1.0" encoding="UTF-8" standalone="yes"?>
<Relationships xmlns="http://schemas.openxmlformats.org/package/2006/relationships"><Relationship Id="rId8" Type="http://schemas.openxmlformats.org/officeDocument/2006/relationships/image" Target="../media/image19.png"/><Relationship Id="rId3" Type="http://schemas.openxmlformats.org/officeDocument/2006/relationships/image" Target="../media/image14.png"/><Relationship Id="rId7" Type="http://schemas.openxmlformats.org/officeDocument/2006/relationships/image" Target="../media/image18.pn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17.png"/><Relationship Id="rId5" Type="http://schemas.openxmlformats.org/officeDocument/2006/relationships/image" Target="../media/image16.png"/><Relationship Id="rId4" Type="http://schemas.openxmlformats.org/officeDocument/2006/relationships/image" Target="../media/image15.png"/><Relationship Id="rId9" Type="http://schemas.openxmlformats.org/officeDocument/2006/relationships/image" Target="../media/image20.png"/></Relationships>
</file>

<file path=ppt/slides/_rels/slide6.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24.png"/><Relationship Id="rId5" Type="http://schemas.openxmlformats.org/officeDocument/2006/relationships/image" Target="../media/image23.png"/><Relationship Id="rId4" Type="http://schemas.openxmlformats.org/officeDocument/2006/relationships/image" Target="../media/image22.png"/></Relationships>
</file>

<file path=ppt/slides/_rels/slide7.xml.rels><?xml version="1.0" encoding="UTF-8" standalone="yes"?>
<Relationships xmlns="http://schemas.openxmlformats.org/package/2006/relationships"><Relationship Id="rId3" Type="http://schemas.openxmlformats.org/officeDocument/2006/relationships/image" Target="../media/image25.png"/><Relationship Id="rId7" Type="http://schemas.openxmlformats.org/officeDocument/2006/relationships/image" Target="../media/image29.pn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28.png"/><Relationship Id="rId5" Type="http://schemas.openxmlformats.org/officeDocument/2006/relationships/image" Target="../media/image27.png"/><Relationship Id="rId4" Type="http://schemas.openxmlformats.org/officeDocument/2006/relationships/image" Target="../media/image26.jpe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Google Shape;336;p48"/>
          <p:cNvSpPr>
            <a:spLocks noGrp="1"/>
          </p:cNvSpPr>
          <p:nvPr>
            <p:ph type="ctrTitle"/>
          </p:nvPr>
        </p:nvSpPr>
        <p:spPr bwMode="auto">
          <a:xfrm>
            <a:off x="-172759" y="627534"/>
            <a:ext cx="9306780" cy="2052599"/>
          </a:xfrm>
          <a:prstGeom prst="rect">
            <a:avLst/>
          </a:prstGeom>
        </p:spPr>
        <p:txBody>
          <a:bodyPr spcFirstLastPara="1" wrap="square" lIns="91423" tIns="91423" rIns="91423" bIns="91423" anchor="b" anchorCtr="0">
            <a:noAutofit/>
          </a:bodyPr>
          <a:lstStyle/>
          <a:p>
            <a:pPr lvl="0">
              <a:defRPr/>
            </a:pPr>
            <a:r>
              <a:rPr lang="en-US" sz="4000" b="1" dirty="0">
                <a:solidFill>
                  <a:srgbClr val="0070C0"/>
                </a:solidFill>
                <a:latin typeface="Garamond" panose="02020404030301010803" pitchFamily="18" charset="0"/>
                <a:cs typeface="Times New Roman" panose="02020603050405020304" pitchFamily="18" charset="0"/>
              </a:rPr>
              <a:t>Empowering African NRENs Using A Cost-Effective Cloud Solution </a:t>
            </a:r>
            <a:endParaRPr sz="4000" b="1" dirty="0">
              <a:solidFill>
                <a:srgbClr val="0070C0"/>
              </a:solidFill>
              <a:latin typeface="Garamond" panose="02020404030301010803" pitchFamily="18" charset="0"/>
              <a:cs typeface="Times New Roman" panose="02020603050405020304" pitchFamily="18" charset="0"/>
            </a:endParaRPr>
          </a:p>
        </p:txBody>
      </p:sp>
      <p:sp>
        <p:nvSpPr>
          <p:cNvPr id="3" name="Text Placeholder 8">
            <a:extLst>
              <a:ext uri="{FF2B5EF4-FFF2-40B4-BE49-F238E27FC236}">
                <a16:creationId xmlns:a16="http://schemas.microsoft.com/office/drawing/2014/main" id="{50CB5E57-164F-4F85-9E7E-25DCBFF753D1}"/>
              </a:ext>
            </a:extLst>
          </p:cNvPr>
          <p:cNvSpPr txBox="1">
            <a:spLocks/>
          </p:cNvSpPr>
          <p:nvPr/>
        </p:nvSpPr>
        <p:spPr bwMode="auto">
          <a:xfrm>
            <a:off x="1656184" y="3003798"/>
            <a:ext cx="5436096" cy="648072"/>
          </a:xfrm>
          <a:prstGeom prst="rect">
            <a:avLst/>
          </a:prstGeom>
          <a:noFill/>
          <a:ln>
            <a:noFill/>
          </a:ln>
        </p:spPr>
        <p:txBody>
          <a:bodyPr spcFirstLastPara="1" wrap="square" lIns="91425" tIns="91425" rIns="91425" bIns="91425" numCol="1" anchor="t" anchorCtr="0">
            <a:noAutofit/>
          </a:bodyPr>
          <a:lstStyle>
            <a:defPPr marR="0" lvl="0" algn="l">
              <a:lnSpc>
                <a:spcPct val="100000"/>
              </a:lnSpc>
              <a:spcBef>
                <a:spcPts val="0"/>
              </a:spcBef>
              <a:spcAft>
                <a:spcPts val="0"/>
              </a:spcAft>
            </a:defPPr>
            <a:lvl1pPr marL="457200" marR="0" lvl="0" indent="-342900" algn="ctr">
              <a:lnSpc>
                <a:spcPct val="100000"/>
              </a:lnSpc>
              <a:spcBef>
                <a:spcPts val="0"/>
              </a:spcBef>
              <a:spcAft>
                <a:spcPts val="0"/>
              </a:spcAft>
              <a:buClr>
                <a:srgbClr val="2E3192"/>
              </a:buClr>
              <a:buSzPts val="2800"/>
              <a:buFont typeface="Arial"/>
              <a:buNone/>
              <a:defRPr sz="2800" b="0" i="0" u="none" strike="noStrike" cap="none">
                <a:solidFill>
                  <a:srgbClr val="2E3192"/>
                </a:solidFill>
                <a:latin typeface="+mj-lt"/>
                <a:ea typeface="Arial"/>
                <a:cs typeface="Arial"/>
              </a:defRPr>
            </a:lvl1pPr>
            <a:lvl2pPr marL="914400" marR="0" lvl="1" indent="-317500" algn="ctr">
              <a:lnSpc>
                <a:spcPct val="100000"/>
              </a:lnSpc>
              <a:spcBef>
                <a:spcPts val="0"/>
              </a:spcBef>
              <a:spcAft>
                <a:spcPts val="0"/>
              </a:spcAft>
              <a:buClr>
                <a:srgbClr val="2E3192"/>
              </a:buClr>
              <a:buSzPts val="2800"/>
              <a:buFont typeface="Arial"/>
              <a:buNone/>
              <a:defRPr sz="2800" b="0" i="0" u="none" strike="noStrike" cap="none">
                <a:solidFill>
                  <a:srgbClr val="2E3192"/>
                </a:solidFill>
                <a:latin typeface="Arial"/>
                <a:ea typeface="Arial"/>
                <a:cs typeface="Arial"/>
              </a:defRPr>
            </a:lvl2pPr>
            <a:lvl3pPr marL="1371600" marR="0" lvl="2" indent="-317500" algn="ctr">
              <a:lnSpc>
                <a:spcPct val="100000"/>
              </a:lnSpc>
              <a:spcBef>
                <a:spcPts val="0"/>
              </a:spcBef>
              <a:spcAft>
                <a:spcPts val="0"/>
              </a:spcAft>
              <a:buClr>
                <a:srgbClr val="2E3192"/>
              </a:buClr>
              <a:buSzPts val="2800"/>
              <a:buFont typeface="Arial"/>
              <a:buNone/>
              <a:defRPr sz="2800" b="0" i="0" u="none" strike="noStrike" cap="none">
                <a:solidFill>
                  <a:srgbClr val="2E3192"/>
                </a:solidFill>
                <a:latin typeface="Arial"/>
                <a:ea typeface="Arial"/>
                <a:cs typeface="Arial"/>
              </a:defRPr>
            </a:lvl3pPr>
            <a:lvl4pPr marL="1828800" marR="0" lvl="3" indent="-317500" algn="ctr">
              <a:lnSpc>
                <a:spcPct val="100000"/>
              </a:lnSpc>
              <a:spcBef>
                <a:spcPts val="0"/>
              </a:spcBef>
              <a:spcAft>
                <a:spcPts val="0"/>
              </a:spcAft>
              <a:buClr>
                <a:srgbClr val="2E3192"/>
              </a:buClr>
              <a:buSzPts val="2800"/>
              <a:buFont typeface="Arial"/>
              <a:buNone/>
              <a:defRPr sz="2800" b="0" i="0" u="none" strike="noStrike" cap="none">
                <a:solidFill>
                  <a:srgbClr val="2E3192"/>
                </a:solidFill>
                <a:latin typeface="Arial"/>
                <a:ea typeface="Arial"/>
                <a:cs typeface="Arial"/>
              </a:defRPr>
            </a:lvl4pPr>
            <a:lvl5pPr marL="2286000" marR="0" lvl="4" indent="-317500" algn="ctr">
              <a:lnSpc>
                <a:spcPct val="100000"/>
              </a:lnSpc>
              <a:spcBef>
                <a:spcPts val="0"/>
              </a:spcBef>
              <a:spcAft>
                <a:spcPts val="0"/>
              </a:spcAft>
              <a:buClr>
                <a:srgbClr val="2E3192"/>
              </a:buClr>
              <a:buSzPts val="2800"/>
              <a:buFont typeface="Arial"/>
              <a:buNone/>
              <a:defRPr sz="2800" b="0" i="0" u="none" strike="noStrike" cap="none">
                <a:solidFill>
                  <a:srgbClr val="2E3192"/>
                </a:solidFill>
                <a:latin typeface="Arial"/>
                <a:ea typeface="Arial"/>
                <a:cs typeface="Arial"/>
              </a:defRPr>
            </a:lvl5pPr>
            <a:lvl6pPr marL="2743200" marR="0" lvl="5" indent="-317500" algn="ctr">
              <a:lnSpc>
                <a:spcPct val="100000"/>
              </a:lnSpc>
              <a:spcBef>
                <a:spcPts val="0"/>
              </a:spcBef>
              <a:spcAft>
                <a:spcPts val="0"/>
              </a:spcAft>
              <a:buClr>
                <a:srgbClr val="2E3192"/>
              </a:buClr>
              <a:buSzPts val="2800"/>
              <a:buFont typeface="Arial"/>
              <a:buNone/>
              <a:defRPr sz="2800" b="0" i="0" u="none" strike="noStrike" cap="none">
                <a:solidFill>
                  <a:srgbClr val="2E3192"/>
                </a:solidFill>
                <a:latin typeface="Arial"/>
                <a:ea typeface="Arial"/>
                <a:cs typeface="Arial"/>
              </a:defRPr>
            </a:lvl6pPr>
            <a:lvl7pPr marL="3200400" marR="0" lvl="6" indent="-317500" algn="ctr">
              <a:lnSpc>
                <a:spcPct val="100000"/>
              </a:lnSpc>
              <a:spcBef>
                <a:spcPts val="0"/>
              </a:spcBef>
              <a:spcAft>
                <a:spcPts val="0"/>
              </a:spcAft>
              <a:buClr>
                <a:srgbClr val="2E3192"/>
              </a:buClr>
              <a:buSzPts val="2800"/>
              <a:buFont typeface="Arial"/>
              <a:buNone/>
              <a:defRPr sz="2800" b="0" i="0" u="none" strike="noStrike" cap="none">
                <a:solidFill>
                  <a:srgbClr val="2E3192"/>
                </a:solidFill>
                <a:latin typeface="Arial"/>
                <a:ea typeface="Arial"/>
                <a:cs typeface="Arial"/>
              </a:defRPr>
            </a:lvl7pPr>
            <a:lvl8pPr marL="3657600" marR="0" lvl="7" indent="-317500" algn="ctr">
              <a:lnSpc>
                <a:spcPct val="100000"/>
              </a:lnSpc>
              <a:spcBef>
                <a:spcPts val="0"/>
              </a:spcBef>
              <a:spcAft>
                <a:spcPts val="0"/>
              </a:spcAft>
              <a:buClr>
                <a:srgbClr val="2E3192"/>
              </a:buClr>
              <a:buSzPts val="2800"/>
              <a:buFont typeface="Arial"/>
              <a:buNone/>
              <a:defRPr sz="2800" b="0" i="0" u="none" strike="noStrike" cap="none">
                <a:solidFill>
                  <a:srgbClr val="2E3192"/>
                </a:solidFill>
                <a:latin typeface="Arial"/>
                <a:ea typeface="Arial"/>
                <a:cs typeface="Arial"/>
              </a:defRPr>
            </a:lvl8pPr>
            <a:lvl9pPr marL="4114800" marR="0" lvl="8" indent="-317500" algn="ctr">
              <a:lnSpc>
                <a:spcPct val="100000"/>
              </a:lnSpc>
              <a:spcBef>
                <a:spcPts val="0"/>
              </a:spcBef>
              <a:spcAft>
                <a:spcPts val="0"/>
              </a:spcAft>
              <a:buClr>
                <a:srgbClr val="2E3192"/>
              </a:buClr>
              <a:buSzPts val="2800"/>
              <a:buFont typeface="Arial"/>
              <a:buNone/>
              <a:defRPr sz="2800" b="0" i="0" u="none" strike="noStrike" cap="none">
                <a:solidFill>
                  <a:srgbClr val="2E3192"/>
                </a:solidFill>
                <a:latin typeface="Arial"/>
                <a:ea typeface="Arial"/>
                <a:cs typeface="Arial"/>
              </a:defRPr>
            </a:lvl9pPr>
          </a:lstStyle>
          <a:p>
            <a:pPr marL="482600" lvl="1" indent="0">
              <a:spcBef>
                <a:spcPts val="600"/>
              </a:spcBef>
              <a:spcAft>
                <a:spcPts val="600"/>
              </a:spcAft>
              <a:buClr>
                <a:srgbClr val="0070C0"/>
              </a:buClr>
              <a:buSzPct val="80000"/>
              <a:defRPr/>
            </a:pPr>
            <a:r>
              <a:rPr lang="en-US" sz="2000" b="1" dirty="0">
                <a:solidFill>
                  <a:srgbClr val="0070C0"/>
                </a:solidFill>
                <a:latin typeface="Garamond" panose="02020404030301010803" pitchFamily="18" charset="0"/>
                <a:cs typeface="Calibri Light" panose="020F0302020204030204" pitchFamily="34" charset="0"/>
              </a:rPr>
              <a:t>Presenters: </a:t>
            </a:r>
          </a:p>
          <a:p>
            <a:pPr marL="482600" lvl="1" indent="0">
              <a:spcBef>
                <a:spcPts val="600"/>
              </a:spcBef>
              <a:spcAft>
                <a:spcPts val="600"/>
              </a:spcAft>
              <a:buClr>
                <a:srgbClr val="0070C0"/>
              </a:buClr>
              <a:buSzPct val="80000"/>
              <a:defRPr/>
            </a:pPr>
            <a:r>
              <a:rPr lang="en-US" sz="2000" dirty="0">
                <a:solidFill>
                  <a:srgbClr val="0070C0"/>
                </a:solidFill>
                <a:latin typeface="Garamond" panose="02020404030301010803" pitchFamily="18" charset="0"/>
                <a:cs typeface="Calibri Light" panose="020F0302020204030204" pitchFamily="34" charset="0"/>
              </a:rPr>
              <a:t>Brenda Namuli </a:t>
            </a:r>
            <a:r>
              <a:rPr lang="en-US" sz="2000" dirty="0">
                <a:solidFill>
                  <a:srgbClr val="0070C0"/>
                </a:solidFill>
                <a:latin typeface="Garamond" panose="02020404030301010803" pitchFamily="18" charset="0"/>
                <a:cs typeface="Calibri Light" panose="020F0302020204030204" pitchFamily="34" charset="0"/>
                <a:hlinkClick r:id="rId2"/>
              </a:rPr>
              <a:t>bnamuli@renu.ac.ug</a:t>
            </a:r>
            <a:endParaRPr lang="en-US" sz="2000" dirty="0">
              <a:solidFill>
                <a:srgbClr val="0070C0"/>
              </a:solidFill>
              <a:latin typeface="Garamond" panose="02020404030301010803" pitchFamily="18" charset="0"/>
              <a:cs typeface="Calibri Light" panose="020F0302020204030204" pitchFamily="34" charset="0"/>
            </a:endParaRPr>
          </a:p>
          <a:p>
            <a:pPr marL="482600" lvl="1" indent="0">
              <a:spcBef>
                <a:spcPts val="600"/>
              </a:spcBef>
              <a:spcAft>
                <a:spcPts val="600"/>
              </a:spcAft>
              <a:buClr>
                <a:srgbClr val="0070C0"/>
              </a:buClr>
              <a:buSzPct val="80000"/>
              <a:defRPr/>
            </a:pPr>
            <a:r>
              <a:rPr lang="en-US" sz="2000" dirty="0">
                <a:solidFill>
                  <a:srgbClr val="0070C0"/>
                </a:solidFill>
                <a:latin typeface="Garamond" panose="02020404030301010803" pitchFamily="18" charset="0"/>
                <a:cs typeface="Calibri Light" panose="020F0302020204030204" pitchFamily="34" charset="0"/>
              </a:rPr>
              <a:t>Derrick </a:t>
            </a:r>
            <a:r>
              <a:rPr lang="en-US" sz="2000" dirty="0" err="1">
                <a:solidFill>
                  <a:srgbClr val="0070C0"/>
                </a:solidFill>
                <a:latin typeface="Garamond" panose="02020404030301010803" pitchFamily="18" charset="0"/>
                <a:cs typeface="Calibri Light" panose="020F0302020204030204" pitchFamily="34" charset="0"/>
              </a:rPr>
              <a:t>Ssemanda</a:t>
            </a:r>
            <a:r>
              <a:rPr lang="en-US" sz="2000" dirty="0">
                <a:solidFill>
                  <a:srgbClr val="0070C0"/>
                </a:solidFill>
                <a:latin typeface="Garamond" panose="02020404030301010803" pitchFamily="18" charset="0"/>
                <a:cs typeface="Calibri Light" panose="020F0302020204030204" pitchFamily="34" charset="0"/>
              </a:rPr>
              <a:t> </a:t>
            </a:r>
            <a:r>
              <a:rPr lang="en-US" sz="2000" dirty="0">
                <a:solidFill>
                  <a:srgbClr val="0070C0"/>
                </a:solidFill>
                <a:latin typeface="Garamond" panose="02020404030301010803" pitchFamily="18" charset="0"/>
                <a:cs typeface="Calibri Light" panose="020F0302020204030204" pitchFamily="34" charset="0"/>
                <a:hlinkClick r:id="rId2"/>
              </a:rPr>
              <a:t>dssemanda@renu.ac.ug</a:t>
            </a:r>
            <a:endParaRPr lang="en-US" sz="2000" dirty="0">
              <a:solidFill>
                <a:srgbClr val="0070C0"/>
              </a:solidFill>
              <a:latin typeface="Garamond" panose="02020404030301010803" pitchFamily="18" charset="0"/>
              <a:cs typeface="Calibri Light" panose="020F0302020204030204" pitchFamily="34" charset="0"/>
            </a:endParaRPr>
          </a:p>
          <a:p>
            <a:pPr marL="482600" lvl="1" indent="0">
              <a:spcBef>
                <a:spcPts val="600"/>
              </a:spcBef>
              <a:spcAft>
                <a:spcPts val="600"/>
              </a:spcAft>
              <a:buClr>
                <a:srgbClr val="0070C0"/>
              </a:buClr>
              <a:buSzPct val="80000"/>
              <a:defRPr/>
            </a:pPr>
            <a:endParaRPr lang="en-US" sz="2000" dirty="0">
              <a:solidFill>
                <a:srgbClr val="0070C0"/>
              </a:solidFill>
              <a:latin typeface="Garamond" panose="02020404030301010803" pitchFamily="18" charset="0"/>
              <a:cs typeface="Calibri Light" panose="020F0302020204030204" pitchFamily="34" charset="0"/>
            </a:endParaRPr>
          </a:p>
          <a:p>
            <a:pPr marL="482600" lvl="1" indent="0" algn="l">
              <a:spcBef>
                <a:spcPts val="600"/>
              </a:spcBef>
              <a:spcAft>
                <a:spcPts val="600"/>
              </a:spcAft>
              <a:buClr>
                <a:srgbClr val="0070C0"/>
              </a:buClr>
              <a:buSzPct val="80000"/>
              <a:defRPr/>
            </a:pPr>
            <a:endParaRPr lang="en-US" sz="2000" dirty="0">
              <a:solidFill>
                <a:srgbClr val="0070C0"/>
              </a:solidFill>
              <a:latin typeface="Garamond" panose="02020404030301010803" pitchFamily="18" charset="0"/>
              <a:cs typeface="Calibri Light" panose="020F0302020204030204" pitchFamily="34"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6">
            <a:extLst>
              <a:ext uri="{FF2B5EF4-FFF2-40B4-BE49-F238E27FC236}">
                <a16:creationId xmlns:a16="http://schemas.microsoft.com/office/drawing/2014/main" id="{F870987E-96AC-4F29-B483-A4CF18EA298F}"/>
              </a:ext>
            </a:extLst>
          </p:cNvPr>
          <p:cNvPicPr/>
          <p:nvPr/>
        </p:nvPicPr>
        <p:blipFill>
          <a:blip r:embed="rId2"/>
          <a:stretch/>
        </p:blipFill>
        <p:spPr>
          <a:xfrm>
            <a:off x="3275856" y="51470"/>
            <a:ext cx="2736304" cy="893363"/>
          </a:xfrm>
          <a:prstGeom prst="rect">
            <a:avLst/>
          </a:prstGeom>
          <a:ln w="0">
            <a:noFill/>
          </a:ln>
        </p:spPr>
      </p:pic>
      <p:sp>
        <p:nvSpPr>
          <p:cNvPr id="2" name="Rectangle 1">
            <a:extLst>
              <a:ext uri="{FF2B5EF4-FFF2-40B4-BE49-F238E27FC236}">
                <a16:creationId xmlns:a16="http://schemas.microsoft.com/office/drawing/2014/main" id="{BBC31919-E0AB-4212-8855-58DF6DE9AF78}"/>
              </a:ext>
            </a:extLst>
          </p:cNvPr>
          <p:cNvSpPr/>
          <p:nvPr/>
        </p:nvSpPr>
        <p:spPr>
          <a:xfrm>
            <a:off x="792088" y="1203598"/>
            <a:ext cx="4572000" cy="2677656"/>
          </a:xfrm>
          <a:prstGeom prst="rect">
            <a:avLst/>
          </a:prstGeom>
        </p:spPr>
        <p:txBody>
          <a:bodyPr>
            <a:spAutoFit/>
          </a:bodyPr>
          <a:lstStyle/>
          <a:p>
            <a:pPr marL="76320">
              <a:buClr>
                <a:srgbClr val="0070C0"/>
              </a:buClr>
              <a:buSzPct val="80000"/>
            </a:pPr>
            <a:r>
              <a:rPr lang="en-US" sz="2400" dirty="0">
                <a:solidFill>
                  <a:srgbClr val="D6A300"/>
                </a:solidFill>
                <a:latin typeface="Garamond" panose="02020404030301010803" pitchFamily="18" charset="0"/>
                <a:cs typeface="Calibri Light" panose="020F0302020204030204" pitchFamily="34" charset="0"/>
              </a:rPr>
              <a:t>RENU Experience</a:t>
            </a:r>
          </a:p>
          <a:p>
            <a:pPr marL="76320">
              <a:buClr>
                <a:srgbClr val="0070C0"/>
              </a:buClr>
              <a:buSzPct val="80000"/>
            </a:pPr>
            <a:endParaRPr lang="en-US" sz="2400" dirty="0">
              <a:solidFill>
                <a:srgbClr val="0070C0"/>
              </a:solidFill>
              <a:latin typeface="Garamond" panose="02020404030301010803" pitchFamily="18" charset="0"/>
              <a:cs typeface="Calibri Light" panose="020F0302020204030204" pitchFamily="34" charset="0"/>
            </a:endParaRPr>
          </a:p>
          <a:p>
            <a:pPr marL="457200" indent="-380880">
              <a:buClr>
                <a:srgbClr val="0070C0"/>
              </a:buClr>
              <a:buSzPct val="80000"/>
              <a:buFont typeface="Wingdings" panose="05000000000000000000" pitchFamily="2" charset="2"/>
              <a:buChar char="v"/>
            </a:pPr>
            <a:r>
              <a:rPr lang="en-US" sz="2400" dirty="0">
                <a:solidFill>
                  <a:srgbClr val="0070C0"/>
                </a:solidFill>
                <a:latin typeface="Garamond" panose="02020404030301010803" pitchFamily="18" charset="0"/>
                <a:cs typeface="Calibri Light" panose="020F0302020204030204" pitchFamily="34" charset="0"/>
              </a:rPr>
              <a:t>Command-line based</a:t>
            </a:r>
          </a:p>
          <a:p>
            <a:pPr marL="419220" indent="-342900">
              <a:buClr>
                <a:srgbClr val="0070C0"/>
              </a:buClr>
              <a:buSzPct val="80000"/>
              <a:buFont typeface="Wingdings" panose="05000000000000000000" pitchFamily="2" charset="2"/>
              <a:buChar char="v"/>
              <a:tabLst>
                <a:tab pos="0" algn="l"/>
              </a:tabLst>
            </a:pPr>
            <a:endParaRPr lang="en-US" sz="2400" dirty="0">
              <a:solidFill>
                <a:srgbClr val="0070C0"/>
              </a:solidFill>
              <a:latin typeface="Garamond" panose="02020404030301010803" pitchFamily="18" charset="0"/>
              <a:cs typeface="Calibri Light" panose="020F0302020204030204" pitchFamily="34" charset="0"/>
            </a:endParaRPr>
          </a:p>
          <a:p>
            <a:pPr marL="457200" indent="-380880">
              <a:buClr>
                <a:srgbClr val="0070C0"/>
              </a:buClr>
              <a:buSzPct val="80000"/>
              <a:buFont typeface="Wingdings" panose="05000000000000000000" pitchFamily="2" charset="2"/>
              <a:buChar char="v"/>
              <a:tabLst>
                <a:tab pos="0" algn="l"/>
              </a:tabLst>
            </a:pPr>
            <a:r>
              <a:rPr lang="en-US" sz="2400" dirty="0">
                <a:solidFill>
                  <a:srgbClr val="0070C0"/>
                </a:solidFill>
                <a:latin typeface="Garamond" panose="02020404030301010803" pitchFamily="18" charset="0"/>
                <a:cs typeface="Calibri Light" panose="020F0302020204030204" pitchFamily="34" charset="0"/>
              </a:rPr>
              <a:t>Web manager not installed</a:t>
            </a:r>
          </a:p>
          <a:p>
            <a:pPr marL="419220" indent="-342900">
              <a:buClr>
                <a:srgbClr val="0070C0"/>
              </a:buClr>
              <a:buSzPct val="80000"/>
              <a:buFont typeface="Wingdings" panose="05000000000000000000" pitchFamily="2" charset="2"/>
              <a:buChar char="v"/>
              <a:tabLst>
                <a:tab pos="0" algn="l"/>
              </a:tabLst>
            </a:pPr>
            <a:endParaRPr lang="en-US" sz="2400" dirty="0">
              <a:solidFill>
                <a:srgbClr val="0070C0"/>
              </a:solidFill>
              <a:latin typeface="Garamond" panose="02020404030301010803" pitchFamily="18" charset="0"/>
              <a:cs typeface="Calibri Light" panose="020F0302020204030204" pitchFamily="34" charset="0"/>
            </a:endParaRPr>
          </a:p>
          <a:p>
            <a:pPr marL="457200" indent="-380880">
              <a:buClr>
                <a:srgbClr val="0070C0"/>
              </a:buClr>
              <a:buSzPct val="80000"/>
              <a:buFont typeface="Wingdings" panose="05000000000000000000" pitchFamily="2" charset="2"/>
              <a:buChar char="v"/>
              <a:tabLst>
                <a:tab pos="0" algn="l"/>
              </a:tabLst>
            </a:pPr>
            <a:r>
              <a:rPr lang="en-US" sz="2400" dirty="0">
                <a:solidFill>
                  <a:srgbClr val="0070C0"/>
                </a:solidFill>
                <a:latin typeface="Garamond" panose="02020404030301010803" pitchFamily="18" charset="0"/>
                <a:cs typeface="Calibri Light" panose="020F0302020204030204" pitchFamily="34" charset="0"/>
              </a:rPr>
              <a:t>Multi-tenancy not available</a:t>
            </a:r>
          </a:p>
        </p:txBody>
      </p:sp>
      <p:pic>
        <p:nvPicPr>
          <p:cNvPr id="8" name="Picture 7">
            <a:extLst>
              <a:ext uri="{FF2B5EF4-FFF2-40B4-BE49-F238E27FC236}">
                <a16:creationId xmlns:a16="http://schemas.microsoft.com/office/drawing/2014/main" id="{AFD81DA0-294B-40E4-88B7-2C37C63846C0}"/>
              </a:ext>
            </a:extLst>
          </p:cNvPr>
          <p:cNvPicPr/>
          <p:nvPr/>
        </p:nvPicPr>
        <p:blipFill>
          <a:blip r:embed="rId3"/>
          <a:srcRect b="7616"/>
          <a:stretch/>
        </p:blipFill>
        <p:spPr>
          <a:xfrm>
            <a:off x="5436096" y="1491630"/>
            <a:ext cx="2736304" cy="2389624"/>
          </a:xfrm>
          <a:prstGeom prst="rect">
            <a:avLst/>
          </a:prstGeom>
          <a:ln w="0">
            <a:noFill/>
          </a:ln>
        </p:spPr>
      </p:pic>
    </p:spTree>
    <p:extLst>
      <p:ext uri="{BB962C8B-B14F-4D97-AF65-F5344CB8AC3E}">
        <p14:creationId xmlns:p14="http://schemas.microsoft.com/office/powerpoint/2010/main" val="251582701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laceHolder 1">
            <a:extLst>
              <a:ext uri="{FF2B5EF4-FFF2-40B4-BE49-F238E27FC236}">
                <a16:creationId xmlns:a16="http://schemas.microsoft.com/office/drawing/2014/main" id="{FBC57E03-E6CB-4FB6-A27E-E80CE0EA88E3}"/>
              </a:ext>
            </a:extLst>
          </p:cNvPr>
          <p:cNvSpPr txBox="1">
            <a:spLocks/>
          </p:cNvSpPr>
          <p:nvPr/>
        </p:nvSpPr>
        <p:spPr bwMode="auto">
          <a:xfrm>
            <a:off x="467544" y="1419622"/>
            <a:ext cx="3816424" cy="3385989"/>
          </a:xfrm>
          <a:prstGeom prst="rect">
            <a:avLst/>
          </a:prstGeom>
          <a:noFill/>
          <a:ln w="0">
            <a:noFill/>
          </a:ln>
        </p:spPr>
        <p:txBody>
          <a:bodyPr spcFirstLastPara="1" wrap="square" lIns="91425" tIns="91440" rIns="91425" bIns="91440" anchor="t" anchorCtr="0">
            <a:noAutofit/>
          </a:bodyPr>
          <a:lstStyle>
            <a:defPPr marR="0" lvl="0" algn="l">
              <a:lnSpc>
                <a:spcPct val="100000"/>
              </a:lnSpc>
              <a:spcBef>
                <a:spcPts val="0"/>
              </a:spcBef>
              <a:spcAft>
                <a:spcPts val="0"/>
              </a:spcAft>
            </a:defPPr>
            <a:lvl1pPr marR="0" lvl="0" algn="l">
              <a:lnSpc>
                <a:spcPct val="100000"/>
              </a:lnSpc>
              <a:spcBef>
                <a:spcPts val="0"/>
              </a:spcBef>
              <a:spcAft>
                <a:spcPts val="0"/>
              </a:spcAft>
              <a:buClr>
                <a:srgbClr val="2E3192"/>
              </a:buClr>
              <a:buSzPts val="2800"/>
              <a:buFont typeface="Arial"/>
              <a:buNone/>
              <a:defRPr sz="2800" b="0" i="0" u="none" strike="noStrike" cap="none">
                <a:solidFill>
                  <a:srgbClr val="2E3192"/>
                </a:solidFill>
                <a:latin typeface="Arial"/>
                <a:ea typeface="Arial"/>
                <a:cs typeface="Arial"/>
              </a:defRPr>
            </a:lvl1pPr>
            <a:lvl2pPr marR="0" lvl="1" algn="l">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defRPr>
            </a:lvl2pPr>
            <a:lvl3pPr marR="0" lvl="2" algn="l">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defRPr>
            </a:lvl3pPr>
            <a:lvl4pPr marR="0" lvl="3" algn="l">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defRPr>
            </a:lvl4pPr>
            <a:lvl5pPr marR="0" lvl="4" algn="l">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defRPr>
            </a:lvl5pPr>
            <a:lvl6pPr marR="0" lvl="5" algn="l">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defRPr>
            </a:lvl6pPr>
            <a:lvl7pPr marR="0" lvl="6" algn="l">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defRPr>
            </a:lvl7pPr>
            <a:lvl8pPr marR="0" lvl="7" algn="l">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defRPr>
            </a:lvl8pPr>
            <a:lvl9pPr marR="0" lvl="8" algn="l">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defRPr>
            </a:lvl9pPr>
          </a:lstStyle>
          <a:p>
            <a:pPr marL="457200" indent="-380880">
              <a:buClr>
                <a:srgbClr val="0070C0"/>
              </a:buClr>
              <a:buSzPct val="80000"/>
              <a:buFont typeface="Wingdings" panose="05000000000000000000" pitchFamily="2" charset="2"/>
              <a:buChar char="v"/>
            </a:pPr>
            <a:r>
              <a:rPr lang="en-US" sz="2000" dirty="0">
                <a:solidFill>
                  <a:srgbClr val="0070C0"/>
                </a:solidFill>
                <a:latin typeface="Garamond" panose="02020404030301010803" pitchFamily="18" charset="0"/>
                <a:cs typeface="Calibri Light" panose="020F0302020204030204" pitchFamily="34" charset="0"/>
              </a:rPr>
              <a:t>350 compute cores</a:t>
            </a:r>
          </a:p>
          <a:p>
            <a:pPr marL="419220" indent="-342900">
              <a:buClr>
                <a:srgbClr val="0070C0"/>
              </a:buClr>
              <a:buSzPct val="80000"/>
              <a:buFont typeface="Wingdings" panose="05000000000000000000" pitchFamily="2" charset="2"/>
              <a:buChar char="v"/>
              <a:tabLst>
                <a:tab pos="0" algn="l"/>
              </a:tabLst>
            </a:pPr>
            <a:endParaRPr lang="en-US" sz="2000" dirty="0">
              <a:solidFill>
                <a:srgbClr val="0070C0"/>
              </a:solidFill>
              <a:latin typeface="Garamond" panose="02020404030301010803" pitchFamily="18" charset="0"/>
              <a:cs typeface="Calibri Light" panose="020F0302020204030204" pitchFamily="34" charset="0"/>
            </a:endParaRPr>
          </a:p>
          <a:p>
            <a:pPr marL="457200" indent="-380880">
              <a:buClr>
                <a:srgbClr val="0070C0"/>
              </a:buClr>
              <a:buSzPct val="80000"/>
              <a:buFont typeface="Wingdings" panose="05000000000000000000" pitchFamily="2" charset="2"/>
              <a:buChar char="v"/>
              <a:tabLst>
                <a:tab pos="0" algn="l"/>
              </a:tabLst>
            </a:pPr>
            <a:r>
              <a:rPr lang="en-US" sz="2000" dirty="0">
                <a:solidFill>
                  <a:srgbClr val="0070C0"/>
                </a:solidFill>
                <a:latin typeface="Garamond" panose="02020404030301010803" pitchFamily="18" charset="0"/>
                <a:cs typeface="Calibri Light" panose="020F0302020204030204" pitchFamily="34" charset="0"/>
              </a:rPr>
              <a:t>RAM: 1.8 TB </a:t>
            </a:r>
          </a:p>
          <a:p>
            <a:pPr marL="419220" indent="-342900">
              <a:buClr>
                <a:srgbClr val="0070C0"/>
              </a:buClr>
              <a:buSzPct val="80000"/>
              <a:buFont typeface="Wingdings" panose="05000000000000000000" pitchFamily="2" charset="2"/>
              <a:buChar char="v"/>
              <a:tabLst>
                <a:tab pos="0" algn="l"/>
              </a:tabLst>
            </a:pPr>
            <a:endParaRPr lang="en-US" sz="2000" dirty="0">
              <a:solidFill>
                <a:srgbClr val="0070C0"/>
              </a:solidFill>
              <a:latin typeface="Garamond" panose="02020404030301010803" pitchFamily="18" charset="0"/>
              <a:cs typeface="Calibri Light" panose="020F0302020204030204" pitchFamily="34" charset="0"/>
            </a:endParaRPr>
          </a:p>
          <a:p>
            <a:pPr marL="457200" indent="-380880">
              <a:buClr>
                <a:srgbClr val="0070C0"/>
              </a:buClr>
              <a:buSzPct val="80000"/>
              <a:buFont typeface="Wingdings" panose="05000000000000000000" pitchFamily="2" charset="2"/>
              <a:buChar char="v"/>
              <a:tabLst>
                <a:tab pos="0" algn="l"/>
              </a:tabLst>
            </a:pPr>
            <a:r>
              <a:rPr lang="en-US" sz="2000" dirty="0">
                <a:solidFill>
                  <a:srgbClr val="0070C0"/>
                </a:solidFill>
                <a:latin typeface="Garamond" panose="02020404030301010803" pitchFamily="18" charset="0"/>
                <a:cs typeface="Calibri Light" panose="020F0302020204030204" pitchFamily="34" charset="0"/>
              </a:rPr>
              <a:t>Cloud Storage: 140 TB  </a:t>
            </a:r>
          </a:p>
          <a:p>
            <a:pPr marL="419220" indent="-342900">
              <a:buClr>
                <a:srgbClr val="0070C0"/>
              </a:buClr>
              <a:buSzPct val="80000"/>
              <a:buFont typeface="Wingdings" panose="05000000000000000000" pitchFamily="2" charset="2"/>
              <a:buChar char="v"/>
              <a:tabLst>
                <a:tab pos="0" algn="l"/>
              </a:tabLst>
            </a:pPr>
            <a:endParaRPr lang="en-US" sz="2000" dirty="0">
              <a:solidFill>
                <a:srgbClr val="0070C0"/>
              </a:solidFill>
              <a:latin typeface="Garamond" panose="02020404030301010803" pitchFamily="18" charset="0"/>
              <a:cs typeface="Calibri Light" panose="020F0302020204030204" pitchFamily="34" charset="0"/>
            </a:endParaRPr>
          </a:p>
          <a:p>
            <a:pPr marL="457200" indent="-380880">
              <a:buClr>
                <a:srgbClr val="0070C0"/>
              </a:buClr>
              <a:buSzPct val="80000"/>
              <a:buFont typeface="Wingdings" panose="05000000000000000000" pitchFamily="2" charset="2"/>
              <a:buChar char="v"/>
              <a:tabLst>
                <a:tab pos="0" algn="l"/>
              </a:tabLst>
            </a:pPr>
            <a:r>
              <a:rPr lang="en-US" sz="2000" dirty="0">
                <a:solidFill>
                  <a:srgbClr val="0070C0"/>
                </a:solidFill>
                <a:latin typeface="Garamond" panose="02020404030301010803" pitchFamily="18" charset="0"/>
                <a:cs typeface="Calibri Light" panose="020F0302020204030204" pitchFamily="34" charset="0"/>
              </a:rPr>
              <a:t>1G Network</a:t>
            </a:r>
          </a:p>
          <a:p>
            <a:pPr marL="419220" indent="-342900">
              <a:buClr>
                <a:srgbClr val="0070C0"/>
              </a:buClr>
              <a:buSzPct val="80000"/>
              <a:buFont typeface="Wingdings" panose="05000000000000000000" pitchFamily="2" charset="2"/>
              <a:buChar char="v"/>
              <a:tabLst>
                <a:tab pos="0" algn="l"/>
              </a:tabLst>
            </a:pPr>
            <a:endParaRPr lang="en-US" sz="2000" dirty="0">
              <a:solidFill>
                <a:srgbClr val="0070C0"/>
              </a:solidFill>
              <a:latin typeface="Garamond" panose="02020404030301010803" pitchFamily="18" charset="0"/>
              <a:cs typeface="Calibri Light" panose="020F0302020204030204" pitchFamily="34" charset="0"/>
            </a:endParaRPr>
          </a:p>
          <a:p>
            <a:pPr marL="457200" indent="-380880">
              <a:buClr>
                <a:srgbClr val="0070C0"/>
              </a:buClr>
              <a:buSzPct val="80000"/>
              <a:buFont typeface="Wingdings" panose="05000000000000000000" pitchFamily="2" charset="2"/>
              <a:buChar char="v"/>
              <a:tabLst>
                <a:tab pos="0" algn="l"/>
              </a:tabLst>
            </a:pPr>
            <a:r>
              <a:rPr lang="en-US" sz="2000" dirty="0">
                <a:solidFill>
                  <a:srgbClr val="0070C0"/>
                </a:solidFill>
                <a:latin typeface="Garamond" panose="02020404030301010803" pitchFamily="18" charset="0"/>
                <a:cs typeface="Calibri Light" panose="020F0302020204030204" pitchFamily="34" charset="0"/>
              </a:rPr>
              <a:t>Use case: Member institutions  </a:t>
            </a:r>
          </a:p>
        </p:txBody>
      </p:sp>
      <p:sp>
        <p:nvSpPr>
          <p:cNvPr id="6" name="PlaceHolder 2">
            <a:extLst>
              <a:ext uri="{FF2B5EF4-FFF2-40B4-BE49-F238E27FC236}">
                <a16:creationId xmlns:a16="http://schemas.microsoft.com/office/drawing/2014/main" id="{152C7074-E81C-43A9-AFDE-25C6C42A154A}"/>
              </a:ext>
            </a:extLst>
          </p:cNvPr>
          <p:cNvSpPr txBox="1">
            <a:spLocks/>
          </p:cNvSpPr>
          <p:nvPr/>
        </p:nvSpPr>
        <p:spPr bwMode="auto">
          <a:xfrm>
            <a:off x="4396143" y="1387371"/>
            <a:ext cx="4896544" cy="3213854"/>
          </a:xfrm>
          <a:prstGeom prst="rect">
            <a:avLst/>
          </a:prstGeom>
          <a:noFill/>
          <a:ln w="0">
            <a:noFill/>
          </a:ln>
        </p:spPr>
        <p:txBody>
          <a:bodyPr spcFirstLastPara="1" wrap="square" lIns="91425" tIns="91440" rIns="91425" bIns="91440" anchor="t" anchorCtr="0">
            <a:noAutofit/>
          </a:bodyPr>
          <a:lstStyle>
            <a:defPPr marR="0" lvl="0" algn="l">
              <a:lnSpc>
                <a:spcPct val="100000"/>
              </a:lnSpc>
              <a:spcBef>
                <a:spcPts val="0"/>
              </a:spcBef>
              <a:spcAft>
                <a:spcPts val="0"/>
              </a:spcAft>
            </a:defPPr>
            <a:lvl1pPr marR="0" lvl="0" algn="l">
              <a:lnSpc>
                <a:spcPct val="100000"/>
              </a:lnSpc>
              <a:spcBef>
                <a:spcPts val="0"/>
              </a:spcBef>
              <a:spcAft>
                <a:spcPts val="0"/>
              </a:spcAft>
              <a:buClr>
                <a:srgbClr val="2E3192"/>
              </a:buClr>
              <a:buSzPts val="2800"/>
              <a:buFont typeface="Arial"/>
              <a:buNone/>
              <a:defRPr sz="2800" b="0" i="0" u="none" strike="noStrike" cap="none">
                <a:solidFill>
                  <a:srgbClr val="2E3192"/>
                </a:solidFill>
                <a:latin typeface="Arial"/>
                <a:ea typeface="Arial"/>
                <a:cs typeface="Arial"/>
              </a:defRPr>
            </a:lvl1pPr>
            <a:lvl2pPr marR="0" lvl="1" algn="l">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defRPr>
            </a:lvl2pPr>
            <a:lvl3pPr marR="0" lvl="2" algn="l">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defRPr>
            </a:lvl3pPr>
            <a:lvl4pPr marR="0" lvl="3" algn="l">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defRPr>
            </a:lvl4pPr>
            <a:lvl5pPr marR="0" lvl="4" algn="l">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defRPr>
            </a:lvl5pPr>
            <a:lvl6pPr marR="0" lvl="5" algn="l">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defRPr>
            </a:lvl6pPr>
            <a:lvl7pPr marR="0" lvl="6" algn="l">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defRPr>
            </a:lvl7pPr>
            <a:lvl8pPr marR="0" lvl="7" algn="l">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defRPr>
            </a:lvl8pPr>
            <a:lvl9pPr marR="0" lvl="8" algn="l">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defRPr>
            </a:lvl9pPr>
          </a:lstStyle>
          <a:p>
            <a:pPr>
              <a:buClr>
                <a:srgbClr val="0070C0"/>
              </a:buClr>
              <a:buSzPct val="80000"/>
            </a:pPr>
            <a:r>
              <a:rPr lang="en-US" sz="2000" b="1" dirty="0">
                <a:solidFill>
                  <a:srgbClr val="D6A300"/>
                </a:solidFill>
                <a:latin typeface="Garamond" panose="02020404030301010803" pitchFamily="18" charset="0"/>
                <a:cs typeface="Calibri Light" panose="020F0302020204030204" pitchFamily="34" charset="0"/>
              </a:rPr>
              <a:t>Features</a:t>
            </a:r>
          </a:p>
          <a:p>
            <a:pPr>
              <a:buClr>
                <a:srgbClr val="0070C0"/>
              </a:buClr>
              <a:buSzPct val="80000"/>
            </a:pPr>
            <a:endParaRPr lang="en-US" sz="2000" b="1" dirty="0">
              <a:solidFill>
                <a:srgbClr val="D6A300"/>
              </a:solidFill>
              <a:latin typeface="Garamond" panose="02020404030301010803" pitchFamily="18" charset="0"/>
              <a:cs typeface="Calibri Light" panose="020F0302020204030204" pitchFamily="34" charset="0"/>
            </a:endParaRPr>
          </a:p>
          <a:p>
            <a:pPr marL="457200" indent="-380880">
              <a:buClr>
                <a:srgbClr val="0070C0"/>
              </a:buClr>
              <a:buSzPct val="80000"/>
              <a:buFont typeface="Wingdings" panose="05000000000000000000" pitchFamily="2" charset="2"/>
              <a:buChar char="v"/>
              <a:tabLst>
                <a:tab pos="0" algn="l"/>
              </a:tabLst>
            </a:pPr>
            <a:r>
              <a:rPr lang="en-US" sz="2000" dirty="0">
                <a:solidFill>
                  <a:srgbClr val="0070C0"/>
                </a:solidFill>
                <a:latin typeface="Garamond" panose="02020404030301010803" pitchFamily="18" charset="0"/>
                <a:cs typeface="Calibri Light" panose="020F0302020204030204" pitchFamily="34" charset="0"/>
              </a:rPr>
              <a:t>Fuel Openstack (outdated version)</a:t>
            </a:r>
          </a:p>
          <a:p>
            <a:pPr marL="419220" indent="-342900">
              <a:buClr>
                <a:srgbClr val="0070C0"/>
              </a:buClr>
              <a:buSzPct val="80000"/>
              <a:buFont typeface="Wingdings" panose="05000000000000000000" pitchFamily="2" charset="2"/>
              <a:buChar char="v"/>
              <a:tabLst>
                <a:tab pos="0" algn="l"/>
              </a:tabLst>
            </a:pPr>
            <a:endParaRPr lang="en-US" sz="2000" dirty="0">
              <a:solidFill>
                <a:srgbClr val="0070C0"/>
              </a:solidFill>
              <a:latin typeface="Garamond" panose="02020404030301010803" pitchFamily="18" charset="0"/>
              <a:cs typeface="Calibri Light" panose="020F0302020204030204" pitchFamily="34" charset="0"/>
            </a:endParaRPr>
          </a:p>
          <a:p>
            <a:pPr marL="457200" indent="-380880">
              <a:buClr>
                <a:srgbClr val="0070C0"/>
              </a:buClr>
              <a:buSzPct val="80000"/>
              <a:buFont typeface="Wingdings" panose="05000000000000000000" pitchFamily="2" charset="2"/>
              <a:buChar char="v"/>
              <a:tabLst>
                <a:tab pos="0" algn="l"/>
              </a:tabLst>
            </a:pPr>
            <a:r>
              <a:rPr lang="en-US" sz="2000" dirty="0">
                <a:solidFill>
                  <a:srgbClr val="0070C0"/>
                </a:solidFill>
                <a:latin typeface="Garamond" panose="02020404030301010803" pitchFamily="18" charset="0"/>
                <a:cs typeface="Calibri Light" panose="020F0302020204030204" pitchFamily="34" charset="0"/>
              </a:rPr>
              <a:t>Clustered </a:t>
            </a:r>
            <a:r>
              <a:rPr lang="en-US" sz="2000" dirty="0" err="1">
                <a:solidFill>
                  <a:srgbClr val="0070C0"/>
                </a:solidFill>
                <a:latin typeface="Garamond" panose="02020404030301010803" pitchFamily="18" charset="0"/>
                <a:cs typeface="Calibri Light" panose="020F0302020204030204" pitchFamily="34" charset="0"/>
              </a:rPr>
              <a:t>Ceph</a:t>
            </a:r>
            <a:r>
              <a:rPr lang="en-US" sz="2000" dirty="0">
                <a:solidFill>
                  <a:srgbClr val="0070C0"/>
                </a:solidFill>
                <a:latin typeface="Garamond" panose="02020404030301010803" pitchFamily="18" charset="0"/>
                <a:cs typeface="Calibri Light" panose="020F0302020204030204" pitchFamily="34" charset="0"/>
              </a:rPr>
              <a:t> storage</a:t>
            </a:r>
          </a:p>
          <a:p>
            <a:pPr marL="342900" indent="-342900">
              <a:buClr>
                <a:srgbClr val="0070C0"/>
              </a:buClr>
              <a:buSzPct val="80000"/>
              <a:buFont typeface="Wingdings" panose="05000000000000000000" pitchFamily="2" charset="2"/>
              <a:buChar char="v"/>
              <a:tabLst>
                <a:tab pos="0" algn="l"/>
              </a:tabLst>
            </a:pPr>
            <a:endParaRPr lang="en-US" sz="2000" dirty="0">
              <a:solidFill>
                <a:srgbClr val="0070C0"/>
              </a:solidFill>
              <a:latin typeface="Garamond" panose="02020404030301010803" pitchFamily="18" charset="0"/>
              <a:cs typeface="Calibri Light" panose="020F0302020204030204" pitchFamily="34" charset="0"/>
            </a:endParaRPr>
          </a:p>
          <a:p>
            <a:pPr marL="457200" indent="-380880">
              <a:buClr>
                <a:srgbClr val="0070C0"/>
              </a:buClr>
              <a:buSzPct val="80000"/>
              <a:buFont typeface="Wingdings" panose="05000000000000000000" pitchFamily="2" charset="2"/>
              <a:buChar char="v"/>
              <a:tabLst>
                <a:tab pos="0" algn="l"/>
              </a:tabLst>
            </a:pPr>
            <a:r>
              <a:rPr lang="en-US" sz="2000" dirty="0">
                <a:solidFill>
                  <a:srgbClr val="0070C0"/>
                </a:solidFill>
                <a:latin typeface="Garamond" panose="02020404030301010803" pitchFamily="18" charset="0"/>
                <a:cs typeface="Calibri Light" panose="020F0302020204030204" pitchFamily="34" charset="0"/>
              </a:rPr>
              <a:t>Provides Web UI and CLI</a:t>
            </a:r>
          </a:p>
          <a:p>
            <a:pPr marL="342900" indent="-342900">
              <a:buClr>
                <a:srgbClr val="0070C0"/>
              </a:buClr>
              <a:buSzPct val="80000"/>
              <a:buFont typeface="Wingdings" panose="05000000000000000000" pitchFamily="2" charset="2"/>
              <a:buChar char="v"/>
              <a:tabLst>
                <a:tab pos="0" algn="l"/>
              </a:tabLst>
            </a:pPr>
            <a:endParaRPr lang="en-US" sz="2000" dirty="0">
              <a:solidFill>
                <a:srgbClr val="0070C0"/>
              </a:solidFill>
              <a:latin typeface="Garamond" panose="02020404030301010803" pitchFamily="18" charset="0"/>
              <a:cs typeface="Calibri Light" panose="020F0302020204030204" pitchFamily="34" charset="0"/>
            </a:endParaRPr>
          </a:p>
          <a:p>
            <a:pPr marL="457200" indent="-380880">
              <a:buClr>
                <a:srgbClr val="0070C0"/>
              </a:buClr>
              <a:buSzPct val="80000"/>
              <a:buFont typeface="Wingdings" panose="05000000000000000000" pitchFamily="2" charset="2"/>
              <a:buChar char="v"/>
              <a:tabLst>
                <a:tab pos="0" algn="l"/>
              </a:tabLst>
            </a:pPr>
            <a:r>
              <a:rPr lang="en-US" sz="2000" dirty="0">
                <a:solidFill>
                  <a:srgbClr val="0070C0"/>
                </a:solidFill>
                <a:latin typeface="Garamond" panose="02020404030301010803" pitchFamily="18" charset="0"/>
                <a:cs typeface="Calibri Light" panose="020F0302020204030204" pitchFamily="34" charset="0"/>
              </a:rPr>
              <a:t>PXE Boot</a:t>
            </a:r>
          </a:p>
        </p:txBody>
      </p:sp>
      <p:grpSp>
        <p:nvGrpSpPr>
          <p:cNvPr id="8" name="Group 7">
            <a:extLst>
              <a:ext uri="{FF2B5EF4-FFF2-40B4-BE49-F238E27FC236}">
                <a16:creationId xmlns:a16="http://schemas.microsoft.com/office/drawing/2014/main" id="{A72470C9-0446-410F-823D-82FEC1E9933D}"/>
              </a:ext>
            </a:extLst>
          </p:cNvPr>
          <p:cNvGrpSpPr/>
          <p:nvPr/>
        </p:nvGrpSpPr>
        <p:grpSpPr>
          <a:xfrm>
            <a:off x="3059832" y="123478"/>
            <a:ext cx="2664296" cy="1008112"/>
            <a:chOff x="4162680" y="1526400"/>
            <a:chExt cx="4881960" cy="1841760"/>
          </a:xfrm>
        </p:grpSpPr>
        <p:pic>
          <p:nvPicPr>
            <p:cNvPr id="9" name="Picture 12">
              <a:extLst>
                <a:ext uri="{FF2B5EF4-FFF2-40B4-BE49-F238E27FC236}">
                  <a16:creationId xmlns:a16="http://schemas.microsoft.com/office/drawing/2014/main" id="{0AF40062-553D-4F16-8170-C06E5C697042}"/>
                </a:ext>
              </a:extLst>
            </p:cNvPr>
            <p:cNvPicPr/>
            <p:nvPr/>
          </p:nvPicPr>
          <p:blipFill>
            <a:blip r:embed="rId2"/>
            <a:stretch/>
          </p:blipFill>
          <p:spPr>
            <a:xfrm>
              <a:off x="4162680" y="1526400"/>
              <a:ext cx="4881960" cy="1841760"/>
            </a:xfrm>
            <a:prstGeom prst="rect">
              <a:avLst/>
            </a:prstGeom>
            <a:ln w="0">
              <a:noFill/>
            </a:ln>
          </p:spPr>
        </p:pic>
        <p:pic>
          <p:nvPicPr>
            <p:cNvPr id="10" name="Picture 8">
              <a:extLst>
                <a:ext uri="{FF2B5EF4-FFF2-40B4-BE49-F238E27FC236}">
                  <a16:creationId xmlns:a16="http://schemas.microsoft.com/office/drawing/2014/main" id="{3EC9FCCD-6C0E-4373-9AA3-AE5EBC6713DB}"/>
                </a:ext>
              </a:extLst>
            </p:cNvPr>
            <p:cNvPicPr/>
            <p:nvPr/>
          </p:nvPicPr>
          <p:blipFill>
            <a:blip r:embed="rId3"/>
            <a:srcRect l="4807" t="9125" r="4807" b="9125"/>
            <a:stretch/>
          </p:blipFill>
          <p:spPr>
            <a:xfrm>
              <a:off x="4162680" y="1583280"/>
              <a:ext cx="1583640" cy="863640"/>
            </a:xfrm>
            <a:prstGeom prst="rect">
              <a:avLst/>
            </a:prstGeom>
            <a:ln w="0">
              <a:noFill/>
            </a:ln>
          </p:spPr>
        </p:pic>
      </p:grpSp>
    </p:spTree>
    <p:extLst>
      <p:ext uri="{BB962C8B-B14F-4D97-AF65-F5344CB8AC3E}">
        <p14:creationId xmlns:p14="http://schemas.microsoft.com/office/powerpoint/2010/main" val="48423796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Group 7">
            <a:extLst>
              <a:ext uri="{FF2B5EF4-FFF2-40B4-BE49-F238E27FC236}">
                <a16:creationId xmlns:a16="http://schemas.microsoft.com/office/drawing/2014/main" id="{A72470C9-0446-410F-823D-82FEC1E9933D}"/>
              </a:ext>
            </a:extLst>
          </p:cNvPr>
          <p:cNvGrpSpPr/>
          <p:nvPr/>
        </p:nvGrpSpPr>
        <p:grpSpPr>
          <a:xfrm>
            <a:off x="3059832" y="119489"/>
            <a:ext cx="2664296" cy="1008112"/>
            <a:chOff x="4162680" y="1526400"/>
            <a:chExt cx="4881960" cy="1841760"/>
          </a:xfrm>
        </p:grpSpPr>
        <p:pic>
          <p:nvPicPr>
            <p:cNvPr id="9" name="Picture 12">
              <a:extLst>
                <a:ext uri="{FF2B5EF4-FFF2-40B4-BE49-F238E27FC236}">
                  <a16:creationId xmlns:a16="http://schemas.microsoft.com/office/drawing/2014/main" id="{0AF40062-553D-4F16-8170-C06E5C697042}"/>
                </a:ext>
              </a:extLst>
            </p:cNvPr>
            <p:cNvPicPr/>
            <p:nvPr/>
          </p:nvPicPr>
          <p:blipFill>
            <a:blip r:embed="rId2"/>
            <a:stretch/>
          </p:blipFill>
          <p:spPr>
            <a:xfrm>
              <a:off x="4162680" y="1526400"/>
              <a:ext cx="4881960" cy="1841760"/>
            </a:xfrm>
            <a:prstGeom prst="rect">
              <a:avLst/>
            </a:prstGeom>
            <a:ln w="0">
              <a:noFill/>
            </a:ln>
          </p:spPr>
        </p:pic>
        <p:pic>
          <p:nvPicPr>
            <p:cNvPr id="10" name="Picture 8">
              <a:extLst>
                <a:ext uri="{FF2B5EF4-FFF2-40B4-BE49-F238E27FC236}">
                  <a16:creationId xmlns:a16="http://schemas.microsoft.com/office/drawing/2014/main" id="{3EC9FCCD-6C0E-4373-9AA3-AE5EBC6713DB}"/>
                </a:ext>
              </a:extLst>
            </p:cNvPr>
            <p:cNvPicPr/>
            <p:nvPr/>
          </p:nvPicPr>
          <p:blipFill>
            <a:blip r:embed="rId3"/>
            <a:srcRect l="4807" t="9125" r="4807" b="9125"/>
            <a:stretch/>
          </p:blipFill>
          <p:spPr>
            <a:xfrm>
              <a:off x="4162680" y="1583280"/>
              <a:ext cx="1583640" cy="863640"/>
            </a:xfrm>
            <a:prstGeom prst="rect">
              <a:avLst/>
            </a:prstGeom>
            <a:ln w="0">
              <a:noFill/>
            </a:ln>
          </p:spPr>
        </p:pic>
      </p:grpSp>
      <p:pic>
        <p:nvPicPr>
          <p:cNvPr id="3" name="Picture 2">
            <a:extLst>
              <a:ext uri="{FF2B5EF4-FFF2-40B4-BE49-F238E27FC236}">
                <a16:creationId xmlns:a16="http://schemas.microsoft.com/office/drawing/2014/main" id="{9C842577-9CB6-46E5-926E-FEFE54DFB3B6}"/>
              </a:ext>
            </a:extLst>
          </p:cNvPr>
          <p:cNvPicPr>
            <a:picLocks noChangeAspect="1"/>
          </p:cNvPicPr>
          <p:nvPr/>
        </p:nvPicPr>
        <p:blipFill>
          <a:blip r:embed="rId4"/>
          <a:stretch>
            <a:fillRect/>
          </a:stretch>
        </p:blipFill>
        <p:spPr>
          <a:xfrm>
            <a:off x="1204608" y="1203598"/>
            <a:ext cx="6534539" cy="3482579"/>
          </a:xfrm>
          <a:prstGeom prst="rect">
            <a:avLst/>
          </a:prstGeom>
          <a:ln>
            <a:solidFill>
              <a:srgbClr val="00B0F0"/>
            </a:solidFill>
          </a:ln>
        </p:spPr>
      </p:pic>
    </p:spTree>
    <p:extLst>
      <p:ext uri="{BB962C8B-B14F-4D97-AF65-F5344CB8AC3E}">
        <p14:creationId xmlns:p14="http://schemas.microsoft.com/office/powerpoint/2010/main" val="148931791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BBC31919-E0AB-4212-8855-58DF6DE9AF78}"/>
              </a:ext>
            </a:extLst>
          </p:cNvPr>
          <p:cNvSpPr/>
          <p:nvPr/>
        </p:nvSpPr>
        <p:spPr>
          <a:xfrm>
            <a:off x="395536" y="987574"/>
            <a:ext cx="6768752" cy="4185761"/>
          </a:xfrm>
          <a:prstGeom prst="rect">
            <a:avLst/>
          </a:prstGeom>
        </p:spPr>
        <p:txBody>
          <a:bodyPr wrap="square">
            <a:spAutoFit/>
          </a:bodyPr>
          <a:lstStyle/>
          <a:p>
            <a:pPr marL="76320">
              <a:buClr>
                <a:srgbClr val="0070C0"/>
              </a:buClr>
              <a:buSzPct val="80000"/>
            </a:pPr>
            <a:r>
              <a:rPr lang="en-US" sz="2200" dirty="0">
                <a:solidFill>
                  <a:srgbClr val="D6A300"/>
                </a:solidFill>
                <a:latin typeface="Garamond" panose="02020404030301010803" pitchFamily="18" charset="0"/>
                <a:cs typeface="Calibri Light" panose="020F0302020204030204" pitchFamily="34" charset="0"/>
              </a:rPr>
              <a:t>RENU Experience</a:t>
            </a:r>
          </a:p>
          <a:p>
            <a:pPr marL="76320">
              <a:buClr>
                <a:srgbClr val="0070C0"/>
              </a:buClr>
              <a:buSzPct val="80000"/>
            </a:pPr>
            <a:endParaRPr lang="en-US" sz="2200" dirty="0">
              <a:solidFill>
                <a:srgbClr val="0070C0"/>
              </a:solidFill>
              <a:latin typeface="Garamond" panose="02020404030301010803" pitchFamily="18" charset="0"/>
              <a:cs typeface="Calibri Light" panose="020F0302020204030204" pitchFamily="34" charset="0"/>
            </a:endParaRPr>
          </a:p>
          <a:p>
            <a:pPr marL="457200" indent="-380880">
              <a:buClr>
                <a:srgbClr val="0070C0"/>
              </a:buClr>
              <a:buSzPct val="80000"/>
              <a:buFont typeface="Wingdings" panose="05000000000000000000" pitchFamily="2" charset="2"/>
              <a:buChar char="v"/>
            </a:pPr>
            <a:r>
              <a:rPr lang="en-US" sz="2200" dirty="0">
                <a:solidFill>
                  <a:srgbClr val="0070C0"/>
                </a:solidFill>
                <a:latin typeface="Garamond" panose="02020404030301010803" pitchFamily="18" charset="0"/>
                <a:cs typeface="Calibri Light" panose="020F0302020204030204" pitchFamily="34" charset="0"/>
              </a:rPr>
              <a:t>Slow due to storage network</a:t>
            </a:r>
          </a:p>
          <a:p>
            <a:pPr marL="419220" indent="-342900">
              <a:buClr>
                <a:srgbClr val="0070C0"/>
              </a:buClr>
              <a:buSzPct val="80000"/>
              <a:buFont typeface="Wingdings" panose="05000000000000000000" pitchFamily="2" charset="2"/>
              <a:buChar char="v"/>
              <a:tabLst>
                <a:tab pos="0" algn="l"/>
              </a:tabLst>
            </a:pPr>
            <a:endParaRPr lang="en-US" sz="2200" dirty="0">
              <a:solidFill>
                <a:srgbClr val="0070C0"/>
              </a:solidFill>
              <a:latin typeface="Garamond" panose="02020404030301010803" pitchFamily="18" charset="0"/>
              <a:cs typeface="Calibri Light" panose="020F0302020204030204" pitchFamily="34" charset="0"/>
            </a:endParaRPr>
          </a:p>
          <a:p>
            <a:pPr marL="457200" indent="-380880">
              <a:buClr>
                <a:srgbClr val="0070C0"/>
              </a:buClr>
              <a:buSzPct val="80000"/>
              <a:buFont typeface="Wingdings" panose="05000000000000000000" pitchFamily="2" charset="2"/>
              <a:buChar char="v"/>
              <a:tabLst>
                <a:tab pos="0" algn="l"/>
              </a:tabLst>
            </a:pPr>
            <a:r>
              <a:rPr lang="en-US" sz="2200" dirty="0">
                <a:solidFill>
                  <a:srgbClr val="0070C0"/>
                </a:solidFill>
                <a:latin typeface="Garamond" panose="02020404030301010803" pitchFamily="18" charset="0"/>
                <a:cs typeface="Calibri Light" panose="020F0302020204030204" pitchFamily="34" charset="0"/>
              </a:rPr>
              <a:t>Very easy to provision new nodes</a:t>
            </a:r>
          </a:p>
          <a:p>
            <a:pPr marL="76320">
              <a:buClr>
                <a:srgbClr val="0070C0"/>
              </a:buClr>
              <a:buSzPct val="80000"/>
              <a:tabLst>
                <a:tab pos="0" algn="l"/>
              </a:tabLst>
            </a:pPr>
            <a:endParaRPr lang="en-US" sz="2200" dirty="0">
              <a:solidFill>
                <a:srgbClr val="0070C0"/>
              </a:solidFill>
              <a:latin typeface="Garamond" panose="02020404030301010803" pitchFamily="18" charset="0"/>
              <a:cs typeface="Calibri Light" panose="020F0302020204030204" pitchFamily="34" charset="0"/>
            </a:endParaRPr>
          </a:p>
          <a:p>
            <a:pPr marL="457200" indent="-380880">
              <a:buClr>
                <a:srgbClr val="0070C0"/>
              </a:buClr>
              <a:buSzPct val="80000"/>
              <a:buFont typeface="Wingdings" panose="05000000000000000000" pitchFamily="2" charset="2"/>
              <a:buChar char="v"/>
              <a:tabLst>
                <a:tab pos="0" algn="l"/>
              </a:tabLst>
            </a:pPr>
            <a:r>
              <a:rPr lang="en-US" sz="2200" dirty="0">
                <a:solidFill>
                  <a:srgbClr val="0070C0"/>
                </a:solidFill>
                <a:latin typeface="Garamond" panose="02020404030301010803" pitchFamily="18" charset="0"/>
                <a:cs typeface="Calibri Light" panose="020F0302020204030204" pitchFamily="34" charset="0"/>
              </a:rPr>
              <a:t>No longer maintained</a:t>
            </a:r>
          </a:p>
          <a:p>
            <a:pPr marL="419220" indent="-342900">
              <a:buClr>
                <a:srgbClr val="0070C0"/>
              </a:buClr>
              <a:buSzPct val="80000"/>
              <a:buFont typeface="Wingdings" panose="05000000000000000000" pitchFamily="2" charset="2"/>
              <a:buChar char="v"/>
              <a:tabLst>
                <a:tab pos="0" algn="l"/>
              </a:tabLst>
            </a:pPr>
            <a:endParaRPr lang="en-US" sz="2200" dirty="0">
              <a:solidFill>
                <a:srgbClr val="0070C0"/>
              </a:solidFill>
              <a:latin typeface="Garamond" panose="02020404030301010803" pitchFamily="18" charset="0"/>
              <a:cs typeface="Calibri Light" panose="020F0302020204030204" pitchFamily="34" charset="0"/>
            </a:endParaRPr>
          </a:p>
          <a:p>
            <a:pPr marL="457200" indent="-380880">
              <a:buClr>
                <a:srgbClr val="0070C0"/>
              </a:buClr>
              <a:buSzPct val="80000"/>
              <a:buFont typeface="Wingdings" panose="05000000000000000000" pitchFamily="2" charset="2"/>
              <a:buChar char="v"/>
              <a:tabLst>
                <a:tab pos="0" algn="l"/>
              </a:tabLst>
            </a:pPr>
            <a:r>
              <a:rPr lang="en-US" sz="2200" dirty="0">
                <a:solidFill>
                  <a:srgbClr val="0070C0"/>
                </a:solidFill>
                <a:latin typeface="Garamond" panose="02020404030301010803" pitchFamily="18" charset="0"/>
                <a:cs typeface="Calibri Light" panose="020F0302020204030204" pitchFamily="34" charset="0"/>
              </a:rPr>
              <a:t>Provisions 1 OSD (virtual disk) per </a:t>
            </a:r>
            <a:r>
              <a:rPr lang="en-US" sz="2200" dirty="0" err="1">
                <a:solidFill>
                  <a:srgbClr val="0070C0"/>
                </a:solidFill>
                <a:latin typeface="Garamond" panose="02020404030301010803" pitchFamily="18" charset="0"/>
                <a:cs typeface="Calibri Light" panose="020F0302020204030204" pitchFamily="34" charset="0"/>
              </a:rPr>
              <a:t>Ceph</a:t>
            </a:r>
            <a:r>
              <a:rPr lang="en-US" sz="2200" dirty="0">
                <a:solidFill>
                  <a:srgbClr val="0070C0"/>
                </a:solidFill>
                <a:latin typeface="Garamond" panose="02020404030301010803" pitchFamily="18" charset="0"/>
                <a:cs typeface="Calibri Light" panose="020F0302020204030204" pitchFamily="34" charset="0"/>
              </a:rPr>
              <a:t> OSD</a:t>
            </a:r>
          </a:p>
          <a:p>
            <a:pPr marL="76320">
              <a:buClr>
                <a:srgbClr val="0070C0"/>
              </a:buClr>
              <a:buSzPct val="80000"/>
              <a:tabLst>
                <a:tab pos="0" algn="l"/>
              </a:tabLst>
            </a:pPr>
            <a:endParaRPr lang="en-US" sz="2200" dirty="0">
              <a:solidFill>
                <a:srgbClr val="0070C0"/>
              </a:solidFill>
              <a:latin typeface="Garamond" panose="02020404030301010803" pitchFamily="18" charset="0"/>
              <a:cs typeface="Calibri Light" panose="020F0302020204030204" pitchFamily="34" charset="0"/>
            </a:endParaRPr>
          </a:p>
          <a:p>
            <a:pPr marL="457200" indent="-380880">
              <a:buClr>
                <a:srgbClr val="0070C0"/>
              </a:buClr>
              <a:buSzPct val="80000"/>
              <a:buFont typeface="Wingdings" panose="05000000000000000000" pitchFamily="2" charset="2"/>
              <a:buChar char="v"/>
              <a:tabLst>
                <a:tab pos="0" algn="l"/>
              </a:tabLst>
            </a:pPr>
            <a:r>
              <a:rPr lang="en-US" sz="2200" dirty="0">
                <a:solidFill>
                  <a:srgbClr val="0070C0"/>
                </a:solidFill>
                <a:latin typeface="Garamond" panose="02020404030301010803" pitchFamily="18" charset="0"/>
                <a:cs typeface="Calibri Light" panose="020F0302020204030204" pitchFamily="34" charset="0"/>
              </a:rPr>
              <a:t>Aging hardware</a:t>
            </a:r>
          </a:p>
          <a:p>
            <a:pPr marL="342900" indent="-342900">
              <a:buClr>
                <a:srgbClr val="0070C0"/>
              </a:buClr>
              <a:buSzPct val="80000"/>
              <a:buFont typeface="Wingdings" panose="05000000000000000000" pitchFamily="2" charset="2"/>
              <a:buChar char="v"/>
              <a:tabLst>
                <a:tab pos="0" algn="l"/>
              </a:tabLst>
            </a:pPr>
            <a:endParaRPr lang="en-US" sz="2400" dirty="0">
              <a:solidFill>
                <a:srgbClr val="0070C0"/>
              </a:solidFill>
              <a:latin typeface="Garamond" panose="02020404030301010803" pitchFamily="18" charset="0"/>
              <a:cs typeface="Calibri Light" panose="020F0302020204030204" pitchFamily="34" charset="0"/>
            </a:endParaRPr>
          </a:p>
        </p:txBody>
      </p:sp>
      <p:pic>
        <p:nvPicPr>
          <p:cNvPr id="8" name="Picture 7">
            <a:extLst>
              <a:ext uri="{FF2B5EF4-FFF2-40B4-BE49-F238E27FC236}">
                <a16:creationId xmlns:a16="http://schemas.microsoft.com/office/drawing/2014/main" id="{AFD81DA0-294B-40E4-88B7-2C37C63846C0}"/>
              </a:ext>
            </a:extLst>
          </p:cNvPr>
          <p:cNvPicPr/>
          <p:nvPr/>
        </p:nvPicPr>
        <p:blipFill>
          <a:blip r:embed="rId2"/>
          <a:srcRect b="7616"/>
          <a:stretch/>
        </p:blipFill>
        <p:spPr>
          <a:xfrm>
            <a:off x="5796136" y="1419622"/>
            <a:ext cx="2736304" cy="2389624"/>
          </a:xfrm>
          <a:prstGeom prst="rect">
            <a:avLst/>
          </a:prstGeom>
          <a:ln w="0">
            <a:noFill/>
          </a:ln>
        </p:spPr>
      </p:pic>
      <p:grpSp>
        <p:nvGrpSpPr>
          <p:cNvPr id="6" name="Group 5">
            <a:extLst>
              <a:ext uri="{FF2B5EF4-FFF2-40B4-BE49-F238E27FC236}">
                <a16:creationId xmlns:a16="http://schemas.microsoft.com/office/drawing/2014/main" id="{A5747C86-A003-4D21-B33F-374D3AFC808D}"/>
              </a:ext>
            </a:extLst>
          </p:cNvPr>
          <p:cNvGrpSpPr/>
          <p:nvPr/>
        </p:nvGrpSpPr>
        <p:grpSpPr>
          <a:xfrm>
            <a:off x="3347864" y="123478"/>
            <a:ext cx="2664296" cy="1008112"/>
            <a:chOff x="4162680" y="1526400"/>
            <a:chExt cx="4881960" cy="1841760"/>
          </a:xfrm>
        </p:grpSpPr>
        <p:pic>
          <p:nvPicPr>
            <p:cNvPr id="7" name="Picture 12">
              <a:extLst>
                <a:ext uri="{FF2B5EF4-FFF2-40B4-BE49-F238E27FC236}">
                  <a16:creationId xmlns:a16="http://schemas.microsoft.com/office/drawing/2014/main" id="{B5C53959-E0C2-4D62-B5BD-B561A2FC2DD9}"/>
                </a:ext>
              </a:extLst>
            </p:cNvPr>
            <p:cNvPicPr/>
            <p:nvPr/>
          </p:nvPicPr>
          <p:blipFill>
            <a:blip r:embed="rId3"/>
            <a:stretch/>
          </p:blipFill>
          <p:spPr>
            <a:xfrm>
              <a:off x="4162680" y="1526400"/>
              <a:ext cx="4881960" cy="1841760"/>
            </a:xfrm>
            <a:prstGeom prst="rect">
              <a:avLst/>
            </a:prstGeom>
            <a:ln w="0">
              <a:noFill/>
            </a:ln>
          </p:spPr>
        </p:pic>
        <p:pic>
          <p:nvPicPr>
            <p:cNvPr id="9" name="Picture 8">
              <a:extLst>
                <a:ext uri="{FF2B5EF4-FFF2-40B4-BE49-F238E27FC236}">
                  <a16:creationId xmlns:a16="http://schemas.microsoft.com/office/drawing/2014/main" id="{3770BB7B-3B3C-4803-A1A0-CCFFB651ED90}"/>
                </a:ext>
              </a:extLst>
            </p:cNvPr>
            <p:cNvPicPr/>
            <p:nvPr/>
          </p:nvPicPr>
          <p:blipFill>
            <a:blip r:embed="rId4"/>
            <a:srcRect l="4807" t="9125" r="4807" b="9125"/>
            <a:stretch/>
          </p:blipFill>
          <p:spPr>
            <a:xfrm>
              <a:off x="4162680" y="1583280"/>
              <a:ext cx="1583640" cy="863640"/>
            </a:xfrm>
            <a:prstGeom prst="rect">
              <a:avLst/>
            </a:prstGeom>
            <a:ln w="0">
              <a:noFill/>
            </a:ln>
          </p:spPr>
        </p:pic>
      </p:grpSp>
    </p:spTree>
    <p:extLst>
      <p:ext uri="{BB962C8B-B14F-4D97-AF65-F5344CB8AC3E}">
        <p14:creationId xmlns:p14="http://schemas.microsoft.com/office/powerpoint/2010/main" val="60015500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laceHolder 1">
            <a:extLst>
              <a:ext uri="{FF2B5EF4-FFF2-40B4-BE49-F238E27FC236}">
                <a16:creationId xmlns:a16="http://schemas.microsoft.com/office/drawing/2014/main" id="{FBC57E03-E6CB-4FB6-A27E-E80CE0EA88E3}"/>
              </a:ext>
            </a:extLst>
          </p:cNvPr>
          <p:cNvSpPr txBox="1">
            <a:spLocks/>
          </p:cNvSpPr>
          <p:nvPr/>
        </p:nvSpPr>
        <p:spPr bwMode="auto">
          <a:xfrm>
            <a:off x="395536" y="1203598"/>
            <a:ext cx="3816424" cy="3385989"/>
          </a:xfrm>
          <a:prstGeom prst="rect">
            <a:avLst/>
          </a:prstGeom>
          <a:noFill/>
          <a:ln w="0">
            <a:noFill/>
          </a:ln>
        </p:spPr>
        <p:txBody>
          <a:bodyPr spcFirstLastPara="1" wrap="square" lIns="91425" tIns="91440" rIns="91425" bIns="91440" anchor="t" anchorCtr="0">
            <a:noAutofit/>
          </a:bodyPr>
          <a:lstStyle>
            <a:defPPr marR="0" lvl="0" algn="l">
              <a:lnSpc>
                <a:spcPct val="100000"/>
              </a:lnSpc>
              <a:spcBef>
                <a:spcPts val="0"/>
              </a:spcBef>
              <a:spcAft>
                <a:spcPts val="0"/>
              </a:spcAft>
            </a:defPPr>
            <a:lvl1pPr marR="0" lvl="0" algn="l">
              <a:lnSpc>
                <a:spcPct val="100000"/>
              </a:lnSpc>
              <a:spcBef>
                <a:spcPts val="0"/>
              </a:spcBef>
              <a:spcAft>
                <a:spcPts val="0"/>
              </a:spcAft>
              <a:buClr>
                <a:srgbClr val="2E3192"/>
              </a:buClr>
              <a:buSzPts val="2800"/>
              <a:buFont typeface="Arial"/>
              <a:buNone/>
              <a:defRPr sz="2800" b="0" i="0" u="none" strike="noStrike" cap="none">
                <a:solidFill>
                  <a:srgbClr val="2E3192"/>
                </a:solidFill>
                <a:latin typeface="Arial"/>
                <a:ea typeface="Arial"/>
                <a:cs typeface="Arial"/>
              </a:defRPr>
            </a:lvl1pPr>
            <a:lvl2pPr marR="0" lvl="1" algn="l">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defRPr>
            </a:lvl2pPr>
            <a:lvl3pPr marR="0" lvl="2" algn="l">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defRPr>
            </a:lvl3pPr>
            <a:lvl4pPr marR="0" lvl="3" algn="l">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defRPr>
            </a:lvl4pPr>
            <a:lvl5pPr marR="0" lvl="4" algn="l">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defRPr>
            </a:lvl5pPr>
            <a:lvl6pPr marR="0" lvl="5" algn="l">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defRPr>
            </a:lvl6pPr>
            <a:lvl7pPr marR="0" lvl="6" algn="l">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defRPr>
            </a:lvl7pPr>
            <a:lvl8pPr marR="0" lvl="7" algn="l">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defRPr>
            </a:lvl8pPr>
            <a:lvl9pPr marR="0" lvl="8" algn="l">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defRPr>
            </a:lvl9pPr>
          </a:lstStyle>
          <a:p>
            <a:pPr marL="457200" indent="-380880">
              <a:buClr>
                <a:srgbClr val="0070C0"/>
              </a:buClr>
              <a:buSzPct val="80000"/>
              <a:buFont typeface="Wingdings" panose="05000000000000000000" pitchFamily="2" charset="2"/>
              <a:buChar char="v"/>
            </a:pPr>
            <a:r>
              <a:rPr lang="en-US" sz="2000" dirty="0">
                <a:solidFill>
                  <a:srgbClr val="0070C0"/>
                </a:solidFill>
                <a:latin typeface="Garamond" panose="02020404030301010803" pitchFamily="18" charset="0"/>
                <a:cs typeface="Calibri Light" panose="020F0302020204030204" pitchFamily="34" charset="0"/>
              </a:rPr>
              <a:t>480 compute cores</a:t>
            </a:r>
          </a:p>
          <a:p>
            <a:pPr marL="419220" indent="-342900">
              <a:buClr>
                <a:srgbClr val="0070C0"/>
              </a:buClr>
              <a:buSzPct val="80000"/>
              <a:buFont typeface="Wingdings" panose="05000000000000000000" pitchFamily="2" charset="2"/>
              <a:buChar char="v"/>
              <a:tabLst>
                <a:tab pos="0" algn="l"/>
              </a:tabLst>
            </a:pPr>
            <a:endParaRPr lang="en-US" sz="2000" dirty="0">
              <a:solidFill>
                <a:srgbClr val="0070C0"/>
              </a:solidFill>
              <a:latin typeface="Garamond" panose="02020404030301010803" pitchFamily="18" charset="0"/>
              <a:cs typeface="Calibri Light" panose="020F0302020204030204" pitchFamily="34" charset="0"/>
            </a:endParaRPr>
          </a:p>
          <a:p>
            <a:pPr marL="457200" indent="-380880">
              <a:buClr>
                <a:srgbClr val="0070C0"/>
              </a:buClr>
              <a:buSzPct val="80000"/>
              <a:buFont typeface="Wingdings" panose="05000000000000000000" pitchFamily="2" charset="2"/>
              <a:buChar char="v"/>
              <a:tabLst>
                <a:tab pos="0" algn="l"/>
              </a:tabLst>
            </a:pPr>
            <a:r>
              <a:rPr lang="en-US" sz="2000" dirty="0">
                <a:solidFill>
                  <a:srgbClr val="0070C0"/>
                </a:solidFill>
                <a:latin typeface="Garamond" panose="02020404030301010803" pitchFamily="18" charset="0"/>
                <a:cs typeface="Calibri Light" panose="020F0302020204030204" pitchFamily="34" charset="0"/>
              </a:rPr>
              <a:t>RAM: 2 TB</a:t>
            </a:r>
          </a:p>
          <a:p>
            <a:pPr marL="419220" indent="-342900">
              <a:buClr>
                <a:srgbClr val="0070C0"/>
              </a:buClr>
              <a:buSzPct val="80000"/>
              <a:buFont typeface="Wingdings" panose="05000000000000000000" pitchFamily="2" charset="2"/>
              <a:buChar char="v"/>
              <a:tabLst>
                <a:tab pos="0" algn="l"/>
              </a:tabLst>
            </a:pPr>
            <a:endParaRPr lang="en-US" sz="2000" dirty="0">
              <a:solidFill>
                <a:srgbClr val="0070C0"/>
              </a:solidFill>
              <a:latin typeface="Garamond" panose="02020404030301010803" pitchFamily="18" charset="0"/>
              <a:cs typeface="Calibri Light" panose="020F0302020204030204" pitchFamily="34" charset="0"/>
            </a:endParaRPr>
          </a:p>
          <a:p>
            <a:pPr marL="457200" indent="-380880">
              <a:buClr>
                <a:srgbClr val="0070C0"/>
              </a:buClr>
              <a:buSzPct val="80000"/>
              <a:buFont typeface="Wingdings" panose="05000000000000000000" pitchFamily="2" charset="2"/>
              <a:buChar char="v"/>
              <a:tabLst>
                <a:tab pos="0" algn="l"/>
              </a:tabLst>
            </a:pPr>
            <a:r>
              <a:rPr lang="en-US" sz="2000" dirty="0">
                <a:solidFill>
                  <a:srgbClr val="0070C0"/>
                </a:solidFill>
                <a:latin typeface="Garamond" panose="02020404030301010803" pitchFamily="18" charset="0"/>
                <a:cs typeface="Calibri Light" panose="020F0302020204030204" pitchFamily="34" charset="0"/>
              </a:rPr>
              <a:t>Cloud Storage: 240 TB </a:t>
            </a:r>
          </a:p>
          <a:p>
            <a:pPr marL="419220" indent="-342900">
              <a:buClr>
                <a:srgbClr val="0070C0"/>
              </a:buClr>
              <a:buSzPct val="80000"/>
              <a:buFont typeface="Wingdings" panose="05000000000000000000" pitchFamily="2" charset="2"/>
              <a:buChar char="v"/>
              <a:tabLst>
                <a:tab pos="0" algn="l"/>
              </a:tabLst>
            </a:pPr>
            <a:endParaRPr lang="en-US" sz="2000" dirty="0">
              <a:solidFill>
                <a:srgbClr val="0070C0"/>
              </a:solidFill>
              <a:latin typeface="Garamond" panose="02020404030301010803" pitchFamily="18" charset="0"/>
              <a:cs typeface="Calibri Light" panose="020F0302020204030204" pitchFamily="34" charset="0"/>
            </a:endParaRPr>
          </a:p>
          <a:p>
            <a:pPr marL="457200" indent="-380880">
              <a:buClr>
                <a:srgbClr val="0070C0"/>
              </a:buClr>
              <a:buSzPct val="80000"/>
              <a:buFont typeface="Wingdings" panose="05000000000000000000" pitchFamily="2" charset="2"/>
              <a:buChar char="v"/>
              <a:tabLst>
                <a:tab pos="0" algn="l"/>
              </a:tabLst>
            </a:pPr>
            <a:r>
              <a:rPr lang="en-US" sz="2000" dirty="0">
                <a:solidFill>
                  <a:srgbClr val="0070C0"/>
                </a:solidFill>
                <a:latin typeface="Garamond" panose="02020404030301010803" pitchFamily="18" charset="0"/>
                <a:cs typeface="Calibri Light" panose="020F0302020204030204" pitchFamily="34" charset="0"/>
              </a:rPr>
              <a:t>20Gbps Network (40G storage network)</a:t>
            </a:r>
          </a:p>
          <a:p>
            <a:pPr marL="419220" indent="-342900">
              <a:buClr>
                <a:srgbClr val="0070C0"/>
              </a:buClr>
              <a:buSzPct val="80000"/>
              <a:buFont typeface="Wingdings" panose="05000000000000000000" pitchFamily="2" charset="2"/>
              <a:buChar char="v"/>
              <a:tabLst>
                <a:tab pos="0" algn="l"/>
              </a:tabLst>
            </a:pPr>
            <a:endParaRPr lang="en-US" sz="2000" dirty="0">
              <a:solidFill>
                <a:srgbClr val="0070C0"/>
              </a:solidFill>
              <a:latin typeface="Garamond" panose="02020404030301010803" pitchFamily="18" charset="0"/>
              <a:cs typeface="Calibri Light" panose="020F0302020204030204" pitchFamily="34" charset="0"/>
            </a:endParaRPr>
          </a:p>
          <a:p>
            <a:pPr marL="457200" indent="-380880">
              <a:buClr>
                <a:srgbClr val="0070C0"/>
              </a:buClr>
              <a:buSzPct val="80000"/>
              <a:buFont typeface="Wingdings" panose="05000000000000000000" pitchFamily="2" charset="2"/>
              <a:buChar char="v"/>
              <a:tabLst>
                <a:tab pos="0" algn="l"/>
              </a:tabLst>
            </a:pPr>
            <a:r>
              <a:rPr lang="en-US" sz="2000" dirty="0">
                <a:solidFill>
                  <a:srgbClr val="0070C0"/>
                </a:solidFill>
                <a:latin typeface="Garamond" panose="02020404030301010803" pitchFamily="18" charset="0"/>
                <a:cs typeface="Calibri Light" panose="020F0302020204030204" pitchFamily="34" charset="0"/>
              </a:rPr>
              <a:t>Use case: Member institutions</a:t>
            </a:r>
          </a:p>
        </p:txBody>
      </p:sp>
      <p:sp>
        <p:nvSpPr>
          <p:cNvPr id="6" name="PlaceHolder 2">
            <a:extLst>
              <a:ext uri="{FF2B5EF4-FFF2-40B4-BE49-F238E27FC236}">
                <a16:creationId xmlns:a16="http://schemas.microsoft.com/office/drawing/2014/main" id="{152C7074-E81C-43A9-AFDE-25C6C42A154A}"/>
              </a:ext>
            </a:extLst>
          </p:cNvPr>
          <p:cNvSpPr txBox="1">
            <a:spLocks/>
          </p:cNvSpPr>
          <p:nvPr/>
        </p:nvSpPr>
        <p:spPr bwMode="auto">
          <a:xfrm>
            <a:off x="4355976" y="1203598"/>
            <a:ext cx="4896544" cy="3213854"/>
          </a:xfrm>
          <a:prstGeom prst="rect">
            <a:avLst/>
          </a:prstGeom>
          <a:noFill/>
          <a:ln w="0">
            <a:noFill/>
          </a:ln>
        </p:spPr>
        <p:txBody>
          <a:bodyPr spcFirstLastPara="1" wrap="square" lIns="91425" tIns="91440" rIns="91425" bIns="91440" anchor="t" anchorCtr="0">
            <a:noAutofit/>
          </a:bodyPr>
          <a:lstStyle>
            <a:defPPr marR="0" lvl="0" algn="l">
              <a:lnSpc>
                <a:spcPct val="100000"/>
              </a:lnSpc>
              <a:spcBef>
                <a:spcPts val="0"/>
              </a:spcBef>
              <a:spcAft>
                <a:spcPts val="0"/>
              </a:spcAft>
            </a:defPPr>
            <a:lvl1pPr marR="0" lvl="0" algn="l">
              <a:lnSpc>
                <a:spcPct val="100000"/>
              </a:lnSpc>
              <a:spcBef>
                <a:spcPts val="0"/>
              </a:spcBef>
              <a:spcAft>
                <a:spcPts val="0"/>
              </a:spcAft>
              <a:buClr>
                <a:srgbClr val="2E3192"/>
              </a:buClr>
              <a:buSzPts val="2800"/>
              <a:buFont typeface="Arial"/>
              <a:buNone/>
              <a:defRPr sz="2800" b="0" i="0" u="none" strike="noStrike" cap="none">
                <a:solidFill>
                  <a:srgbClr val="2E3192"/>
                </a:solidFill>
                <a:latin typeface="Arial"/>
                <a:ea typeface="Arial"/>
                <a:cs typeface="Arial"/>
              </a:defRPr>
            </a:lvl1pPr>
            <a:lvl2pPr marR="0" lvl="1" algn="l">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defRPr>
            </a:lvl2pPr>
            <a:lvl3pPr marR="0" lvl="2" algn="l">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defRPr>
            </a:lvl3pPr>
            <a:lvl4pPr marR="0" lvl="3" algn="l">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defRPr>
            </a:lvl4pPr>
            <a:lvl5pPr marR="0" lvl="4" algn="l">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defRPr>
            </a:lvl5pPr>
            <a:lvl6pPr marR="0" lvl="5" algn="l">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defRPr>
            </a:lvl6pPr>
            <a:lvl7pPr marR="0" lvl="6" algn="l">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defRPr>
            </a:lvl7pPr>
            <a:lvl8pPr marR="0" lvl="7" algn="l">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defRPr>
            </a:lvl8pPr>
            <a:lvl9pPr marR="0" lvl="8" algn="l">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defRPr>
            </a:lvl9pPr>
          </a:lstStyle>
          <a:p>
            <a:pPr>
              <a:buClr>
                <a:srgbClr val="0070C0"/>
              </a:buClr>
              <a:buSzPct val="80000"/>
            </a:pPr>
            <a:r>
              <a:rPr lang="en-US" sz="2000" b="1" dirty="0">
                <a:solidFill>
                  <a:srgbClr val="D6A300"/>
                </a:solidFill>
                <a:latin typeface="Garamond" panose="02020404030301010803" pitchFamily="18" charset="0"/>
                <a:cs typeface="Calibri Light" panose="020F0302020204030204" pitchFamily="34" charset="0"/>
              </a:rPr>
              <a:t>Features</a:t>
            </a:r>
          </a:p>
          <a:p>
            <a:pPr>
              <a:buClr>
                <a:srgbClr val="0070C0"/>
              </a:buClr>
              <a:buSzPct val="80000"/>
            </a:pPr>
            <a:endParaRPr lang="en-US" sz="2000" b="1" dirty="0">
              <a:solidFill>
                <a:srgbClr val="D6A300"/>
              </a:solidFill>
              <a:latin typeface="Garamond" panose="02020404030301010803" pitchFamily="18" charset="0"/>
              <a:cs typeface="Calibri Light" panose="020F0302020204030204" pitchFamily="34" charset="0"/>
            </a:endParaRPr>
          </a:p>
          <a:p>
            <a:pPr marL="457200" indent="-380880">
              <a:buClr>
                <a:srgbClr val="0070C0"/>
              </a:buClr>
              <a:buSzPct val="80000"/>
              <a:buFont typeface="Wingdings" panose="05000000000000000000" pitchFamily="2" charset="2"/>
              <a:buChar char="v"/>
            </a:pPr>
            <a:r>
              <a:rPr lang="en-US" sz="2000" dirty="0">
                <a:solidFill>
                  <a:srgbClr val="0070C0"/>
                </a:solidFill>
                <a:latin typeface="Garamond" panose="02020404030301010803" pitchFamily="18" charset="0"/>
                <a:cs typeface="Calibri Light" panose="020F0302020204030204" pitchFamily="34" charset="0"/>
              </a:rPr>
              <a:t>Ansible  used for management, installing, and updating</a:t>
            </a:r>
          </a:p>
          <a:p>
            <a:pPr marL="419220" indent="-342900">
              <a:buClr>
                <a:srgbClr val="0070C0"/>
              </a:buClr>
              <a:buSzPct val="80000"/>
              <a:buFont typeface="Wingdings" panose="05000000000000000000" pitchFamily="2" charset="2"/>
              <a:buChar char="v"/>
              <a:tabLst>
                <a:tab pos="0" algn="l"/>
              </a:tabLst>
            </a:pPr>
            <a:endParaRPr lang="en-US" sz="2000" dirty="0">
              <a:solidFill>
                <a:srgbClr val="0070C0"/>
              </a:solidFill>
              <a:latin typeface="Garamond" panose="02020404030301010803" pitchFamily="18" charset="0"/>
              <a:cs typeface="Calibri Light" panose="020F0302020204030204" pitchFamily="34" charset="0"/>
            </a:endParaRPr>
          </a:p>
          <a:p>
            <a:pPr marL="457200" indent="-380880">
              <a:buClr>
                <a:srgbClr val="0070C0"/>
              </a:buClr>
              <a:buSzPct val="80000"/>
              <a:buFont typeface="Wingdings" panose="05000000000000000000" pitchFamily="2" charset="2"/>
              <a:buChar char="v"/>
              <a:tabLst>
                <a:tab pos="0" algn="l"/>
              </a:tabLst>
            </a:pPr>
            <a:r>
              <a:rPr lang="en-US" sz="2000" dirty="0">
                <a:solidFill>
                  <a:srgbClr val="0070C0"/>
                </a:solidFill>
                <a:latin typeface="Garamond" panose="02020404030301010803" pitchFamily="18" charset="0"/>
                <a:cs typeface="Calibri Light" panose="020F0302020204030204" pitchFamily="34" charset="0"/>
              </a:rPr>
              <a:t>LXC containers for each Openstack service</a:t>
            </a:r>
          </a:p>
          <a:p>
            <a:pPr marL="419220" indent="-342900">
              <a:buClr>
                <a:srgbClr val="0070C0"/>
              </a:buClr>
              <a:buSzPct val="80000"/>
              <a:buFont typeface="Wingdings" panose="05000000000000000000" pitchFamily="2" charset="2"/>
              <a:buChar char="v"/>
              <a:tabLst>
                <a:tab pos="0" algn="l"/>
              </a:tabLst>
            </a:pPr>
            <a:endParaRPr lang="en-US" sz="2000" dirty="0">
              <a:solidFill>
                <a:srgbClr val="0070C0"/>
              </a:solidFill>
              <a:latin typeface="Garamond" panose="02020404030301010803" pitchFamily="18" charset="0"/>
              <a:cs typeface="Calibri Light" panose="020F0302020204030204" pitchFamily="34" charset="0"/>
            </a:endParaRPr>
          </a:p>
          <a:p>
            <a:pPr marL="457200" indent="-380880">
              <a:buClr>
                <a:srgbClr val="0070C0"/>
              </a:buClr>
              <a:buSzPct val="80000"/>
              <a:buFont typeface="Wingdings" panose="05000000000000000000" pitchFamily="2" charset="2"/>
              <a:buChar char="v"/>
              <a:tabLst>
                <a:tab pos="0" algn="l"/>
              </a:tabLst>
            </a:pPr>
            <a:r>
              <a:rPr lang="en-US" sz="2000" dirty="0">
                <a:solidFill>
                  <a:srgbClr val="0070C0"/>
                </a:solidFill>
                <a:latin typeface="Garamond" panose="02020404030301010803" pitchFamily="18" charset="0"/>
                <a:cs typeface="Calibri Light" panose="020F0302020204030204" pitchFamily="34" charset="0"/>
              </a:rPr>
              <a:t>Components independently set up and maintained</a:t>
            </a:r>
          </a:p>
        </p:txBody>
      </p:sp>
      <p:pic>
        <p:nvPicPr>
          <p:cNvPr id="7" name="Picture 10">
            <a:extLst>
              <a:ext uri="{FF2B5EF4-FFF2-40B4-BE49-F238E27FC236}">
                <a16:creationId xmlns:a16="http://schemas.microsoft.com/office/drawing/2014/main" id="{A739D84F-DAA8-4393-9942-29D84FB96982}"/>
              </a:ext>
            </a:extLst>
          </p:cNvPr>
          <p:cNvPicPr/>
          <p:nvPr/>
        </p:nvPicPr>
        <p:blipFill>
          <a:blip r:embed="rId2"/>
          <a:srcRect t="8542" r="1472" b="12926"/>
          <a:stretch/>
        </p:blipFill>
        <p:spPr>
          <a:xfrm>
            <a:off x="3419872" y="123478"/>
            <a:ext cx="2376000" cy="719640"/>
          </a:xfrm>
          <a:prstGeom prst="rect">
            <a:avLst/>
          </a:prstGeom>
          <a:ln w="0">
            <a:noFill/>
          </a:ln>
        </p:spPr>
      </p:pic>
    </p:spTree>
    <p:extLst>
      <p:ext uri="{BB962C8B-B14F-4D97-AF65-F5344CB8AC3E}">
        <p14:creationId xmlns:p14="http://schemas.microsoft.com/office/powerpoint/2010/main" val="251229383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7289F7EC-EEC8-48B8-9EF5-864A602940FE}"/>
              </a:ext>
            </a:extLst>
          </p:cNvPr>
          <p:cNvPicPr/>
          <p:nvPr/>
        </p:nvPicPr>
        <p:blipFill rotWithShape="1">
          <a:blip r:embed="rId2"/>
          <a:srcRect t="8543" r="1472" b="18851"/>
          <a:stretch/>
        </p:blipFill>
        <p:spPr>
          <a:xfrm>
            <a:off x="3491880" y="90211"/>
            <a:ext cx="2376000" cy="731873"/>
          </a:xfrm>
          <a:prstGeom prst="rect">
            <a:avLst/>
          </a:prstGeom>
          <a:ln w="0">
            <a:noFill/>
          </a:ln>
        </p:spPr>
      </p:pic>
      <p:pic>
        <p:nvPicPr>
          <p:cNvPr id="2" name="Picture 1">
            <a:extLst>
              <a:ext uri="{FF2B5EF4-FFF2-40B4-BE49-F238E27FC236}">
                <a16:creationId xmlns:a16="http://schemas.microsoft.com/office/drawing/2014/main" id="{974B35BC-93DA-4EA5-AB7F-BF7DB49DB10D}"/>
              </a:ext>
            </a:extLst>
          </p:cNvPr>
          <p:cNvPicPr>
            <a:picLocks noChangeAspect="1"/>
          </p:cNvPicPr>
          <p:nvPr/>
        </p:nvPicPr>
        <p:blipFill>
          <a:blip r:embed="rId3"/>
          <a:stretch>
            <a:fillRect/>
          </a:stretch>
        </p:blipFill>
        <p:spPr>
          <a:xfrm>
            <a:off x="1043608" y="915566"/>
            <a:ext cx="6873128" cy="3729206"/>
          </a:xfrm>
          <a:prstGeom prst="rect">
            <a:avLst/>
          </a:prstGeom>
          <a:ln>
            <a:solidFill>
              <a:srgbClr val="00B0F0"/>
            </a:solidFill>
          </a:ln>
        </p:spPr>
      </p:pic>
    </p:spTree>
    <p:extLst>
      <p:ext uri="{BB962C8B-B14F-4D97-AF65-F5344CB8AC3E}">
        <p14:creationId xmlns:p14="http://schemas.microsoft.com/office/powerpoint/2010/main" val="32769419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isolated sticker. ribbon tag ...">
            <a:extLst>
              <a:ext uri="{FF2B5EF4-FFF2-40B4-BE49-F238E27FC236}">
                <a16:creationId xmlns:a16="http://schemas.microsoft.com/office/drawing/2014/main" id="{3A61D81D-E1B6-46C1-BDBB-872332B5AF61}"/>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b="11818"/>
          <a:stretch/>
        </p:blipFill>
        <p:spPr bwMode="auto">
          <a:xfrm>
            <a:off x="5818584" y="1635646"/>
            <a:ext cx="3049842" cy="2088232"/>
          </a:xfrm>
          <a:prstGeom prst="rect">
            <a:avLst/>
          </a:prstGeom>
          <a:noFill/>
          <a:extLst>
            <a:ext uri="{909E8E84-426E-40DD-AFC4-6F175D3DCCD1}">
              <a14:hiddenFill xmlns:a14="http://schemas.microsoft.com/office/drawing/2010/main">
                <a:solidFill>
                  <a:srgbClr val="FFFFFF"/>
                </a:solidFill>
              </a14:hiddenFill>
            </a:ext>
          </a:extLst>
        </p:spPr>
      </p:pic>
      <p:sp>
        <p:nvSpPr>
          <p:cNvPr id="2" name="Rectangle 1">
            <a:extLst>
              <a:ext uri="{FF2B5EF4-FFF2-40B4-BE49-F238E27FC236}">
                <a16:creationId xmlns:a16="http://schemas.microsoft.com/office/drawing/2014/main" id="{BBC31919-E0AB-4212-8855-58DF6DE9AF78}"/>
              </a:ext>
            </a:extLst>
          </p:cNvPr>
          <p:cNvSpPr/>
          <p:nvPr/>
        </p:nvSpPr>
        <p:spPr>
          <a:xfrm>
            <a:off x="971600" y="1419622"/>
            <a:ext cx="6768752" cy="2831544"/>
          </a:xfrm>
          <a:prstGeom prst="rect">
            <a:avLst/>
          </a:prstGeom>
        </p:spPr>
        <p:txBody>
          <a:bodyPr wrap="square">
            <a:spAutoFit/>
          </a:bodyPr>
          <a:lstStyle/>
          <a:p>
            <a:pPr marL="76320">
              <a:buClr>
                <a:srgbClr val="0070C0"/>
              </a:buClr>
              <a:buSzPct val="80000"/>
            </a:pPr>
            <a:r>
              <a:rPr lang="en-US" sz="2200" dirty="0">
                <a:solidFill>
                  <a:srgbClr val="D6A300"/>
                </a:solidFill>
                <a:latin typeface="Garamond" panose="02020404030301010803" pitchFamily="18" charset="0"/>
                <a:cs typeface="Calibri Light" panose="020F0302020204030204" pitchFamily="34" charset="0"/>
              </a:rPr>
              <a:t>RENU Experience</a:t>
            </a:r>
          </a:p>
          <a:p>
            <a:pPr marL="76320">
              <a:buClr>
                <a:srgbClr val="0070C0"/>
              </a:buClr>
              <a:buSzPct val="80000"/>
            </a:pPr>
            <a:endParaRPr lang="en-US" sz="2200" dirty="0">
              <a:solidFill>
                <a:srgbClr val="0070C0"/>
              </a:solidFill>
              <a:latin typeface="Garamond" panose="02020404030301010803" pitchFamily="18" charset="0"/>
              <a:cs typeface="Calibri Light" panose="020F0302020204030204" pitchFamily="34" charset="0"/>
            </a:endParaRPr>
          </a:p>
          <a:p>
            <a:pPr marL="457200" indent="-380880">
              <a:buClr>
                <a:srgbClr val="0070C0"/>
              </a:buClr>
              <a:buSzPct val="80000"/>
              <a:buFont typeface="Wingdings" panose="05000000000000000000" pitchFamily="2" charset="2"/>
              <a:buChar char="v"/>
            </a:pPr>
            <a:r>
              <a:rPr lang="en-US" sz="2200" dirty="0">
                <a:solidFill>
                  <a:srgbClr val="0070C0"/>
                </a:solidFill>
                <a:latin typeface="Garamond" panose="02020404030301010803" pitchFamily="18" charset="0"/>
                <a:cs typeface="Calibri Light" panose="020F0302020204030204" pitchFamily="34" charset="0"/>
              </a:rPr>
              <a:t>Faster cloud</a:t>
            </a:r>
          </a:p>
          <a:p>
            <a:pPr marL="419220" indent="-342900">
              <a:buClr>
                <a:srgbClr val="0070C0"/>
              </a:buClr>
              <a:buSzPct val="80000"/>
              <a:buFont typeface="Wingdings" panose="05000000000000000000" pitchFamily="2" charset="2"/>
              <a:buChar char="v"/>
              <a:tabLst>
                <a:tab pos="0" algn="l"/>
              </a:tabLst>
            </a:pPr>
            <a:endParaRPr lang="en-US" sz="2200" dirty="0">
              <a:solidFill>
                <a:srgbClr val="0070C0"/>
              </a:solidFill>
              <a:latin typeface="Garamond" panose="02020404030301010803" pitchFamily="18" charset="0"/>
              <a:cs typeface="Calibri Light" panose="020F0302020204030204" pitchFamily="34" charset="0"/>
            </a:endParaRPr>
          </a:p>
          <a:p>
            <a:pPr marL="457200" indent="-380880">
              <a:buClr>
                <a:srgbClr val="0070C0"/>
              </a:buClr>
              <a:buSzPct val="80000"/>
              <a:buFont typeface="Wingdings" panose="05000000000000000000" pitchFamily="2" charset="2"/>
              <a:buChar char="v"/>
              <a:tabLst>
                <a:tab pos="0" algn="l"/>
              </a:tabLst>
            </a:pPr>
            <a:r>
              <a:rPr lang="en-US" sz="2200" dirty="0">
                <a:solidFill>
                  <a:srgbClr val="0070C0"/>
                </a:solidFill>
                <a:latin typeface="Garamond" panose="02020404030301010803" pitchFamily="18" charset="0"/>
                <a:cs typeface="Calibri Light" panose="020F0302020204030204" pitchFamily="34" charset="0"/>
              </a:rPr>
              <a:t>A lot of unexplored Openstack features</a:t>
            </a:r>
          </a:p>
          <a:p>
            <a:pPr marL="419220" indent="-342900">
              <a:buClr>
                <a:srgbClr val="0070C0"/>
              </a:buClr>
              <a:buSzPct val="80000"/>
              <a:buFont typeface="Wingdings" panose="05000000000000000000" pitchFamily="2" charset="2"/>
              <a:buChar char="v"/>
              <a:tabLst>
                <a:tab pos="0" algn="l"/>
              </a:tabLst>
            </a:pPr>
            <a:endParaRPr lang="en-US" sz="2200" dirty="0">
              <a:solidFill>
                <a:srgbClr val="0070C0"/>
              </a:solidFill>
              <a:latin typeface="Garamond" panose="02020404030301010803" pitchFamily="18" charset="0"/>
              <a:cs typeface="Calibri Light" panose="020F0302020204030204" pitchFamily="34" charset="0"/>
            </a:endParaRPr>
          </a:p>
          <a:p>
            <a:pPr marL="457200" indent="-380880">
              <a:buClr>
                <a:srgbClr val="0070C0"/>
              </a:buClr>
              <a:buSzPct val="80000"/>
              <a:buFont typeface="Wingdings" panose="05000000000000000000" pitchFamily="2" charset="2"/>
              <a:buChar char="v"/>
              <a:tabLst>
                <a:tab pos="0" algn="l"/>
              </a:tabLst>
            </a:pPr>
            <a:r>
              <a:rPr lang="en-US" sz="2200" dirty="0">
                <a:solidFill>
                  <a:srgbClr val="0070C0"/>
                </a:solidFill>
                <a:latin typeface="Garamond" panose="02020404030301010803" pitchFamily="18" charset="0"/>
                <a:cs typeface="Calibri Light" panose="020F0302020204030204" pitchFamily="34" charset="0"/>
              </a:rPr>
              <a:t>Easier to update and maintain</a:t>
            </a:r>
          </a:p>
          <a:p>
            <a:pPr marL="342900" indent="-342900">
              <a:buClr>
                <a:srgbClr val="0070C0"/>
              </a:buClr>
              <a:buSzPct val="80000"/>
              <a:buFont typeface="Wingdings" panose="05000000000000000000" pitchFamily="2" charset="2"/>
              <a:buChar char="v"/>
              <a:tabLst>
                <a:tab pos="0" algn="l"/>
              </a:tabLst>
            </a:pPr>
            <a:endParaRPr lang="en-US" sz="2400" dirty="0">
              <a:solidFill>
                <a:srgbClr val="0070C0"/>
              </a:solidFill>
              <a:latin typeface="Garamond" panose="02020404030301010803" pitchFamily="18" charset="0"/>
              <a:cs typeface="Calibri Light" panose="020F0302020204030204" pitchFamily="34" charset="0"/>
            </a:endParaRPr>
          </a:p>
        </p:txBody>
      </p:sp>
      <p:pic>
        <p:nvPicPr>
          <p:cNvPr id="10" name="Picture 9">
            <a:extLst>
              <a:ext uri="{FF2B5EF4-FFF2-40B4-BE49-F238E27FC236}">
                <a16:creationId xmlns:a16="http://schemas.microsoft.com/office/drawing/2014/main" id="{F07F33A7-833A-4751-936A-2E6C07CD770B}"/>
              </a:ext>
            </a:extLst>
          </p:cNvPr>
          <p:cNvPicPr/>
          <p:nvPr/>
        </p:nvPicPr>
        <p:blipFill rotWithShape="1">
          <a:blip r:embed="rId3"/>
          <a:srcRect t="8543" r="1472" b="18851"/>
          <a:stretch/>
        </p:blipFill>
        <p:spPr>
          <a:xfrm>
            <a:off x="3311860" y="195486"/>
            <a:ext cx="2520280" cy="825355"/>
          </a:xfrm>
          <a:prstGeom prst="rect">
            <a:avLst/>
          </a:prstGeom>
          <a:ln w="0">
            <a:noFill/>
          </a:ln>
        </p:spPr>
      </p:pic>
    </p:spTree>
    <p:extLst>
      <p:ext uri="{BB962C8B-B14F-4D97-AF65-F5344CB8AC3E}">
        <p14:creationId xmlns:p14="http://schemas.microsoft.com/office/powerpoint/2010/main" val="255322003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60" name="Picture 12" descr="Cost reduction icon. Simple outline style. Dollar low, down, money with  arrow, finance, investment, business concept design. Thin line vector  illustration isolated on white background. EPS 10. 26612241 Vector Art at  Vecteezy">
            <a:extLst>
              <a:ext uri="{FF2B5EF4-FFF2-40B4-BE49-F238E27FC236}">
                <a16:creationId xmlns:a16="http://schemas.microsoft.com/office/drawing/2014/main" id="{139C409A-B621-4E09-82E4-38C5276B1C44}"/>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b="14428"/>
          <a:stretch/>
        </p:blipFill>
        <p:spPr bwMode="auto">
          <a:xfrm>
            <a:off x="6500973" y="1131590"/>
            <a:ext cx="1382643" cy="1183165"/>
          </a:xfrm>
          <a:prstGeom prst="rect">
            <a:avLst/>
          </a:prstGeom>
          <a:noFill/>
          <a:extLst>
            <a:ext uri="{909E8E84-426E-40DD-AFC4-6F175D3DCCD1}">
              <a14:hiddenFill xmlns:a14="http://schemas.microsoft.com/office/drawing/2010/main">
                <a:solidFill>
                  <a:srgbClr val="FFFFFF"/>
                </a:solidFill>
              </a14:hiddenFill>
            </a:ext>
          </a:extLst>
        </p:spPr>
      </p:pic>
      <p:pic>
        <p:nvPicPr>
          <p:cNvPr id="2058" name="Picture 10" descr="Ease Of Access Svg Png Icon Free ...">
            <a:extLst>
              <a:ext uri="{FF2B5EF4-FFF2-40B4-BE49-F238E27FC236}">
                <a16:creationId xmlns:a16="http://schemas.microsoft.com/office/drawing/2014/main" id="{683DC7AD-EE7F-4D8C-B89D-CD165FD1DA49}"/>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564869" y="3347110"/>
            <a:ext cx="1071559" cy="1071559"/>
          </a:xfrm>
          <a:prstGeom prst="rect">
            <a:avLst/>
          </a:prstGeom>
          <a:noFill/>
          <a:extLst>
            <a:ext uri="{909E8E84-426E-40DD-AFC4-6F175D3DCCD1}">
              <a14:hiddenFill xmlns:a14="http://schemas.microsoft.com/office/drawing/2010/main">
                <a:solidFill>
                  <a:srgbClr val="FFFFFF"/>
                </a:solidFill>
              </a14:hiddenFill>
            </a:ext>
          </a:extLst>
        </p:spPr>
      </p:pic>
      <p:pic>
        <p:nvPicPr>
          <p:cNvPr id="2056" name="Picture 8" descr="Centralized Management Icons - Free SVG ...">
            <a:extLst>
              <a:ext uri="{FF2B5EF4-FFF2-40B4-BE49-F238E27FC236}">
                <a16:creationId xmlns:a16="http://schemas.microsoft.com/office/drawing/2014/main" id="{51C11608-A7EF-4B51-8D40-A37CADCFAAF9}"/>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424454" y="3260528"/>
            <a:ext cx="1189876" cy="1189876"/>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Configuring Proxmox to replicate between two hosts – Tony Fernandez">
            <a:extLst>
              <a:ext uri="{FF2B5EF4-FFF2-40B4-BE49-F238E27FC236}">
                <a16:creationId xmlns:a16="http://schemas.microsoft.com/office/drawing/2014/main" id="{A33672E9-54BE-4C13-B18D-8778680E1E5A}"/>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010174" y="843457"/>
            <a:ext cx="3087937" cy="2376264"/>
          </a:xfrm>
          <a:prstGeom prst="rect">
            <a:avLst/>
          </a:prstGeom>
          <a:noFill/>
          <a:extLst>
            <a:ext uri="{909E8E84-426E-40DD-AFC4-6F175D3DCCD1}">
              <a14:hiddenFill xmlns:a14="http://schemas.microsoft.com/office/drawing/2010/main">
                <a:solidFill>
                  <a:srgbClr val="FFFFFF"/>
                </a:solidFill>
              </a14:hiddenFill>
            </a:ext>
          </a:extLst>
        </p:spPr>
      </p:pic>
      <p:sp>
        <p:nvSpPr>
          <p:cNvPr id="6" name="Google Shape;117;p14">
            <a:extLst>
              <a:ext uri="{FF2B5EF4-FFF2-40B4-BE49-F238E27FC236}">
                <a16:creationId xmlns:a16="http://schemas.microsoft.com/office/drawing/2014/main" id="{5274B8E8-AF1D-49EC-8CC9-8C918FB66CCE}"/>
              </a:ext>
            </a:extLst>
          </p:cNvPr>
          <p:cNvSpPr txBox="1">
            <a:spLocks/>
          </p:cNvSpPr>
          <p:nvPr/>
        </p:nvSpPr>
        <p:spPr bwMode="auto">
          <a:xfrm>
            <a:off x="1080749" y="4377328"/>
            <a:ext cx="3503945" cy="536044"/>
          </a:xfrm>
          <a:prstGeom prst="rect">
            <a:avLst/>
          </a:prstGeom>
        </p:spPr>
        <p:txBody>
          <a:bodyPr spcFirstLastPara="1" wrap="square" lIns="91424" tIns="91424" rIns="91424" bIns="91424" anchor="ctr" anchorCtr="0">
            <a:noAutofit/>
          </a:bodyPr>
          <a:lstStyle>
            <a:defPPr marR="0" lvl="0" algn="l">
              <a:lnSpc>
                <a:spcPct val="100000"/>
              </a:lnSpc>
              <a:spcBef>
                <a:spcPts val="0"/>
              </a:spcBef>
              <a:spcAft>
                <a:spcPts val="0"/>
              </a:spcAft>
            </a:defPPr>
            <a:lvl1pPr marR="0" lvl="0" algn="l">
              <a:lnSpc>
                <a:spcPct val="100000"/>
              </a:lnSpc>
              <a:spcBef>
                <a:spcPts val="0"/>
              </a:spcBef>
              <a:spcAft>
                <a:spcPts val="0"/>
              </a:spcAft>
              <a:buClr>
                <a:srgbClr val="000000"/>
              </a:buClr>
              <a:buFont typeface="Arial"/>
              <a:defRPr sz="1400" b="0" i="0" u="none" strike="noStrike" cap="none">
                <a:solidFill>
                  <a:srgbClr val="000000"/>
                </a:solidFill>
                <a:latin typeface="+mj-lt"/>
                <a:ea typeface="Arial"/>
                <a:cs typeface="Arial"/>
              </a:defRPr>
            </a:lvl1pPr>
            <a:lvl2pPr marR="0" lvl="1"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2pPr>
            <a:lvl3pPr marR="0" lvl="2"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3pPr>
            <a:lvl4pPr marR="0" lvl="3"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4pPr>
            <a:lvl5pPr marR="0" lvl="4"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5pPr>
            <a:lvl6pPr marR="0" lvl="5"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6pPr>
            <a:lvl7pPr marR="0" lvl="6"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7pPr>
            <a:lvl8pPr marR="0" lvl="7"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8pPr>
            <a:lvl9pPr marR="0" lvl="8"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9pPr>
          </a:lstStyle>
          <a:p>
            <a:pPr marL="76200">
              <a:lnSpc>
                <a:spcPct val="150000"/>
              </a:lnSpc>
              <a:buClr>
                <a:schemeClr val="bg1"/>
              </a:buClr>
              <a:buSzPct val="80000"/>
              <a:defRPr/>
            </a:pPr>
            <a:endParaRPr lang="en-US" sz="3600" b="1" dirty="0">
              <a:solidFill>
                <a:schemeClr val="tx1"/>
              </a:solidFill>
              <a:latin typeface="Garamond" panose="02020404030301010803" pitchFamily="18" charset="0"/>
            </a:endParaRPr>
          </a:p>
          <a:p>
            <a:pPr marL="482600" lvl="1" algn="ctr">
              <a:spcBef>
                <a:spcPts val="600"/>
              </a:spcBef>
              <a:spcAft>
                <a:spcPts val="600"/>
              </a:spcAft>
              <a:buClr>
                <a:srgbClr val="0070C0"/>
              </a:buClr>
              <a:buSzPct val="80000"/>
              <a:defRPr/>
            </a:pPr>
            <a:r>
              <a:rPr lang="en-US" sz="2000" b="1" dirty="0">
                <a:solidFill>
                  <a:srgbClr val="D6A300"/>
                </a:solidFill>
                <a:latin typeface="Garamond" panose="02020404030301010803" pitchFamily="18" charset="0"/>
                <a:cs typeface="Calibri Light" panose="020F0302020204030204" pitchFamily="34" charset="0"/>
              </a:rPr>
              <a:t>Centralized Management</a:t>
            </a:r>
          </a:p>
          <a:p>
            <a:pPr marL="76200">
              <a:lnSpc>
                <a:spcPct val="150000"/>
              </a:lnSpc>
              <a:buClr>
                <a:schemeClr val="bg1"/>
              </a:buClr>
              <a:buSzPct val="80000"/>
              <a:defRPr/>
            </a:pPr>
            <a:endParaRPr lang="en-US" sz="3600" b="1" dirty="0">
              <a:solidFill>
                <a:schemeClr val="tx1"/>
              </a:solidFill>
              <a:latin typeface="Garamond" panose="02020404030301010803" pitchFamily="18" charset="0"/>
            </a:endParaRPr>
          </a:p>
        </p:txBody>
      </p:sp>
      <p:sp>
        <p:nvSpPr>
          <p:cNvPr id="8" name="Google Shape;117;p14">
            <a:extLst>
              <a:ext uri="{FF2B5EF4-FFF2-40B4-BE49-F238E27FC236}">
                <a16:creationId xmlns:a16="http://schemas.microsoft.com/office/drawing/2014/main" id="{7D94BB85-CA2B-4685-88A5-1800DAB425DC}"/>
              </a:ext>
            </a:extLst>
          </p:cNvPr>
          <p:cNvSpPr txBox="1">
            <a:spLocks/>
          </p:cNvSpPr>
          <p:nvPr/>
        </p:nvSpPr>
        <p:spPr bwMode="auto">
          <a:xfrm>
            <a:off x="4172936" y="4323211"/>
            <a:ext cx="3503945" cy="644277"/>
          </a:xfrm>
          <a:prstGeom prst="rect">
            <a:avLst/>
          </a:prstGeom>
        </p:spPr>
        <p:txBody>
          <a:bodyPr spcFirstLastPara="1" wrap="square" lIns="91424" tIns="91424" rIns="91424" bIns="91424" anchor="ctr" anchorCtr="0">
            <a:noAutofit/>
          </a:bodyPr>
          <a:lstStyle>
            <a:defPPr marR="0" lvl="0" algn="l">
              <a:lnSpc>
                <a:spcPct val="100000"/>
              </a:lnSpc>
              <a:spcBef>
                <a:spcPts val="0"/>
              </a:spcBef>
              <a:spcAft>
                <a:spcPts val="0"/>
              </a:spcAft>
            </a:defPPr>
            <a:lvl1pPr marR="0" lvl="0" algn="l">
              <a:lnSpc>
                <a:spcPct val="100000"/>
              </a:lnSpc>
              <a:spcBef>
                <a:spcPts val="0"/>
              </a:spcBef>
              <a:spcAft>
                <a:spcPts val="0"/>
              </a:spcAft>
              <a:buClr>
                <a:srgbClr val="000000"/>
              </a:buClr>
              <a:buFont typeface="Arial"/>
              <a:defRPr sz="1400" b="0" i="0" u="none" strike="noStrike" cap="none">
                <a:solidFill>
                  <a:srgbClr val="000000"/>
                </a:solidFill>
                <a:latin typeface="+mj-lt"/>
                <a:ea typeface="Arial"/>
                <a:cs typeface="Arial"/>
              </a:defRPr>
            </a:lvl1pPr>
            <a:lvl2pPr marR="0" lvl="1"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2pPr>
            <a:lvl3pPr marR="0" lvl="2"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3pPr>
            <a:lvl4pPr marR="0" lvl="3"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4pPr>
            <a:lvl5pPr marR="0" lvl="4"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5pPr>
            <a:lvl6pPr marR="0" lvl="5"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6pPr>
            <a:lvl7pPr marR="0" lvl="6"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7pPr>
            <a:lvl8pPr marR="0" lvl="7"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8pPr>
            <a:lvl9pPr marR="0" lvl="8"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9pPr>
          </a:lstStyle>
          <a:p>
            <a:pPr marL="482600" lvl="1" algn="ctr">
              <a:spcBef>
                <a:spcPts val="600"/>
              </a:spcBef>
              <a:spcAft>
                <a:spcPts val="600"/>
              </a:spcAft>
              <a:buClr>
                <a:srgbClr val="0070C0"/>
              </a:buClr>
              <a:buSzPct val="80000"/>
              <a:defRPr/>
            </a:pPr>
            <a:r>
              <a:rPr lang="en-US" sz="2000" b="1" dirty="0">
                <a:solidFill>
                  <a:srgbClr val="D6A300"/>
                </a:solidFill>
                <a:latin typeface="Garamond" panose="02020404030301010803" pitchFamily="18" charset="0"/>
                <a:cs typeface="Calibri Light" panose="020F0302020204030204" pitchFamily="34" charset="0"/>
              </a:rPr>
              <a:t>Shallow Learning curve</a:t>
            </a:r>
          </a:p>
        </p:txBody>
      </p:sp>
      <p:sp>
        <p:nvSpPr>
          <p:cNvPr id="20" name="Rectangle 19">
            <a:extLst>
              <a:ext uri="{FF2B5EF4-FFF2-40B4-BE49-F238E27FC236}">
                <a16:creationId xmlns:a16="http://schemas.microsoft.com/office/drawing/2014/main" id="{D4E02641-C88A-4B5E-8319-389C2D455BD4}"/>
              </a:ext>
            </a:extLst>
          </p:cNvPr>
          <p:cNvSpPr/>
          <p:nvPr/>
        </p:nvSpPr>
        <p:spPr>
          <a:xfrm>
            <a:off x="5924909" y="2398196"/>
            <a:ext cx="2492990" cy="400110"/>
          </a:xfrm>
          <a:prstGeom prst="rect">
            <a:avLst/>
          </a:prstGeom>
        </p:spPr>
        <p:txBody>
          <a:bodyPr wrap="none">
            <a:spAutoFit/>
          </a:bodyPr>
          <a:lstStyle/>
          <a:p>
            <a:pPr marL="482600" lvl="1" algn="ctr">
              <a:spcBef>
                <a:spcPts val="600"/>
              </a:spcBef>
              <a:spcAft>
                <a:spcPts val="600"/>
              </a:spcAft>
              <a:buClr>
                <a:srgbClr val="0070C0"/>
              </a:buClr>
              <a:buSzPct val="80000"/>
              <a:defRPr/>
            </a:pPr>
            <a:r>
              <a:rPr lang="en-US" sz="2000" b="1" dirty="0">
                <a:solidFill>
                  <a:srgbClr val="D6A300"/>
                </a:solidFill>
                <a:latin typeface="Garamond" panose="02020404030301010803" pitchFamily="18" charset="0"/>
                <a:cs typeface="Calibri Light" panose="020F0302020204030204" pitchFamily="34" charset="0"/>
              </a:rPr>
              <a:t>Low Setup Costs</a:t>
            </a:r>
          </a:p>
        </p:txBody>
      </p:sp>
      <p:sp>
        <p:nvSpPr>
          <p:cNvPr id="21" name="Rectangle 20">
            <a:extLst>
              <a:ext uri="{FF2B5EF4-FFF2-40B4-BE49-F238E27FC236}">
                <a16:creationId xmlns:a16="http://schemas.microsoft.com/office/drawing/2014/main" id="{B67862F9-E8DF-4340-80C4-5617A7849F80}"/>
              </a:ext>
            </a:extLst>
          </p:cNvPr>
          <p:cNvSpPr/>
          <p:nvPr/>
        </p:nvSpPr>
        <p:spPr>
          <a:xfrm>
            <a:off x="107504" y="2392922"/>
            <a:ext cx="3255604" cy="400110"/>
          </a:xfrm>
          <a:prstGeom prst="rect">
            <a:avLst/>
          </a:prstGeom>
        </p:spPr>
        <p:txBody>
          <a:bodyPr wrap="square">
            <a:spAutoFit/>
          </a:bodyPr>
          <a:lstStyle/>
          <a:p>
            <a:pPr marL="482600" lvl="1" algn="ctr">
              <a:spcBef>
                <a:spcPts val="600"/>
              </a:spcBef>
              <a:spcAft>
                <a:spcPts val="600"/>
              </a:spcAft>
              <a:buClr>
                <a:srgbClr val="0070C0"/>
              </a:buClr>
              <a:buSzPct val="80000"/>
              <a:defRPr/>
            </a:pPr>
            <a:r>
              <a:rPr lang="en-US" sz="2000" b="1" dirty="0">
                <a:solidFill>
                  <a:srgbClr val="D6A300"/>
                </a:solidFill>
                <a:latin typeface="Garamond" panose="02020404030301010803" pitchFamily="18" charset="0"/>
                <a:cs typeface="Calibri Light" panose="020F0302020204030204" pitchFamily="34" charset="0"/>
              </a:rPr>
              <a:t>Intuitive and Seamless</a:t>
            </a:r>
          </a:p>
        </p:txBody>
      </p:sp>
      <p:pic>
        <p:nvPicPr>
          <p:cNvPr id="2054" name="Picture 6" descr="Complexity Icon - Free PNG &amp; SVG 4577682 - Noun Project">
            <a:extLst>
              <a:ext uri="{FF2B5EF4-FFF2-40B4-BE49-F238E27FC236}">
                <a16:creationId xmlns:a16="http://schemas.microsoft.com/office/drawing/2014/main" id="{A2A7E7FA-A158-464F-BA08-6513866D3311}"/>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170635" y="1251834"/>
            <a:ext cx="1410532" cy="1172802"/>
          </a:xfrm>
          <a:prstGeom prst="rect">
            <a:avLst/>
          </a:prstGeom>
          <a:noFill/>
          <a:extLst>
            <a:ext uri="{909E8E84-426E-40DD-AFC4-6F175D3DCCD1}">
              <a14:hiddenFill xmlns:a14="http://schemas.microsoft.com/office/drawing/2010/main">
                <a:solidFill>
                  <a:srgbClr val="FFFFFF"/>
                </a:solidFill>
              </a14:hiddenFill>
            </a:ext>
          </a:extLst>
        </p:spPr>
      </p:pic>
      <p:sp>
        <p:nvSpPr>
          <p:cNvPr id="46" name="Rectangle 45">
            <a:extLst>
              <a:ext uri="{FF2B5EF4-FFF2-40B4-BE49-F238E27FC236}">
                <a16:creationId xmlns:a16="http://schemas.microsoft.com/office/drawing/2014/main" id="{AB1C8343-8B46-4381-8323-E8F5DFEC3C9C}"/>
              </a:ext>
            </a:extLst>
          </p:cNvPr>
          <p:cNvSpPr/>
          <p:nvPr/>
        </p:nvSpPr>
        <p:spPr>
          <a:xfrm>
            <a:off x="-252536" y="11473"/>
            <a:ext cx="9289032" cy="730265"/>
          </a:xfrm>
          <a:prstGeom prst="rect">
            <a:avLst/>
          </a:prstGeom>
        </p:spPr>
        <p:txBody>
          <a:bodyPr wrap="square">
            <a:spAutoFit/>
          </a:bodyPr>
          <a:lstStyle/>
          <a:p>
            <a:pPr algn="ctr">
              <a:lnSpc>
                <a:spcPct val="107000"/>
              </a:lnSpc>
            </a:pPr>
            <a:r>
              <a:rPr lang="en-US" sz="4000" b="1" dirty="0" err="1">
                <a:solidFill>
                  <a:srgbClr val="0070C0"/>
                </a:solidFill>
                <a:latin typeface="Garamond" panose="02020404030301010803" pitchFamily="18" charset="0"/>
                <a:ea typeface="Times New Roman" panose="02020603050405020304" pitchFamily="18" charset="0"/>
                <a:cs typeface="Times New Roman" panose="02020603050405020304" pitchFamily="18" charset="0"/>
              </a:rPr>
              <a:t>Proxmox</a:t>
            </a:r>
            <a:r>
              <a:rPr lang="en-US" sz="4000" b="1" dirty="0">
                <a:solidFill>
                  <a:srgbClr val="0070C0"/>
                </a:solidFill>
                <a:latin typeface="Garamond" panose="02020404030301010803" pitchFamily="18" charset="0"/>
                <a:ea typeface="Times New Roman" panose="02020603050405020304" pitchFamily="18" charset="0"/>
                <a:cs typeface="Times New Roman" panose="02020603050405020304" pitchFamily="18" charset="0"/>
              </a:rPr>
              <a:t> Virtual Environment</a:t>
            </a:r>
          </a:p>
        </p:txBody>
      </p:sp>
    </p:spTree>
    <p:extLst>
      <p:ext uri="{BB962C8B-B14F-4D97-AF65-F5344CB8AC3E}">
        <p14:creationId xmlns:p14="http://schemas.microsoft.com/office/powerpoint/2010/main" val="245003886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B3D56488-759C-408C-AF83-2816A63F37ED}"/>
              </a:ext>
            </a:extLst>
          </p:cNvPr>
          <p:cNvSpPr/>
          <p:nvPr/>
        </p:nvSpPr>
        <p:spPr>
          <a:xfrm>
            <a:off x="-540568" y="-19976"/>
            <a:ext cx="9289032" cy="730265"/>
          </a:xfrm>
          <a:prstGeom prst="rect">
            <a:avLst/>
          </a:prstGeom>
        </p:spPr>
        <p:txBody>
          <a:bodyPr wrap="square">
            <a:spAutoFit/>
          </a:bodyPr>
          <a:lstStyle/>
          <a:p>
            <a:pPr algn="ctr">
              <a:lnSpc>
                <a:spcPct val="107000"/>
              </a:lnSpc>
            </a:pPr>
            <a:r>
              <a:rPr lang="en-US" sz="4000" b="1" dirty="0" err="1">
                <a:solidFill>
                  <a:srgbClr val="0070C0"/>
                </a:solidFill>
                <a:latin typeface="Garamond" panose="02020404030301010803" pitchFamily="18" charset="0"/>
                <a:ea typeface="Times New Roman" panose="02020603050405020304" pitchFamily="18" charset="0"/>
                <a:cs typeface="Times New Roman" panose="02020603050405020304" pitchFamily="18" charset="0"/>
              </a:rPr>
              <a:t>Proxmox</a:t>
            </a:r>
            <a:r>
              <a:rPr lang="en-US" sz="4000" b="1" dirty="0">
                <a:solidFill>
                  <a:srgbClr val="0070C0"/>
                </a:solidFill>
                <a:latin typeface="Garamond" panose="02020404030301010803" pitchFamily="18" charset="0"/>
                <a:ea typeface="Times New Roman" panose="02020603050405020304" pitchFamily="18" charset="0"/>
                <a:cs typeface="Times New Roman" panose="02020603050405020304" pitchFamily="18" charset="0"/>
              </a:rPr>
              <a:t> VE Dashboard</a:t>
            </a:r>
          </a:p>
        </p:txBody>
      </p:sp>
      <p:grpSp>
        <p:nvGrpSpPr>
          <p:cNvPr id="6" name="Group 5">
            <a:extLst>
              <a:ext uri="{FF2B5EF4-FFF2-40B4-BE49-F238E27FC236}">
                <a16:creationId xmlns:a16="http://schemas.microsoft.com/office/drawing/2014/main" id="{DE513BFC-FCA4-41B0-BD99-B2337C1B0139}"/>
              </a:ext>
            </a:extLst>
          </p:cNvPr>
          <p:cNvGrpSpPr/>
          <p:nvPr/>
        </p:nvGrpSpPr>
        <p:grpSpPr>
          <a:xfrm>
            <a:off x="755576" y="754126"/>
            <a:ext cx="7632848" cy="3977864"/>
            <a:chOff x="179512" y="730265"/>
            <a:chExt cx="6790498" cy="3384376"/>
          </a:xfrm>
        </p:grpSpPr>
        <p:pic>
          <p:nvPicPr>
            <p:cNvPr id="2" name="Picture 1">
              <a:extLst>
                <a:ext uri="{FF2B5EF4-FFF2-40B4-BE49-F238E27FC236}">
                  <a16:creationId xmlns:a16="http://schemas.microsoft.com/office/drawing/2014/main" id="{0B18E951-2B3B-491A-8ADC-C5E325C032B0}"/>
                </a:ext>
              </a:extLst>
            </p:cNvPr>
            <p:cNvPicPr>
              <a:picLocks noChangeAspect="1"/>
            </p:cNvPicPr>
            <p:nvPr/>
          </p:nvPicPr>
          <p:blipFill>
            <a:blip r:embed="rId3"/>
            <a:stretch>
              <a:fillRect/>
            </a:stretch>
          </p:blipFill>
          <p:spPr>
            <a:xfrm>
              <a:off x="179512" y="730265"/>
              <a:ext cx="6790498" cy="3384376"/>
            </a:xfrm>
            <a:prstGeom prst="rect">
              <a:avLst/>
            </a:prstGeom>
            <a:ln>
              <a:solidFill>
                <a:srgbClr val="00B0F0"/>
              </a:solidFill>
            </a:ln>
          </p:spPr>
        </p:pic>
        <p:sp>
          <p:nvSpPr>
            <p:cNvPr id="52" name="Google Shape;117;p14">
              <a:extLst>
                <a:ext uri="{FF2B5EF4-FFF2-40B4-BE49-F238E27FC236}">
                  <a16:creationId xmlns:a16="http://schemas.microsoft.com/office/drawing/2014/main" id="{D26B0E36-FCE7-44DF-974B-0914100B27A4}"/>
                </a:ext>
              </a:extLst>
            </p:cNvPr>
            <p:cNvSpPr txBox="1">
              <a:spLocks/>
            </p:cNvSpPr>
            <p:nvPr/>
          </p:nvSpPr>
          <p:spPr bwMode="auto">
            <a:xfrm>
              <a:off x="260120" y="1563638"/>
              <a:ext cx="432048" cy="936104"/>
            </a:xfrm>
            <a:prstGeom prst="rect">
              <a:avLst/>
            </a:prstGeom>
          </p:spPr>
          <p:txBody>
            <a:bodyPr spcFirstLastPara="1" wrap="square" lIns="91424" tIns="91424" rIns="91424" bIns="91424" anchor="ctr" anchorCtr="0">
              <a:noAutofit/>
            </a:bodyPr>
            <a:lstStyle>
              <a:defPPr marR="0" lvl="0" algn="l">
                <a:lnSpc>
                  <a:spcPct val="100000"/>
                </a:lnSpc>
                <a:spcBef>
                  <a:spcPts val="0"/>
                </a:spcBef>
                <a:spcAft>
                  <a:spcPts val="0"/>
                </a:spcAft>
              </a:defPPr>
              <a:lvl1pPr marR="0" lvl="0" algn="l">
                <a:lnSpc>
                  <a:spcPct val="100000"/>
                </a:lnSpc>
                <a:spcBef>
                  <a:spcPts val="0"/>
                </a:spcBef>
                <a:spcAft>
                  <a:spcPts val="0"/>
                </a:spcAft>
                <a:buClr>
                  <a:srgbClr val="000000"/>
                </a:buClr>
                <a:buFont typeface="Arial"/>
                <a:defRPr sz="1400" b="0" i="0" u="none" strike="noStrike" cap="none">
                  <a:solidFill>
                    <a:srgbClr val="000000"/>
                  </a:solidFill>
                  <a:latin typeface="+mj-lt"/>
                  <a:ea typeface="Arial"/>
                  <a:cs typeface="Arial"/>
                </a:defRPr>
              </a:lvl1pPr>
              <a:lvl2pPr marR="0" lvl="1"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2pPr>
              <a:lvl3pPr marR="0" lvl="2"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3pPr>
              <a:lvl4pPr marR="0" lvl="3"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4pPr>
              <a:lvl5pPr marR="0" lvl="4"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5pPr>
              <a:lvl6pPr marR="0" lvl="5"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6pPr>
              <a:lvl7pPr marR="0" lvl="6"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7pPr>
              <a:lvl8pPr marR="0" lvl="7"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8pPr>
              <a:lvl9pPr marR="0" lvl="8"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9pPr>
            </a:lstStyle>
            <a:p>
              <a:pPr marL="76200">
                <a:lnSpc>
                  <a:spcPct val="150000"/>
                </a:lnSpc>
                <a:buClr>
                  <a:srgbClr val="0070C0"/>
                </a:buClr>
                <a:buSzPct val="80000"/>
                <a:defRPr/>
              </a:pPr>
              <a:r>
                <a:rPr lang="en-US" sz="4000" dirty="0">
                  <a:solidFill>
                    <a:srgbClr val="0070C0"/>
                  </a:solidFill>
                  <a:latin typeface="Garamond" panose="02020404030301010803" pitchFamily="18" charset="0"/>
                </a:rPr>
                <a:t>}</a:t>
              </a:r>
            </a:p>
          </p:txBody>
        </p:sp>
        <p:sp>
          <p:nvSpPr>
            <p:cNvPr id="53" name="Google Shape;117;p14">
              <a:extLst>
                <a:ext uri="{FF2B5EF4-FFF2-40B4-BE49-F238E27FC236}">
                  <a16:creationId xmlns:a16="http://schemas.microsoft.com/office/drawing/2014/main" id="{79F9A00B-8814-4D5E-94F3-F837AF269450}"/>
                </a:ext>
              </a:extLst>
            </p:cNvPr>
            <p:cNvSpPr txBox="1">
              <a:spLocks/>
            </p:cNvSpPr>
            <p:nvPr/>
          </p:nvSpPr>
          <p:spPr bwMode="auto">
            <a:xfrm>
              <a:off x="454723" y="1923678"/>
              <a:ext cx="794362" cy="432048"/>
            </a:xfrm>
            <a:prstGeom prst="rect">
              <a:avLst/>
            </a:prstGeom>
          </p:spPr>
          <p:txBody>
            <a:bodyPr spcFirstLastPara="1" wrap="square" lIns="91424" tIns="91424" rIns="91424" bIns="91424" anchor="ctr" anchorCtr="0">
              <a:noAutofit/>
            </a:bodyPr>
            <a:lstStyle>
              <a:defPPr marR="0" lvl="0" algn="l">
                <a:lnSpc>
                  <a:spcPct val="100000"/>
                </a:lnSpc>
                <a:spcBef>
                  <a:spcPts val="0"/>
                </a:spcBef>
                <a:spcAft>
                  <a:spcPts val="0"/>
                </a:spcAft>
              </a:defPPr>
              <a:lvl1pPr marR="0" lvl="0" algn="l">
                <a:lnSpc>
                  <a:spcPct val="100000"/>
                </a:lnSpc>
                <a:spcBef>
                  <a:spcPts val="0"/>
                </a:spcBef>
                <a:spcAft>
                  <a:spcPts val="0"/>
                </a:spcAft>
                <a:buClr>
                  <a:srgbClr val="000000"/>
                </a:buClr>
                <a:buFont typeface="Arial"/>
                <a:defRPr sz="1400" b="0" i="0" u="none" strike="noStrike" cap="none">
                  <a:solidFill>
                    <a:srgbClr val="000000"/>
                  </a:solidFill>
                  <a:latin typeface="+mj-lt"/>
                  <a:ea typeface="Arial"/>
                  <a:cs typeface="Arial"/>
                </a:defRPr>
              </a:lvl1pPr>
              <a:lvl2pPr marR="0" lvl="1"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2pPr>
              <a:lvl3pPr marR="0" lvl="2"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3pPr>
              <a:lvl4pPr marR="0" lvl="3"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4pPr>
              <a:lvl5pPr marR="0" lvl="4"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5pPr>
              <a:lvl6pPr marR="0" lvl="5"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6pPr>
              <a:lvl7pPr marR="0" lvl="6"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7pPr>
              <a:lvl8pPr marR="0" lvl="7"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8pPr>
              <a:lvl9pPr marR="0" lvl="8"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9pPr>
            </a:lstStyle>
            <a:p>
              <a:pPr marL="76200">
                <a:lnSpc>
                  <a:spcPct val="150000"/>
                </a:lnSpc>
                <a:buClr>
                  <a:srgbClr val="0070C0"/>
                </a:buClr>
                <a:buSzPct val="80000"/>
                <a:defRPr/>
              </a:pPr>
              <a:r>
                <a:rPr lang="en-US" sz="1200" dirty="0">
                  <a:solidFill>
                    <a:srgbClr val="0070C0"/>
                  </a:solidFill>
                  <a:latin typeface="Garamond" panose="02020404030301010803" pitchFamily="18" charset="0"/>
                </a:rPr>
                <a:t>Tags</a:t>
              </a:r>
            </a:p>
          </p:txBody>
        </p:sp>
        <p:sp>
          <p:nvSpPr>
            <p:cNvPr id="54" name="Google Shape;117;p14">
              <a:extLst>
                <a:ext uri="{FF2B5EF4-FFF2-40B4-BE49-F238E27FC236}">
                  <a16:creationId xmlns:a16="http://schemas.microsoft.com/office/drawing/2014/main" id="{F2898255-229E-4225-B161-DCAA077392C8}"/>
                </a:ext>
              </a:extLst>
            </p:cNvPr>
            <p:cNvSpPr txBox="1">
              <a:spLocks/>
            </p:cNvSpPr>
            <p:nvPr/>
          </p:nvSpPr>
          <p:spPr bwMode="auto">
            <a:xfrm>
              <a:off x="556752" y="885722"/>
              <a:ext cx="432048" cy="1149616"/>
            </a:xfrm>
            <a:prstGeom prst="rect">
              <a:avLst/>
            </a:prstGeom>
          </p:spPr>
          <p:txBody>
            <a:bodyPr spcFirstLastPara="1" wrap="square" lIns="91424" tIns="91424" rIns="91424" bIns="91424" anchor="ctr" anchorCtr="0">
              <a:noAutofit/>
            </a:bodyPr>
            <a:lstStyle>
              <a:defPPr marR="0" lvl="0" algn="l">
                <a:lnSpc>
                  <a:spcPct val="100000"/>
                </a:lnSpc>
                <a:spcBef>
                  <a:spcPts val="0"/>
                </a:spcBef>
                <a:spcAft>
                  <a:spcPts val="0"/>
                </a:spcAft>
              </a:defPPr>
              <a:lvl1pPr marR="0" lvl="0" algn="l">
                <a:lnSpc>
                  <a:spcPct val="100000"/>
                </a:lnSpc>
                <a:spcBef>
                  <a:spcPts val="0"/>
                </a:spcBef>
                <a:spcAft>
                  <a:spcPts val="0"/>
                </a:spcAft>
                <a:buClr>
                  <a:srgbClr val="000000"/>
                </a:buClr>
                <a:buFont typeface="Arial"/>
                <a:defRPr sz="1400" b="0" i="0" u="none" strike="noStrike" cap="none">
                  <a:solidFill>
                    <a:srgbClr val="000000"/>
                  </a:solidFill>
                  <a:latin typeface="+mj-lt"/>
                  <a:ea typeface="Arial"/>
                  <a:cs typeface="Arial"/>
                </a:defRPr>
              </a:lvl1pPr>
              <a:lvl2pPr marR="0" lvl="1"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2pPr>
              <a:lvl3pPr marR="0" lvl="2"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3pPr>
              <a:lvl4pPr marR="0" lvl="3"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4pPr>
              <a:lvl5pPr marR="0" lvl="4"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5pPr>
              <a:lvl6pPr marR="0" lvl="5"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6pPr>
              <a:lvl7pPr marR="0" lvl="6"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7pPr>
              <a:lvl8pPr marR="0" lvl="7"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8pPr>
              <a:lvl9pPr marR="0" lvl="8"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9pPr>
            </a:lstStyle>
            <a:p>
              <a:pPr marL="76200">
                <a:lnSpc>
                  <a:spcPct val="150000"/>
                </a:lnSpc>
                <a:buClr>
                  <a:srgbClr val="0070C0"/>
                </a:buClr>
                <a:buSzPct val="80000"/>
                <a:defRPr/>
              </a:pPr>
              <a:r>
                <a:rPr lang="en-US" sz="5400" dirty="0">
                  <a:solidFill>
                    <a:srgbClr val="0070C0"/>
                  </a:solidFill>
                  <a:latin typeface="Garamond" panose="02020404030301010803" pitchFamily="18" charset="0"/>
                </a:rPr>
                <a:t>}</a:t>
              </a:r>
            </a:p>
          </p:txBody>
        </p:sp>
        <p:sp>
          <p:nvSpPr>
            <p:cNvPr id="55" name="Google Shape;117;p14">
              <a:extLst>
                <a:ext uri="{FF2B5EF4-FFF2-40B4-BE49-F238E27FC236}">
                  <a16:creationId xmlns:a16="http://schemas.microsoft.com/office/drawing/2014/main" id="{8C91ED7D-8266-41A5-9302-152432445603}"/>
                </a:ext>
              </a:extLst>
            </p:cNvPr>
            <p:cNvSpPr txBox="1">
              <a:spLocks/>
            </p:cNvSpPr>
            <p:nvPr/>
          </p:nvSpPr>
          <p:spPr bwMode="auto">
            <a:xfrm>
              <a:off x="800564" y="1387266"/>
              <a:ext cx="1902716" cy="432048"/>
            </a:xfrm>
            <a:prstGeom prst="rect">
              <a:avLst/>
            </a:prstGeom>
          </p:spPr>
          <p:txBody>
            <a:bodyPr spcFirstLastPara="1" wrap="square" lIns="91424" tIns="91424" rIns="91424" bIns="91424" anchor="ctr" anchorCtr="0">
              <a:noAutofit/>
            </a:bodyPr>
            <a:lstStyle>
              <a:defPPr marR="0" lvl="0" algn="l">
                <a:lnSpc>
                  <a:spcPct val="100000"/>
                </a:lnSpc>
                <a:spcBef>
                  <a:spcPts val="0"/>
                </a:spcBef>
                <a:spcAft>
                  <a:spcPts val="0"/>
                </a:spcAft>
              </a:defPPr>
              <a:lvl1pPr marR="0" lvl="0" algn="l">
                <a:lnSpc>
                  <a:spcPct val="100000"/>
                </a:lnSpc>
                <a:spcBef>
                  <a:spcPts val="0"/>
                </a:spcBef>
                <a:spcAft>
                  <a:spcPts val="0"/>
                </a:spcAft>
                <a:buClr>
                  <a:srgbClr val="000000"/>
                </a:buClr>
                <a:buFont typeface="Arial"/>
                <a:defRPr sz="1400" b="0" i="0" u="none" strike="noStrike" cap="none">
                  <a:solidFill>
                    <a:srgbClr val="000000"/>
                  </a:solidFill>
                  <a:latin typeface="+mj-lt"/>
                  <a:ea typeface="Arial"/>
                  <a:cs typeface="Arial"/>
                </a:defRPr>
              </a:lvl1pPr>
              <a:lvl2pPr marR="0" lvl="1"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2pPr>
              <a:lvl3pPr marR="0" lvl="2"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3pPr>
              <a:lvl4pPr marR="0" lvl="3"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4pPr>
              <a:lvl5pPr marR="0" lvl="4"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5pPr>
              <a:lvl6pPr marR="0" lvl="5"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6pPr>
              <a:lvl7pPr marR="0" lvl="6"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7pPr>
              <a:lvl8pPr marR="0" lvl="7"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8pPr>
              <a:lvl9pPr marR="0" lvl="8"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9pPr>
            </a:lstStyle>
            <a:p>
              <a:pPr marL="76200">
                <a:lnSpc>
                  <a:spcPct val="150000"/>
                </a:lnSpc>
                <a:buClr>
                  <a:srgbClr val="0070C0"/>
                </a:buClr>
                <a:buSzPct val="80000"/>
                <a:defRPr/>
              </a:pPr>
              <a:r>
                <a:rPr lang="en-US" sz="1200" dirty="0">
                  <a:solidFill>
                    <a:srgbClr val="0070C0"/>
                  </a:solidFill>
                  <a:latin typeface="Garamond" panose="02020404030301010803" pitchFamily="18" charset="0"/>
                </a:rPr>
                <a:t>Cluster Nodes</a:t>
              </a:r>
            </a:p>
          </p:txBody>
        </p:sp>
      </p:grpSp>
    </p:spTree>
    <p:extLst>
      <p:ext uri="{BB962C8B-B14F-4D97-AF65-F5344CB8AC3E}">
        <p14:creationId xmlns:p14="http://schemas.microsoft.com/office/powerpoint/2010/main" val="382646791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B3D56488-759C-408C-AF83-2816A63F37ED}"/>
              </a:ext>
            </a:extLst>
          </p:cNvPr>
          <p:cNvSpPr/>
          <p:nvPr/>
        </p:nvSpPr>
        <p:spPr>
          <a:xfrm>
            <a:off x="-468560" y="-111849"/>
            <a:ext cx="9289032" cy="730265"/>
          </a:xfrm>
          <a:prstGeom prst="rect">
            <a:avLst/>
          </a:prstGeom>
        </p:spPr>
        <p:txBody>
          <a:bodyPr wrap="square">
            <a:spAutoFit/>
          </a:bodyPr>
          <a:lstStyle/>
          <a:p>
            <a:pPr algn="ctr">
              <a:lnSpc>
                <a:spcPct val="107000"/>
              </a:lnSpc>
            </a:pPr>
            <a:r>
              <a:rPr lang="en-US" sz="4000" b="1" dirty="0">
                <a:solidFill>
                  <a:srgbClr val="0070C0"/>
                </a:solidFill>
                <a:latin typeface="Garamond" panose="02020404030301010803" pitchFamily="18" charset="0"/>
                <a:ea typeface="Times New Roman" panose="02020603050405020304" pitchFamily="18" charset="0"/>
                <a:cs typeface="Times New Roman" panose="02020603050405020304" pitchFamily="18" charset="0"/>
              </a:rPr>
              <a:t>RENU </a:t>
            </a:r>
            <a:r>
              <a:rPr lang="en-US" sz="4000" b="1" dirty="0" err="1">
                <a:solidFill>
                  <a:srgbClr val="0070C0"/>
                </a:solidFill>
                <a:latin typeface="Garamond" panose="02020404030301010803" pitchFamily="18" charset="0"/>
                <a:ea typeface="Times New Roman" panose="02020603050405020304" pitchFamily="18" charset="0"/>
                <a:cs typeface="Times New Roman" panose="02020603050405020304" pitchFamily="18" charset="0"/>
              </a:rPr>
              <a:t>Proxmox</a:t>
            </a:r>
            <a:r>
              <a:rPr lang="en-US" sz="4000" b="1" dirty="0">
                <a:solidFill>
                  <a:srgbClr val="0070C0"/>
                </a:solidFill>
                <a:latin typeface="Garamond" panose="02020404030301010803" pitchFamily="18" charset="0"/>
                <a:ea typeface="Times New Roman" panose="02020603050405020304" pitchFamily="18" charset="0"/>
                <a:cs typeface="Times New Roman" panose="02020603050405020304" pitchFamily="18" charset="0"/>
              </a:rPr>
              <a:t> Cluster Architecture</a:t>
            </a:r>
          </a:p>
        </p:txBody>
      </p:sp>
      <p:pic>
        <p:nvPicPr>
          <p:cNvPr id="7" name="Picture 6">
            <a:extLst>
              <a:ext uri="{FF2B5EF4-FFF2-40B4-BE49-F238E27FC236}">
                <a16:creationId xmlns:a16="http://schemas.microsoft.com/office/drawing/2014/main" id="{CAA8AB67-3F54-4F1C-B9D7-2C91564425B6}"/>
              </a:ext>
            </a:extLst>
          </p:cNvPr>
          <p:cNvPicPr>
            <a:picLocks noChangeAspect="1"/>
          </p:cNvPicPr>
          <p:nvPr/>
        </p:nvPicPr>
        <p:blipFill>
          <a:blip r:embed="rId3"/>
          <a:stretch>
            <a:fillRect/>
          </a:stretch>
        </p:blipFill>
        <p:spPr>
          <a:xfrm>
            <a:off x="2411760" y="483518"/>
            <a:ext cx="3888432" cy="4207155"/>
          </a:xfrm>
          <a:prstGeom prst="rect">
            <a:avLst/>
          </a:prstGeom>
        </p:spPr>
      </p:pic>
    </p:spTree>
    <p:extLst>
      <p:ext uri="{BB962C8B-B14F-4D97-AF65-F5344CB8AC3E}">
        <p14:creationId xmlns:p14="http://schemas.microsoft.com/office/powerpoint/2010/main" val="192068568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Google Shape;115;p14"/>
          <p:cNvSpPr>
            <a:spLocks noGrp="1"/>
          </p:cNvSpPr>
          <p:nvPr>
            <p:ph type="title"/>
          </p:nvPr>
        </p:nvSpPr>
        <p:spPr bwMode="auto">
          <a:xfrm>
            <a:off x="179512" y="1347614"/>
            <a:ext cx="4045199" cy="1482300"/>
          </a:xfrm>
          <a:prstGeom prst="rect">
            <a:avLst/>
          </a:prstGeom>
        </p:spPr>
        <p:txBody>
          <a:bodyPr spcFirstLastPara="1" wrap="square" lIns="91425" tIns="91425" rIns="91425" bIns="91425" anchor="b" anchorCtr="0">
            <a:noAutofit/>
          </a:bodyPr>
          <a:lstStyle/>
          <a:p>
            <a:pPr marL="0" lvl="0" indent="0" algn="ctr">
              <a:spcBef>
                <a:spcPts val="0"/>
              </a:spcBef>
              <a:spcAft>
                <a:spcPts val="0"/>
              </a:spcAft>
              <a:buNone/>
              <a:defRPr/>
            </a:pPr>
            <a:r>
              <a:rPr lang="en-GB" sz="4000" b="1" dirty="0">
                <a:solidFill>
                  <a:srgbClr val="0070C0"/>
                </a:solidFill>
                <a:latin typeface="Garamond" panose="02020404030301010803" pitchFamily="18" charset="0"/>
                <a:cs typeface="Times New Roman" panose="02020603050405020304" pitchFamily="18" charset="0"/>
              </a:rPr>
              <a:t>Overview</a:t>
            </a:r>
            <a:endParaRPr sz="4000" b="1" dirty="0">
              <a:solidFill>
                <a:srgbClr val="0070C0"/>
              </a:solidFill>
              <a:latin typeface="Garamond" panose="02020404030301010803" pitchFamily="18" charset="0"/>
              <a:cs typeface="Times New Roman" panose="02020603050405020304" pitchFamily="18" charset="0"/>
            </a:endParaRPr>
          </a:p>
        </p:txBody>
      </p:sp>
      <p:sp>
        <p:nvSpPr>
          <p:cNvPr id="5" name="Google Shape;116;p14"/>
          <p:cNvSpPr>
            <a:spLocks noGrp="1"/>
          </p:cNvSpPr>
          <p:nvPr>
            <p:ph type="subTitle" idx="1"/>
          </p:nvPr>
        </p:nvSpPr>
        <p:spPr bwMode="auto">
          <a:xfrm>
            <a:off x="179511" y="3075806"/>
            <a:ext cx="4045199" cy="1235099"/>
          </a:xfrm>
          <a:prstGeom prst="rect">
            <a:avLst/>
          </a:prstGeom>
        </p:spPr>
        <p:txBody>
          <a:bodyPr spcFirstLastPara="1" wrap="square" lIns="91425" tIns="91425" rIns="91425" bIns="91425" anchor="t" anchorCtr="0">
            <a:noAutofit/>
          </a:bodyPr>
          <a:lstStyle/>
          <a:p>
            <a:pPr marL="76200" lvl="0" indent="0">
              <a:lnSpc>
                <a:spcPct val="150000"/>
              </a:lnSpc>
              <a:buClr>
                <a:srgbClr val="0070C0"/>
              </a:buClr>
              <a:buSzPct val="80000"/>
              <a:defRPr/>
            </a:pPr>
            <a:r>
              <a:rPr lang="en-US" sz="2000" dirty="0">
                <a:solidFill>
                  <a:srgbClr val="0070C0"/>
                </a:solidFill>
                <a:latin typeface="Garamond" panose="02020404030301010803" pitchFamily="18" charset="0"/>
              </a:rPr>
              <a:t>31st October 2024</a:t>
            </a:r>
            <a:endParaRPr sz="2000" dirty="0">
              <a:solidFill>
                <a:srgbClr val="0070C0"/>
              </a:solidFill>
              <a:latin typeface="Garamond" panose="02020404030301010803" pitchFamily="18" charset="0"/>
            </a:endParaRPr>
          </a:p>
        </p:txBody>
      </p:sp>
      <p:sp>
        <p:nvSpPr>
          <p:cNvPr id="6" name="Google Shape;117;p14"/>
          <p:cNvSpPr>
            <a:spLocks noGrp="1"/>
          </p:cNvSpPr>
          <p:nvPr>
            <p:ph type="body" idx="2"/>
          </p:nvPr>
        </p:nvSpPr>
        <p:spPr bwMode="auto">
          <a:xfrm>
            <a:off x="4644008" y="483518"/>
            <a:ext cx="4499992" cy="3695099"/>
          </a:xfrm>
          <a:prstGeom prst="rect">
            <a:avLst/>
          </a:prstGeom>
        </p:spPr>
        <p:txBody>
          <a:bodyPr spcFirstLastPara="1" wrap="square" lIns="91424" tIns="91424" rIns="91424" bIns="91424" anchor="ctr" anchorCtr="0">
            <a:noAutofit/>
          </a:bodyPr>
          <a:lstStyle/>
          <a:p>
            <a:pPr marL="76200" lvl="0" indent="0">
              <a:lnSpc>
                <a:spcPct val="150000"/>
              </a:lnSpc>
              <a:buClr>
                <a:srgbClr val="0070C0"/>
              </a:buClr>
              <a:buSzPct val="80000"/>
              <a:buNone/>
              <a:defRPr/>
            </a:pPr>
            <a:r>
              <a:rPr lang="en-GB" sz="3200" b="1" dirty="0">
                <a:solidFill>
                  <a:srgbClr val="0070C0"/>
                </a:solidFill>
                <a:latin typeface="Garamond" panose="02020404030301010803" pitchFamily="18" charset="0"/>
              </a:rPr>
              <a:t>Outline</a:t>
            </a:r>
          </a:p>
          <a:p>
            <a:pPr marL="419100" lvl="0" indent="-342900">
              <a:lnSpc>
                <a:spcPct val="150000"/>
              </a:lnSpc>
              <a:buClr>
                <a:srgbClr val="0070C0"/>
              </a:buClr>
              <a:buSzPct val="80000"/>
              <a:buFont typeface="Wingdings" panose="05000000000000000000" pitchFamily="2" charset="2"/>
              <a:buChar char="v"/>
              <a:defRPr/>
            </a:pPr>
            <a:r>
              <a:rPr lang="en-GB" sz="2000" dirty="0">
                <a:solidFill>
                  <a:srgbClr val="0070C0"/>
                </a:solidFill>
                <a:latin typeface="Garamond" panose="02020404030301010803" pitchFamily="18" charset="0"/>
              </a:rPr>
              <a:t>Cloud Computing</a:t>
            </a:r>
          </a:p>
          <a:p>
            <a:pPr marL="419100" lvl="0" indent="-342900">
              <a:lnSpc>
                <a:spcPct val="150000"/>
              </a:lnSpc>
              <a:buClr>
                <a:srgbClr val="0070C0"/>
              </a:buClr>
              <a:buSzPct val="80000"/>
              <a:buFont typeface="Wingdings" panose="05000000000000000000" pitchFamily="2" charset="2"/>
              <a:buChar char="v"/>
              <a:defRPr/>
            </a:pPr>
            <a:r>
              <a:rPr lang="en-GB" sz="2000" dirty="0">
                <a:solidFill>
                  <a:srgbClr val="0070C0"/>
                </a:solidFill>
                <a:latin typeface="Garamond" panose="02020404030301010803" pitchFamily="18" charset="0"/>
              </a:rPr>
              <a:t>Problem Statement </a:t>
            </a:r>
          </a:p>
          <a:p>
            <a:pPr marL="419100" lvl="0" indent="-342900">
              <a:lnSpc>
                <a:spcPct val="150000"/>
              </a:lnSpc>
              <a:buClr>
                <a:srgbClr val="0070C0"/>
              </a:buClr>
              <a:buSzPct val="80000"/>
              <a:buFont typeface="Wingdings" panose="05000000000000000000" pitchFamily="2" charset="2"/>
              <a:buChar char="v"/>
              <a:defRPr/>
            </a:pPr>
            <a:r>
              <a:rPr lang="en-GB" sz="2000" dirty="0">
                <a:solidFill>
                  <a:srgbClr val="0070C0"/>
                </a:solidFill>
                <a:latin typeface="Garamond" panose="02020404030301010803" pitchFamily="18" charset="0"/>
              </a:rPr>
              <a:t>Why the RENU Cloud?</a:t>
            </a:r>
          </a:p>
          <a:p>
            <a:pPr marL="419100" lvl="0" indent="-342900">
              <a:lnSpc>
                <a:spcPct val="150000"/>
              </a:lnSpc>
              <a:buClr>
                <a:srgbClr val="0070C0"/>
              </a:buClr>
              <a:buSzPct val="80000"/>
              <a:buFont typeface="Wingdings" panose="05000000000000000000" pitchFamily="2" charset="2"/>
              <a:buChar char="v"/>
              <a:defRPr/>
            </a:pPr>
            <a:r>
              <a:rPr lang="en-GB" sz="2000" dirty="0">
                <a:solidFill>
                  <a:srgbClr val="0070C0"/>
                </a:solidFill>
                <a:latin typeface="Garamond" panose="02020404030301010803" pitchFamily="18" charset="0"/>
              </a:rPr>
              <a:t>Virtualization Environments</a:t>
            </a:r>
          </a:p>
          <a:p>
            <a:pPr marL="419100" lvl="0" indent="-342900">
              <a:lnSpc>
                <a:spcPct val="150000"/>
              </a:lnSpc>
              <a:buClr>
                <a:srgbClr val="0070C0"/>
              </a:buClr>
              <a:buSzPct val="80000"/>
              <a:buFont typeface="Wingdings" panose="05000000000000000000" pitchFamily="2" charset="2"/>
              <a:buChar char="v"/>
              <a:defRPr/>
            </a:pPr>
            <a:r>
              <a:rPr lang="en-GB" sz="2000" dirty="0">
                <a:solidFill>
                  <a:srgbClr val="0070C0"/>
                </a:solidFill>
                <a:latin typeface="Garamond" panose="02020404030301010803" pitchFamily="18" charset="0"/>
              </a:rPr>
              <a:t>RENU’s Journey to the Cloud</a:t>
            </a:r>
          </a:p>
          <a:p>
            <a:pPr marL="419100" lvl="0" indent="-342900">
              <a:lnSpc>
                <a:spcPct val="150000"/>
              </a:lnSpc>
              <a:buClr>
                <a:srgbClr val="0070C0"/>
              </a:buClr>
              <a:buSzPct val="80000"/>
              <a:buFont typeface="Wingdings" panose="05000000000000000000" pitchFamily="2" charset="2"/>
              <a:buChar char="v"/>
              <a:defRPr/>
            </a:pPr>
            <a:r>
              <a:rPr lang="en-GB" sz="2000" dirty="0">
                <a:solidFill>
                  <a:srgbClr val="0070C0"/>
                </a:solidFill>
                <a:latin typeface="Garamond" panose="02020404030301010803" pitchFamily="18" charset="0"/>
              </a:rPr>
              <a:t>RENU Cloud Solutions</a:t>
            </a:r>
          </a:p>
          <a:p>
            <a:pPr marL="419100" lvl="0" indent="-342900">
              <a:lnSpc>
                <a:spcPct val="150000"/>
              </a:lnSpc>
              <a:buClr>
                <a:srgbClr val="0070C0"/>
              </a:buClr>
              <a:buSzPct val="80000"/>
              <a:buFont typeface="Wingdings" panose="05000000000000000000" pitchFamily="2" charset="2"/>
              <a:buChar char="v"/>
              <a:defRPr/>
            </a:pPr>
            <a:r>
              <a:rPr lang="en-GB" sz="2000" dirty="0">
                <a:solidFill>
                  <a:srgbClr val="0070C0"/>
                </a:solidFill>
                <a:latin typeface="Garamond" panose="02020404030301010803" pitchFamily="18" charset="0"/>
              </a:rPr>
              <a:t>Challenges</a:t>
            </a:r>
          </a:p>
          <a:p>
            <a:pPr marL="419100" lvl="0" indent="-342900">
              <a:lnSpc>
                <a:spcPct val="150000"/>
              </a:lnSpc>
              <a:buClr>
                <a:srgbClr val="0070C0"/>
              </a:buClr>
              <a:buSzPct val="80000"/>
              <a:buFont typeface="Wingdings" panose="05000000000000000000" pitchFamily="2" charset="2"/>
              <a:buChar char="v"/>
              <a:defRPr/>
            </a:pPr>
            <a:r>
              <a:rPr lang="en-GB" sz="2000" dirty="0">
                <a:solidFill>
                  <a:srgbClr val="0070C0"/>
                </a:solidFill>
                <a:latin typeface="Garamond" panose="02020404030301010803" pitchFamily="18" charset="0"/>
              </a:rPr>
              <a:t>Lessons Learned</a:t>
            </a:r>
          </a:p>
          <a:p>
            <a:pPr marL="419100" lvl="0" indent="-342900">
              <a:lnSpc>
                <a:spcPct val="150000"/>
              </a:lnSpc>
              <a:buClr>
                <a:srgbClr val="0070C0"/>
              </a:buClr>
              <a:buSzPct val="80000"/>
              <a:buFont typeface="Wingdings" panose="05000000000000000000" pitchFamily="2" charset="2"/>
              <a:buChar char="v"/>
              <a:defRPr/>
            </a:pPr>
            <a:r>
              <a:rPr lang="en-GB" sz="2000" dirty="0">
                <a:solidFill>
                  <a:srgbClr val="0070C0"/>
                </a:solidFill>
                <a:latin typeface="Garamond" panose="02020404030301010803" pitchFamily="18" charset="0"/>
              </a:rPr>
              <a:t>Recommendations</a:t>
            </a:r>
            <a:endParaRPr sz="2000" dirty="0">
              <a:solidFill>
                <a:srgbClr val="0070C0"/>
              </a:solidFill>
              <a:latin typeface="Garamond" panose="02020404030301010803" pitchFamily="18" charset="0"/>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BBC31919-E0AB-4212-8855-58DF6DE9AF78}"/>
              </a:ext>
            </a:extLst>
          </p:cNvPr>
          <p:cNvSpPr/>
          <p:nvPr/>
        </p:nvSpPr>
        <p:spPr>
          <a:xfrm>
            <a:off x="899592" y="1203598"/>
            <a:ext cx="5112568" cy="3170099"/>
          </a:xfrm>
          <a:prstGeom prst="rect">
            <a:avLst/>
          </a:prstGeom>
        </p:spPr>
        <p:txBody>
          <a:bodyPr wrap="square">
            <a:spAutoFit/>
          </a:bodyPr>
          <a:lstStyle/>
          <a:p>
            <a:pPr marL="76320">
              <a:buClr>
                <a:srgbClr val="0070C0"/>
              </a:buClr>
              <a:buSzPct val="80000"/>
            </a:pPr>
            <a:r>
              <a:rPr lang="en-US" sz="2200" dirty="0">
                <a:solidFill>
                  <a:srgbClr val="D6A300"/>
                </a:solidFill>
                <a:latin typeface="Garamond" panose="02020404030301010803" pitchFamily="18" charset="0"/>
                <a:cs typeface="Calibri Light" panose="020F0302020204030204" pitchFamily="34" charset="0"/>
              </a:rPr>
              <a:t>RENU Experience</a:t>
            </a:r>
          </a:p>
          <a:p>
            <a:pPr marL="76320">
              <a:buClr>
                <a:srgbClr val="0070C0"/>
              </a:buClr>
              <a:buSzPct val="80000"/>
            </a:pPr>
            <a:endParaRPr lang="en-US" sz="2200" dirty="0">
              <a:solidFill>
                <a:srgbClr val="0070C0"/>
              </a:solidFill>
              <a:latin typeface="Garamond" panose="02020404030301010803" pitchFamily="18" charset="0"/>
              <a:cs typeface="Calibri Light" panose="020F0302020204030204" pitchFamily="34" charset="0"/>
            </a:endParaRPr>
          </a:p>
          <a:p>
            <a:pPr marL="457200" indent="-380880">
              <a:buClr>
                <a:srgbClr val="0070C0"/>
              </a:buClr>
              <a:buSzPct val="80000"/>
              <a:buFont typeface="Wingdings" panose="05000000000000000000" pitchFamily="2" charset="2"/>
              <a:buChar char="v"/>
            </a:pPr>
            <a:r>
              <a:rPr lang="en-US" sz="2200" dirty="0">
                <a:solidFill>
                  <a:srgbClr val="0070C0"/>
                </a:solidFill>
                <a:latin typeface="Garamond" panose="02020404030301010803" pitchFamily="18" charset="0"/>
                <a:cs typeface="Calibri Light" panose="020F0302020204030204" pitchFamily="34" charset="0"/>
              </a:rPr>
              <a:t>Low setup costs</a:t>
            </a:r>
          </a:p>
          <a:p>
            <a:pPr marL="76320">
              <a:buClr>
                <a:srgbClr val="0070C0"/>
              </a:buClr>
              <a:buSzPct val="80000"/>
              <a:tabLst>
                <a:tab pos="0" algn="l"/>
              </a:tabLst>
            </a:pPr>
            <a:endParaRPr lang="en-US" sz="2200" dirty="0">
              <a:solidFill>
                <a:srgbClr val="0070C0"/>
              </a:solidFill>
              <a:latin typeface="Garamond" panose="02020404030301010803" pitchFamily="18" charset="0"/>
              <a:cs typeface="Calibri Light" panose="020F0302020204030204" pitchFamily="34" charset="0"/>
            </a:endParaRPr>
          </a:p>
          <a:p>
            <a:pPr marL="457200" indent="-380880">
              <a:buClr>
                <a:srgbClr val="0070C0"/>
              </a:buClr>
              <a:buSzPct val="80000"/>
              <a:buFont typeface="Wingdings" panose="05000000000000000000" pitchFamily="2" charset="2"/>
              <a:buChar char="v"/>
              <a:tabLst>
                <a:tab pos="0" algn="l"/>
              </a:tabLst>
            </a:pPr>
            <a:r>
              <a:rPr lang="en-US" sz="2200" dirty="0">
                <a:solidFill>
                  <a:srgbClr val="0070C0"/>
                </a:solidFill>
                <a:latin typeface="Garamond" panose="02020404030301010803" pitchFamily="18" charset="0"/>
                <a:cs typeface="Calibri Light" panose="020F0302020204030204" pitchFamily="34" charset="0"/>
              </a:rPr>
              <a:t>Easier to update and maintain</a:t>
            </a:r>
          </a:p>
          <a:p>
            <a:pPr marL="76320">
              <a:buClr>
                <a:srgbClr val="0070C0"/>
              </a:buClr>
              <a:buSzPct val="80000"/>
              <a:tabLst>
                <a:tab pos="0" algn="l"/>
              </a:tabLst>
            </a:pPr>
            <a:endParaRPr lang="en-US" sz="2200" dirty="0">
              <a:solidFill>
                <a:srgbClr val="0070C0"/>
              </a:solidFill>
              <a:latin typeface="Garamond" panose="02020404030301010803" pitchFamily="18" charset="0"/>
              <a:cs typeface="Calibri Light" panose="020F0302020204030204" pitchFamily="34" charset="0"/>
            </a:endParaRPr>
          </a:p>
          <a:p>
            <a:pPr marL="457200" indent="-380880">
              <a:buClr>
                <a:srgbClr val="0070C0"/>
              </a:buClr>
              <a:buSzPct val="80000"/>
              <a:buFont typeface="Wingdings" panose="05000000000000000000" pitchFamily="2" charset="2"/>
              <a:buChar char="v"/>
              <a:tabLst>
                <a:tab pos="0" algn="l"/>
              </a:tabLst>
            </a:pPr>
            <a:r>
              <a:rPr lang="en-US" sz="2200" dirty="0">
                <a:solidFill>
                  <a:srgbClr val="0070C0"/>
                </a:solidFill>
                <a:latin typeface="Garamond" panose="02020404030301010803" pitchFamily="18" charset="0"/>
                <a:cs typeface="Calibri Light" panose="020F0302020204030204" pitchFamily="34" charset="0"/>
              </a:rPr>
              <a:t>User Friendly</a:t>
            </a:r>
          </a:p>
          <a:p>
            <a:pPr marL="457200" indent="-380880">
              <a:buClr>
                <a:srgbClr val="0070C0"/>
              </a:buClr>
              <a:buSzPct val="80000"/>
              <a:buFont typeface="Wingdings" panose="05000000000000000000" pitchFamily="2" charset="2"/>
              <a:buChar char="v"/>
              <a:tabLst>
                <a:tab pos="0" algn="l"/>
              </a:tabLst>
            </a:pPr>
            <a:endParaRPr lang="en-US" sz="2200" dirty="0">
              <a:solidFill>
                <a:srgbClr val="0070C0"/>
              </a:solidFill>
              <a:latin typeface="Garamond" panose="02020404030301010803" pitchFamily="18" charset="0"/>
              <a:cs typeface="Calibri Light" panose="020F0302020204030204" pitchFamily="34" charset="0"/>
            </a:endParaRPr>
          </a:p>
          <a:p>
            <a:pPr marL="342900" indent="-342900">
              <a:buClr>
                <a:srgbClr val="0070C0"/>
              </a:buClr>
              <a:buSzPct val="80000"/>
              <a:buFont typeface="Wingdings" panose="05000000000000000000" pitchFamily="2" charset="2"/>
              <a:buChar char="v"/>
              <a:tabLst>
                <a:tab pos="0" algn="l"/>
              </a:tabLst>
            </a:pPr>
            <a:endParaRPr lang="en-US" sz="2400" dirty="0">
              <a:solidFill>
                <a:srgbClr val="0070C0"/>
              </a:solidFill>
              <a:latin typeface="Garamond" panose="02020404030301010803" pitchFamily="18" charset="0"/>
              <a:cs typeface="Calibri Light" panose="020F0302020204030204" pitchFamily="34" charset="0"/>
            </a:endParaRPr>
          </a:p>
        </p:txBody>
      </p:sp>
      <p:pic>
        <p:nvPicPr>
          <p:cNvPr id="5" name="Picture 14">
            <a:extLst>
              <a:ext uri="{FF2B5EF4-FFF2-40B4-BE49-F238E27FC236}">
                <a16:creationId xmlns:a16="http://schemas.microsoft.com/office/drawing/2014/main" id="{150F2088-04DA-415D-8FD9-F7DF1FE1D967}"/>
              </a:ext>
            </a:extLst>
          </p:cNvPr>
          <p:cNvPicPr/>
          <p:nvPr/>
        </p:nvPicPr>
        <p:blipFill>
          <a:blip r:embed="rId2"/>
          <a:stretch/>
        </p:blipFill>
        <p:spPr>
          <a:xfrm rot="20283027">
            <a:off x="5986758" y="2031948"/>
            <a:ext cx="2520954" cy="1894098"/>
          </a:xfrm>
          <a:prstGeom prst="rect">
            <a:avLst/>
          </a:prstGeom>
          <a:ln w="0">
            <a:noFill/>
          </a:ln>
        </p:spPr>
      </p:pic>
      <p:pic>
        <p:nvPicPr>
          <p:cNvPr id="11266" name="Picture 2" descr="File:Logo Proxmox.svg - Wikimedia Commons">
            <a:extLst>
              <a:ext uri="{FF2B5EF4-FFF2-40B4-BE49-F238E27FC236}">
                <a16:creationId xmlns:a16="http://schemas.microsoft.com/office/drawing/2014/main" id="{3AB2A90B-89A4-4953-A393-5C9F705E72D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627784" y="123516"/>
            <a:ext cx="4445521" cy="70026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2829567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B3D56488-759C-408C-AF83-2816A63F37ED}"/>
              </a:ext>
            </a:extLst>
          </p:cNvPr>
          <p:cNvSpPr/>
          <p:nvPr/>
        </p:nvSpPr>
        <p:spPr>
          <a:xfrm>
            <a:off x="539552" y="-20538"/>
            <a:ext cx="7560840" cy="730265"/>
          </a:xfrm>
          <a:prstGeom prst="rect">
            <a:avLst/>
          </a:prstGeom>
        </p:spPr>
        <p:txBody>
          <a:bodyPr wrap="square">
            <a:spAutoFit/>
          </a:bodyPr>
          <a:lstStyle/>
          <a:p>
            <a:pPr algn="ctr">
              <a:lnSpc>
                <a:spcPct val="107000"/>
              </a:lnSpc>
            </a:pPr>
            <a:r>
              <a:rPr lang="en-US" sz="4000" b="1" dirty="0">
                <a:solidFill>
                  <a:srgbClr val="0070C0"/>
                </a:solidFill>
                <a:latin typeface="Garamond" panose="02020404030301010803" pitchFamily="18" charset="0"/>
                <a:ea typeface="Times New Roman" panose="02020603050405020304" pitchFamily="18" charset="0"/>
                <a:cs typeface="Times New Roman" panose="02020603050405020304" pitchFamily="18" charset="0"/>
              </a:rPr>
              <a:t>Cloud Solutions Comparison</a:t>
            </a:r>
          </a:p>
        </p:txBody>
      </p:sp>
      <p:graphicFrame>
        <p:nvGraphicFramePr>
          <p:cNvPr id="13" name="Table 12">
            <a:extLst>
              <a:ext uri="{FF2B5EF4-FFF2-40B4-BE49-F238E27FC236}">
                <a16:creationId xmlns:a16="http://schemas.microsoft.com/office/drawing/2014/main" id="{3BCC76A9-BC92-42F6-B399-302770F17CAE}"/>
              </a:ext>
            </a:extLst>
          </p:cNvPr>
          <p:cNvGraphicFramePr>
            <a:graphicFrameLocks noGrp="1"/>
          </p:cNvGraphicFramePr>
          <p:nvPr>
            <p:extLst>
              <p:ext uri="{D42A27DB-BD31-4B8C-83A1-F6EECF244321}">
                <p14:modId xmlns:p14="http://schemas.microsoft.com/office/powerpoint/2010/main" val="2029298488"/>
              </p:ext>
            </p:extLst>
          </p:nvPr>
        </p:nvGraphicFramePr>
        <p:xfrm>
          <a:off x="359532" y="627534"/>
          <a:ext cx="8424936" cy="4103765"/>
        </p:xfrm>
        <a:graphic>
          <a:graphicData uri="http://schemas.openxmlformats.org/drawingml/2006/table">
            <a:tbl>
              <a:tblPr firstRow="1" bandRow="1">
                <a:tableStyleId>{5A111915-BE36-4E01-A7E5-04B1672EAD32}</a:tableStyleId>
              </a:tblPr>
              <a:tblGrid>
                <a:gridCol w="2064935">
                  <a:extLst>
                    <a:ext uri="{9D8B030D-6E8A-4147-A177-3AD203B41FA5}">
                      <a16:colId xmlns:a16="http://schemas.microsoft.com/office/drawing/2014/main" val="2248192779"/>
                    </a:ext>
                  </a:extLst>
                </a:gridCol>
                <a:gridCol w="3135334">
                  <a:extLst>
                    <a:ext uri="{9D8B030D-6E8A-4147-A177-3AD203B41FA5}">
                      <a16:colId xmlns:a16="http://schemas.microsoft.com/office/drawing/2014/main" val="1638240718"/>
                    </a:ext>
                  </a:extLst>
                </a:gridCol>
                <a:gridCol w="3224667">
                  <a:extLst>
                    <a:ext uri="{9D8B030D-6E8A-4147-A177-3AD203B41FA5}">
                      <a16:colId xmlns:a16="http://schemas.microsoft.com/office/drawing/2014/main" val="1990171833"/>
                    </a:ext>
                  </a:extLst>
                </a:gridCol>
              </a:tblGrid>
              <a:tr h="425845">
                <a:tc>
                  <a:txBody>
                    <a:bodyPr/>
                    <a:lstStyle/>
                    <a:p>
                      <a:pPr rtl="0" fontAlgn="b"/>
                      <a:r>
                        <a:rPr lang="en-US" sz="1700" dirty="0">
                          <a:solidFill>
                            <a:schemeClr val="bg1"/>
                          </a:solidFill>
                          <a:effectLst/>
                          <a:latin typeface="Garamond" panose="02020404030301010803" pitchFamily="18" charset="0"/>
                        </a:rPr>
                        <a:t>Platform</a:t>
                      </a:r>
                    </a:p>
                  </a:txBody>
                  <a:tcPr marL="9525" marR="9525" marT="6350" marB="635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rtl="0" fontAlgn="b"/>
                      <a:r>
                        <a:rPr lang="en-US" sz="1700">
                          <a:solidFill>
                            <a:schemeClr val="bg1"/>
                          </a:solidFill>
                          <a:effectLst/>
                          <a:latin typeface="Garamond" panose="02020404030301010803" pitchFamily="18" charset="0"/>
                        </a:rPr>
                        <a:t>Pros</a:t>
                      </a:r>
                      <a:endParaRPr lang="en-US" sz="1700" dirty="0">
                        <a:solidFill>
                          <a:schemeClr val="bg1"/>
                        </a:solidFill>
                        <a:effectLst/>
                        <a:latin typeface="Garamond" panose="02020404030301010803" pitchFamily="18" charset="0"/>
                      </a:endParaRPr>
                    </a:p>
                  </a:txBody>
                  <a:tcPr marL="9525" marR="9525" marT="6350" marB="635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rtl="0" fontAlgn="b"/>
                      <a:r>
                        <a:rPr lang="en-US" sz="1700" dirty="0">
                          <a:solidFill>
                            <a:schemeClr val="bg1"/>
                          </a:solidFill>
                          <a:effectLst/>
                          <a:latin typeface="Garamond" panose="02020404030301010803" pitchFamily="18" charset="0"/>
                        </a:rPr>
                        <a:t>Cons</a:t>
                      </a:r>
                    </a:p>
                  </a:txBody>
                  <a:tcPr marL="9525" marR="9525" marT="6350" marB="635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41891671"/>
                  </a:ext>
                </a:extLst>
              </a:tr>
              <a:tr h="425845">
                <a:tc>
                  <a:txBody>
                    <a:bodyPr/>
                    <a:lstStyle/>
                    <a:p>
                      <a:pPr rtl="0" fontAlgn="b"/>
                      <a:r>
                        <a:rPr lang="en-US" sz="1700" dirty="0">
                          <a:solidFill>
                            <a:srgbClr val="0070C0"/>
                          </a:solidFill>
                          <a:effectLst/>
                          <a:latin typeface="Garamond" panose="02020404030301010803" pitchFamily="18" charset="0"/>
                        </a:rPr>
                        <a:t>Fuel Openstack</a:t>
                      </a:r>
                    </a:p>
                  </a:txBody>
                  <a:tcPr marL="9525" marR="9525" marT="6350" marB="635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R="0" algn="l" rtl="0" fontAlgn="b">
                        <a:lnSpc>
                          <a:spcPct val="100000"/>
                        </a:lnSpc>
                        <a:spcBef>
                          <a:spcPts val="0"/>
                        </a:spcBef>
                        <a:spcAft>
                          <a:spcPts val="0"/>
                        </a:spcAft>
                        <a:buClr>
                          <a:srgbClr val="000000"/>
                        </a:buClr>
                        <a:buFont typeface="Arial"/>
                      </a:pPr>
                      <a:r>
                        <a:rPr lang="en-US" sz="1400" b="0" i="0" u="none" strike="noStrike" cap="none" dirty="0">
                          <a:solidFill>
                            <a:srgbClr val="0070C0"/>
                          </a:solidFill>
                          <a:effectLst/>
                          <a:latin typeface="Garamond" panose="02020404030301010803" pitchFamily="18" charset="0"/>
                          <a:ea typeface="+mn-ea"/>
                          <a:cs typeface="+mn-cs"/>
                        </a:rPr>
                        <a:t>Highly scalable.</a:t>
                      </a:r>
                      <a:br>
                        <a:rPr lang="en-US" sz="1400" b="0" i="0" u="none" strike="noStrike" cap="none" dirty="0">
                          <a:solidFill>
                            <a:srgbClr val="0070C0"/>
                          </a:solidFill>
                          <a:effectLst/>
                          <a:latin typeface="Garamond" panose="02020404030301010803" pitchFamily="18" charset="0"/>
                          <a:ea typeface="+mn-ea"/>
                          <a:cs typeface="+mn-cs"/>
                        </a:rPr>
                      </a:br>
                      <a:r>
                        <a:rPr lang="en-US" sz="1400" b="0" i="0" u="none" strike="noStrike" cap="none" dirty="0">
                          <a:solidFill>
                            <a:srgbClr val="0070C0"/>
                          </a:solidFill>
                          <a:effectLst/>
                          <a:latin typeface="Garamond" panose="02020404030301010803" pitchFamily="18" charset="0"/>
                          <a:ea typeface="+mn-ea"/>
                          <a:cs typeface="+mn-cs"/>
                        </a:rPr>
                        <a:t>Supports extensive services (compute, networking, storage).</a:t>
                      </a:r>
                      <a:br>
                        <a:rPr lang="en-US" sz="1400" b="0" i="0" u="none" strike="noStrike" cap="none" dirty="0">
                          <a:solidFill>
                            <a:srgbClr val="0070C0"/>
                          </a:solidFill>
                          <a:effectLst/>
                          <a:latin typeface="Garamond" panose="02020404030301010803" pitchFamily="18" charset="0"/>
                          <a:ea typeface="+mn-ea"/>
                          <a:cs typeface="+mn-cs"/>
                        </a:rPr>
                      </a:br>
                      <a:r>
                        <a:rPr lang="en-US" sz="1400" b="0" i="0" u="none" strike="noStrike" cap="none" dirty="0">
                          <a:solidFill>
                            <a:srgbClr val="0070C0"/>
                          </a:solidFill>
                          <a:effectLst/>
                          <a:latin typeface="Garamond" panose="02020404030301010803" pitchFamily="18" charset="0"/>
                          <a:ea typeface="+mn-ea"/>
                          <a:cs typeface="+mn-cs"/>
                        </a:rPr>
                        <a:t>Deep customization.</a:t>
                      </a:r>
                      <a:br>
                        <a:rPr lang="en-US" sz="1400" b="0" i="0" u="none" strike="noStrike" cap="none" dirty="0">
                          <a:solidFill>
                            <a:srgbClr val="0070C0"/>
                          </a:solidFill>
                          <a:effectLst/>
                          <a:latin typeface="Garamond" panose="02020404030301010803" pitchFamily="18" charset="0"/>
                          <a:ea typeface="+mn-ea"/>
                          <a:cs typeface="+mn-cs"/>
                        </a:rPr>
                      </a:br>
                      <a:r>
                        <a:rPr lang="en-US" sz="1400" b="0" i="0" u="none" strike="noStrike" cap="none" dirty="0">
                          <a:solidFill>
                            <a:srgbClr val="0070C0"/>
                          </a:solidFill>
                          <a:effectLst/>
                          <a:latin typeface="Garamond" panose="02020404030301010803" pitchFamily="18" charset="0"/>
                          <a:ea typeface="+mn-ea"/>
                          <a:cs typeface="+mn-cs"/>
                        </a:rPr>
                        <a:t>API-driven.</a:t>
                      </a:r>
                    </a:p>
                  </a:txBody>
                  <a:tcPr marL="9525" marR="9525" marT="6350" marB="635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R="0" algn="l" rtl="0" fontAlgn="b">
                        <a:lnSpc>
                          <a:spcPct val="100000"/>
                        </a:lnSpc>
                        <a:spcBef>
                          <a:spcPts val="0"/>
                        </a:spcBef>
                        <a:spcAft>
                          <a:spcPts val="0"/>
                        </a:spcAft>
                        <a:buClr>
                          <a:srgbClr val="000000"/>
                        </a:buClr>
                        <a:buFont typeface="Arial"/>
                      </a:pPr>
                      <a:r>
                        <a:rPr lang="en-US" sz="1400" b="0" i="0" u="none" strike="noStrike" cap="none" dirty="0">
                          <a:solidFill>
                            <a:srgbClr val="0070C0"/>
                          </a:solidFill>
                          <a:effectLst/>
                          <a:latin typeface="Garamond" panose="02020404030301010803" pitchFamily="18" charset="0"/>
                          <a:ea typeface="+mn-ea"/>
                          <a:cs typeface="+mn-cs"/>
                        </a:rPr>
                        <a:t>High complexity.</a:t>
                      </a:r>
                      <a:br>
                        <a:rPr lang="en-US" sz="1400" b="0" i="0" u="none" strike="noStrike" cap="none" dirty="0">
                          <a:solidFill>
                            <a:srgbClr val="0070C0"/>
                          </a:solidFill>
                          <a:effectLst/>
                          <a:latin typeface="Garamond" panose="02020404030301010803" pitchFamily="18" charset="0"/>
                          <a:ea typeface="+mn-ea"/>
                          <a:cs typeface="+mn-cs"/>
                        </a:rPr>
                      </a:br>
                      <a:r>
                        <a:rPr lang="en-US" sz="1400" b="0" i="0" u="none" strike="noStrike" cap="none" dirty="0">
                          <a:solidFill>
                            <a:srgbClr val="0070C0"/>
                          </a:solidFill>
                          <a:effectLst/>
                          <a:latin typeface="Garamond" panose="02020404030301010803" pitchFamily="18" charset="0"/>
                          <a:ea typeface="+mn-ea"/>
                          <a:cs typeface="+mn-cs"/>
                        </a:rPr>
                        <a:t>Expensive in terms of hardware and management.</a:t>
                      </a:r>
                      <a:br>
                        <a:rPr lang="en-US" sz="1400" b="0" i="0" u="none" strike="noStrike" cap="none" dirty="0">
                          <a:solidFill>
                            <a:srgbClr val="0070C0"/>
                          </a:solidFill>
                          <a:effectLst/>
                          <a:latin typeface="Garamond" panose="02020404030301010803" pitchFamily="18" charset="0"/>
                          <a:ea typeface="+mn-ea"/>
                          <a:cs typeface="+mn-cs"/>
                        </a:rPr>
                      </a:br>
                      <a:r>
                        <a:rPr lang="en-US" sz="1400" b="0" i="0" u="none" strike="noStrike" cap="none" dirty="0">
                          <a:solidFill>
                            <a:srgbClr val="0070C0"/>
                          </a:solidFill>
                          <a:effectLst/>
                          <a:latin typeface="Garamond" panose="02020404030301010803" pitchFamily="18" charset="0"/>
                          <a:ea typeface="+mn-ea"/>
                          <a:cs typeface="+mn-cs"/>
                        </a:rPr>
                        <a:t>Requires significant technical expertise.</a:t>
                      </a:r>
                    </a:p>
                  </a:txBody>
                  <a:tcPr marL="9525" marR="9525" marT="6350" marB="635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053611263"/>
                  </a:ext>
                </a:extLst>
              </a:tr>
              <a:tr h="425845">
                <a:tc>
                  <a:txBody>
                    <a:bodyPr/>
                    <a:lstStyle/>
                    <a:p>
                      <a:pPr rtl="0" fontAlgn="b"/>
                      <a:r>
                        <a:rPr lang="en-US" sz="1700" dirty="0">
                          <a:solidFill>
                            <a:srgbClr val="0070C0"/>
                          </a:solidFill>
                          <a:effectLst/>
                          <a:latin typeface="Garamond" panose="02020404030301010803" pitchFamily="18" charset="0"/>
                        </a:rPr>
                        <a:t>Ganeti</a:t>
                      </a:r>
                    </a:p>
                  </a:txBody>
                  <a:tcPr marL="9525" marR="9525" marT="6350" marB="635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R="0" algn="l" rtl="0" fontAlgn="b">
                        <a:lnSpc>
                          <a:spcPct val="100000"/>
                        </a:lnSpc>
                        <a:spcBef>
                          <a:spcPts val="0"/>
                        </a:spcBef>
                        <a:spcAft>
                          <a:spcPts val="0"/>
                        </a:spcAft>
                        <a:buClr>
                          <a:srgbClr val="000000"/>
                        </a:buClr>
                        <a:buFont typeface="Arial"/>
                      </a:pPr>
                      <a:r>
                        <a:rPr lang="en-US" sz="1400" b="0" i="0" u="none" strike="noStrike" cap="none" dirty="0">
                          <a:solidFill>
                            <a:srgbClr val="0070C0"/>
                          </a:solidFill>
                          <a:effectLst/>
                          <a:latin typeface="Garamond" panose="02020404030301010803" pitchFamily="18" charset="0"/>
                          <a:ea typeface="+mn-ea"/>
                          <a:cs typeface="+mn-cs"/>
                        </a:rPr>
                        <a:t>Simpler than OpenStack.</a:t>
                      </a:r>
                      <a:br>
                        <a:rPr lang="en-US" sz="1400" b="0" i="0" u="none" strike="noStrike" cap="none" dirty="0">
                          <a:solidFill>
                            <a:srgbClr val="0070C0"/>
                          </a:solidFill>
                          <a:effectLst/>
                          <a:latin typeface="Garamond" panose="02020404030301010803" pitchFamily="18" charset="0"/>
                          <a:ea typeface="+mn-ea"/>
                          <a:cs typeface="+mn-cs"/>
                        </a:rPr>
                      </a:br>
                      <a:r>
                        <a:rPr lang="en-US" sz="1400" b="0" i="0" u="none" strike="noStrike" cap="none" dirty="0">
                          <a:solidFill>
                            <a:srgbClr val="0070C0"/>
                          </a:solidFill>
                          <a:effectLst/>
                          <a:latin typeface="Garamond" panose="02020404030301010803" pitchFamily="18" charset="0"/>
                          <a:ea typeface="+mn-ea"/>
                          <a:cs typeface="+mn-cs"/>
                        </a:rPr>
                        <a:t>Good for mid-sized environments.</a:t>
                      </a:r>
                      <a:br>
                        <a:rPr lang="en-US" sz="1400" b="0" i="0" u="none" strike="noStrike" cap="none" dirty="0">
                          <a:solidFill>
                            <a:srgbClr val="0070C0"/>
                          </a:solidFill>
                          <a:effectLst/>
                          <a:latin typeface="Garamond" panose="02020404030301010803" pitchFamily="18" charset="0"/>
                          <a:ea typeface="+mn-ea"/>
                          <a:cs typeface="+mn-cs"/>
                        </a:rPr>
                      </a:br>
                      <a:r>
                        <a:rPr lang="en-US" sz="1400" b="0" i="0" u="none" strike="noStrike" cap="none" dirty="0">
                          <a:solidFill>
                            <a:srgbClr val="0070C0"/>
                          </a:solidFill>
                          <a:effectLst/>
                          <a:latin typeface="Garamond" panose="02020404030301010803" pitchFamily="18" charset="0"/>
                          <a:ea typeface="+mn-ea"/>
                          <a:cs typeface="+mn-cs"/>
                        </a:rPr>
                        <a:t>Live migration and failover.</a:t>
                      </a:r>
                      <a:br>
                        <a:rPr lang="en-US" sz="1400" b="0" i="0" u="none" strike="noStrike" cap="none" dirty="0">
                          <a:solidFill>
                            <a:srgbClr val="0070C0"/>
                          </a:solidFill>
                          <a:effectLst/>
                          <a:latin typeface="Garamond" panose="02020404030301010803" pitchFamily="18" charset="0"/>
                          <a:ea typeface="+mn-ea"/>
                          <a:cs typeface="+mn-cs"/>
                        </a:rPr>
                      </a:br>
                      <a:r>
                        <a:rPr lang="en-US" sz="1400" b="0" i="0" u="none" strike="noStrike" cap="none" dirty="0">
                          <a:solidFill>
                            <a:srgbClr val="0070C0"/>
                          </a:solidFill>
                          <a:effectLst/>
                          <a:latin typeface="Garamond" panose="02020404030301010803" pitchFamily="18" charset="0"/>
                          <a:ea typeface="+mn-ea"/>
                          <a:cs typeface="+mn-cs"/>
                        </a:rPr>
                        <a:t>Low resource overhead.</a:t>
                      </a:r>
                    </a:p>
                  </a:txBody>
                  <a:tcPr marL="9525" marR="9525" marT="6350" marB="635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R="0" algn="l" rtl="0" fontAlgn="b">
                        <a:lnSpc>
                          <a:spcPct val="100000"/>
                        </a:lnSpc>
                        <a:spcBef>
                          <a:spcPts val="0"/>
                        </a:spcBef>
                        <a:spcAft>
                          <a:spcPts val="0"/>
                        </a:spcAft>
                        <a:buClr>
                          <a:srgbClr val="000000"/>
                        </a:buClr>
                        <a:buFont typeface="Arial"/>
                      </a:pPr>
                      <a:r>
                        <a:rPr lang="en-US" sz="1400" b="0" i="0" u="none" strike="noStrike" cap="none" dirty="0">
                          <a:solidFill>
                            <a:srgbClr val="0070C0"/>
                          </a:solidFill>
                          <a:effectLst/>
                          <a:latin typeface="Garamond" panose="02020404030301010803" pitchFamily="18" charset="0"/>
                          <a:ea typeface="+mn-ea"/>
                          <a:cs typeface="+mn-cs"/>
                        </a:rPr>
                        <a:t>Limited in terms of network management and scalability compared to OpenStack.</a:t>
                      </a:r>
                      <a:br>
                        <a:rPr lang="en-US" sz="1400" b="0" i="0" u="none" strike="noStrike" cap="none" dirty="0">
                          <a:solidFill>
                            <a:srgbClr val="0070C0"/>
                          </a:solidFill>
                          <a:effectLst/>
                          <a:latin typeface="Garamond" panose="02020404030301010803" pitchFamily="18" charset="0"/>
                          <a:ea typeface="+mn-ea"/>
                          <a:cs typeface="+mn-cs"/>
                        </a:rPr>
                      </a:br>
                      <a:r>
                        <a:rPr lang="en-US" sz="1400" b="0" i="0" u="none" strike="noStrike" cap="none" dirty="0">
                          <a:solidFill>
                            <a:srgbClr val="0070C0"/>
                          </a:solidFill>
                          <a:effectLst/>
                          <a:latin typeface="Garamond" panose="02020404030301010803" pitchFamily="18" charset="0"/>
                          <a:ea typeface="+mn-ea"/>
                          <a:cs typeface="+mn-cs"/>
                        </a:rPr>
                        <a:t>Fewer advanced features.</a:t>
                      </a:r>
                    </a:p>
                  </a:txBody>
                  <a:tcPr marL="9525" marR="9525" marT="6350" marB="635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631312717"/>
                  </a:ext>
                </a:extLst>
              </a:tr>
              <a:tr h="657376">
                <a:tc>
                  <a:txBody>
                    <a:bodyPr/>
                    <a:lstStyle/>
                    <a:p>
                      <a:pPr marL="0" marR="0" lvl="0" indent="0" algn="l" defTabSz="914400" rtl="0" eaLnBrk="1" fontAlgn="b" latinLnBrk="0" hangingPunct="1">
                        <a:lnSpc>
                          <a:spcPct val="100000"/>
                        </a:lnSpc>
                        <a:spcBef>
                          <a:spcPts val="0"/>
                        </a:spcBef>
                        <a:spcAft>
                          <a:spcPts val="0"/>
                        </a:spcAft>
                        <a:buClr>
                          <a:srgbClr val="000000"/>
                        </a:buClr>
                        <a:buSzTx/>
                        <a:buFont typeface="Arial"/>
                        <a:buNone/>
                        <a:tabLst/>
                        <a:defRPr/>
                      </a:pPr>
                      <a:r>
                        <a:rPr lang="en-US" sz="1700" dirty="0">
                          <a:solidFill>
                            <a:srgbClr val="0070C0"/>
                          </a:solidFill>
                          <a:effectLst/>
                          <a:latin typeface="Garamond" panose="02020404030301010803" pitchFamily="18" charset="0"/>
                        </a:rPr>
                        <a:t>Openstack Ansible</a:t>
                      </a:r>
                    </a:p>
                    <a:p>
                      <a:pPr rtl="0" fontAlgn="b"/>
                      <a:endParaRPr lang="en-US" sz="1700" dirty="0">
                        <a:solidFill>
                          <a:srgbClr val="0070C0"/>
                        </a:solidFill>
                        <a:effectLst/>
                        <a:latin typeface="Garamond" panose="02020404030301010803" pitchFamily="18" charset="0"/>
                      </a:endParaRPr>
                    </a:p>
                  </a:txBody>
                  <a:tcPr marL="9525" marR="9525" marT="6350" marB="635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R="0" algn="l" rtl="0" fontAlgn="b">
                        <a:lnSpc>
                          <a:spcPct val="100000"/>
                        </a:lnSpc>
                        <a:spcBef>
                          <a:spcPts val="0"/>
                        </a:spcBef>
                        <a:spcAft>
                          <a:spcPts val="0"/>
                        </a:spcAft>
                        <a:buClr>
                          <a:srgbClr val="000000"/>
                        </a:buClr>
                        <a:buFont typeface="Arial"/>
                      </a:pPr>
                      <a:r>
                        <a:rPr lang="en-US" sz="1400" b="0" i="0" u="none" strike="noStrike" cap="none" dirty="0">
                          <a:solidFill>
                            <a:srgbClr val="0070C0"/>
                          </a:solidFill>
                          <a:effectLst/>
                          <a:latin typeface="Garamond" panose="02020404030301010803" pitchFamily="18" charset="0"/>
                          <a:ea typeface="+mn-ea"/>
                          <a:cs typeface="+mn-cs"/>
                        </a:rPr>
                        <a:t>Simplifies OpenStack deployment.</a:t>
                      </a:r>
                      <a:br>
                        <a:rPr lang="en-US" sz="1400" b="0" i="0" u="none" strike="noStrike" cap="none" dirty="0">
                          <a:solidFill>
                            <a:srgbClr val="0070C0"/>
                          </a:solidFill>
                          <a:effectLst/>
                          <a:latin typeface="Garamond" panose="02020404030301010803" pitchFamily="18" charset="0"/>
                          <a:ea typeface="+mn-ea"/>
                          <a:cs typeface="+mn-cs"/>
                        </a:rPr>
                      </a:br>
                      <a:r>
                        <a:rPr lang="en-US" sz="1400" b="0" i="0" u="none" strike="noStrike" cap="none" dirty="0">
                          <a:solidFill>
                            <a:srgbClr val="0070C0"/>
                          </a:solidFill>
                          <a:effectLst/>
                          <a:latin typeface="Garamond" panose="02020404030301010803" pitchFamily="18" charset="0"/>
                          <a:ea typeface="+mn-ea"/>
                          <a:cs typeface="+mn-cs"/>
                        </a:rPr>
                        <a:t>Reduces errors with automated playbooks.</a:t>
                      </a:r>
                      <a:br>
                        <a:rPr lang="en-US" sz="1400" b="0" i="0" u="none" strike="noStrike" cap="none" dirty="0">
                          <a:solidFill>
                            <a:srgbClr val="0070C0"/>
                          </a:solidFill>
                          <a:effectLst/>
                          <a:latin typeface="Garamond" panose="02020404030301010803" pitchFamily="18" charset="0"/>
                          <a:ea typeface="+mn-ea"/>
                          <a:cs typeface="+mn-cs"/>
                        </a:rPr>
                      </a:br>
                      <a:r>
                        <a:rPr lang="en-US" sz="1400" b="0" i="0" u="none" strike="noStrike" cap="none" dirty="0">
                          <a:solidFill>
                            <a:srgbClr val="0070C0"/>
                          </a:solidFill>
                          <a:effectLst/>
                          <a:latin typeface="Garamond" panose="02020404030301010803" pitchFamily="18" charset="0"/>
                          <a:ea typeface="+mn-ea"/>
                          <a:cs typeface="+mn-cs"/>
                        </a:rPr>
                        <a:t>Great for automation.</a:t>
                      </a:r>
                    </a:p>
                  </a:txBody>
                  <a:tcPr marL="9525" marR="9525" marT="6350" marB="635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R="0" algn="l" rtl="0" fontAlgn="b">
                        <a:lnSpc>
                          <a:spcPct val="100000"/>
                        </a:lnSpc>
                        <a:spcBef>
                          <a:spcPts val="0"/>
                        </a:spcBef>
                        <a:spcAft>
                          <a:spcPts val="0"/>
                        </a:spcAft>
                        <a:buClr>
                          <a:srgbClr val="000000"/>
                        </a:buClr>
                        <a:buFont typeface="Arial"/>
                      </a:pPr>
                      <a:r>
                        <a:rPr lang="en-US" sz="1400" b="0" i="0" u="none" strike="noStrike" cap="none" dirty="0">
                          <a:solidFill>
                            <a:srgbClr val="0070C0"/>
                          </a:solidFill>
                          <a:effectLst/>
                          <a:latin typeface="Garamond" panose="02020404030301010803" pitchFamily="18" charset="0"/>
                          <a:ea typeface="+mn-ea"/>
                          <a:cs typeface="+mn-cs"/>
                        </a:rPr>
                        <a:t>Still requires technical knowledge of OpenStack.</a:t>
                      </a:r>
                      <a:br>
                        <a:rPr lang="en-US" sz="1400" b="0" i="0" u="none" strike="noStrike" cap="none" dirty="0">
                          <a:solidFill>
                            <a:srgbClr val="0070C0"/>
                          </a:solidFill>
                          <a:effectLst/>
                          <a:latin typeface="Garamond" panose="02020404030301010803" pitchFamily="18" charset="0"/>
                          <a:ea typeface="+mn-ea"/>
                          <a:cs typeface="+mn-cs"/>
                        </a:rPr>
                      </a:br>
                      <a:r>
                        <a:rPr lang="en-US" sz="1400" b="0" i="0" u="none" strike="noStrike" cap="none" dirty="0">
                          <a:solidFill>
                            <a:srgbClr val="0070C0"/>
                          </a:solidFill>
                          <a:effectLst/>
                          <a:latin typeface="Garamond" panose="02020404030301010803" pitchFamily="18" charset="0"/>
                          <a:ea typeface="+mn-ea"/>
                          <a:cs typeface="+mn-cs"/>
                        </a:rPr>
                        <a:t>OpenStack’s complexity remains in terms of management and scaling.</a:t>
                      </a:r>
                    </a:p>
                  </a:txBody>
                  <a:tcPr marL="9525" marR="9525" marT="6350" marB="635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77590973"/>
                  </a:ext>
                </a:extLst>
              </a:tr>
              <a:tr h="657376">
                <a:tc>
                  <a:txBody>
                    <a:bodyPr/>
                    <a:lstStyle/>
                    <a:p>
                      <a:pPr marL="0" marR="0" lvl="0" indent="0" algn="l" defTabSz="914400" rtl="0" eaLnBrk="1" fontAlgn="b" latinLnBrk="0" hangingPunct="1">
                        <a:lnSpc>
                          <a:spcPct val="100000"/>
                        </a:lnSpc>
                        <a:spcBef>
                          <a:spcPts val="0"/>
                        </a:spcBef>
                        <a:spcAft>
                          <a:spcPts val="0"/>
                        </a:spcAft>
                        <a:buClr>
                          <a:srgbClr val="000000"/>
                        </a:buClr>
                        <a:buSzTx/>
                        <a:buFont typeface="Arial"/>
                        <a:buNone/>
                        <a:tabLst/>
                        <a:defRPr/>
                      </a:pPr>
                      <a:r>
                        <a:rPr lang="en-US" sz="1700" dirty="0">
                          <a:solidFill>
                            <a:srgbClr val="0070C0"/>
                          </a:solidFill>
                          <a:effectLst/>
                          <a:latin typeface="Garamond" panose="02020404030301010803" pitchFamily="18" charset="0"/>
                        </a:rPr>
                        <a:t>ProxmoxVE</a:t>
                      </a:r>
                    </a:p>
                    <a:p>
                      <a:pPr rtl="0" fontAlgn="b"/>
                      <a:endParaRPr lang="en-US" sz="1700" dirty="0">
                        <a:solidFill>
                          <a:srgbClr val="0070C0"/>
                        </a:solidFill>
                        <a:effectLst/>
                        <a:latin typeface="Garamond" panose="02020404030301010803" pitchFamily="18" charset="0"/>
                      </a:endParaRPr>
                    </a:p>
                  </a:txBody>
                  <a:tcPr marL="9525" marR="9525" marT="6350" marB="635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R="0" algn="l" rtl="0" fontAlgn="b">
                        <a:lnSpc>
                          <a:spcPct val="100000"/>
                        </a:lnSpc>
                        <a:spcBef>
                          <a:spcPts val="0"/>
                        </a:spcBef>
                        <a:spcAft>
                          <a:spcPts val="0"/>
                        </a:spcAft>
                        <a:buClr>
                          <a:srgbClr val="000000"/>
                        </a:buClr>
                        <a:buFont typeface="Arial"/>
                      </a:pPr>
                      <a:r>
                        <a:rPr lang="en-US" sz="1400" b="0" i="0" u="none" strike="noStrike" cap="none" dirty="0">
                          <a:solidFill>
                            <a:srgbClr val="0070C0"/>
                          </a:solidFill>
                          <a:effectLst/>
                          <a:latin typeface="Garamond" panose="02020404030301010803" pitchFamily="18" charset="0"/>
                          <a:ea typeface="+mn-ea"/>
                          <a:cs typeface="+mn-cs"/>
                        </a:rPr>
                        <a:t>Simple and fast to set up.</a:t>
                      </a:r>
                      <a:br>
                        <a:rPr lang="en-US" sz="1400" b="0" i="0" u="none" strike="noStrike" cap="none" dirty="0">
                          <a:solidFill>
                            <a:srgbClr val="0070C0"/>
                          </a:solidFill>
                          <a:effectLst/>
                          <a:latin typeface="Garamond" panose="02020404030301010803" pitchFamily="18" charset="0"/>
                          <a:ea typeface="+mn-ea"/>
                          <a:cs typeface="+mn-cs"/>
                        </a:rPr>
                      </a:br>
                      <a:r>
                        <a:rPr lang="en-US" sz="1400" b="0" i="0" u="none" strike="noStrike" cap="none" dirty="0">
                          <a:solidFill>
                            <a:srgbClr val="0070C0"/>
                          </a:solidFill>
                          <a:effectLst/>
                          <a:latin typeface="Garamond" panose="02020404030301010803" pitchFamily="18" charset="0"/>
                          <a:ea typeface="+mn-ea"/>
                          <a:cs typeface="+mn-cs"/>
                        </a:rPr>
                        <a:t>Low cost.</a:t>
                      </a:r>
                      <a:br>
                        <a:rPr lang="en-US" sz="1400" b="0" i="0" u="none" strike="noStrike" cap="none" dirty="0">
                          <a:solidFill>
                            <a:srgbClr val="0070C0"/>
                          </a:solidFill>
                          <a:effectLst/>
                          <a:latin typeface="Garamond" panose="02020404030301010803" pitchFamily="18" charset="0"/>
                          <a:ea typeface="+mn-ea"/>
                          <a:cs typeface="+mn-cs"/>
                        </a:rPr>
                      </a:br>
                      <a:r>
                        <a:rPr lang="en-US" sz="1400" b="0" i="0" u="none" strike="noStrike" cap="none" dirty="0">
                          <a:solidFill>
                            <a:srgbClr val="0070C0"/>
                          </a:solidFill>
                          <a:effectLst/>
                          <a:latin typeface="Garamond" panose="02020404030301010803" pitchFamily="18" charset="0"/>
                          <a:ea typeface="+mn-ea"/>
                          <a:cs typeface="+mn-cs"/>
                        </a:rPr>
                        <a:t>Great for small environments.</a:t>
                      </a:r>
                      <a:br>
                        <a:rPr lang="en-US" sz="1400" b="0" i="0" u="none" strike="noStrike" cap="none" dirty="0">
                          <a:solidFill>
                            <a:srgbClr val="0070C0"/>
                          </a:solidFill>
                          <a:effectLst/>
                          <a:latin typeface="Garamond" panose="02020404030301010803" pitchFamily="18" charset="0"/>
                          <a:ea typeface="+mn-ea"/>
                          <a:cs typeface="+mn-cs"/>
                        </a:rPr>
                      </a:br>
                      <a:r>
                        <a:rPr lang="en-US" sz="1400" b="0" i="0" u="none" strike="noStrike" cap="none" dirty="0">
                          <a:solidFill>
                            <a:srgbClr val="0070C0"/>
                          </a:solidFill>
                          <a:effectLst/>
                          <a:latin typeface="Garamond" panose="02020404030301010803" pitchFamily="18" charset="0"/>
                          <a:ea typeface="+mn-ea"/>
                          <a:cs typeface="+mn-cs"/>
                        </a:rPr>
                        <a:t>Supports both VMs and containers.</a:t>
                      </a:r>
                    </a:p>
                  </a:txBody>
                  <a:tcPr marL="9525" marR="9525" marT="6350" marB="635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R="0" algn="l" rtl="0" fontAlgn="b">
                        <a:lnSpc>
                          <a:spcPct val="100000"/>
                        </a:lnSpc>
                        <a:spcBef>
                          <a:spcPts val="0"/>
                        </a:spcBef>
                        <a:spcAft>
                          <a:spcPts val="0"/>
                        </a:spcAft>
                        <a:buClr>
                          <a:srgbClr val="000000"/>
                        </a:buClr>
                        <a:buFont typeface="Arial"/>
                      </a:pPr>
                      <a:r>
                        <a:rPr lang="en-US" sz="1400" b="0" i="0" u="none" strike="noStrike" cap="none" dirty="0">
                          <a:solidFill>
                            <a:srgbClr val="0070C0"/>
                          </a:solidFill>
                          <a:effectLst/>
                          <a:latin typeface="Garamond" panose="02020404030301010803" pitchFamily="18" charset="0"/>
                          <a:ea typeface="+mn-ea"/>
                          <a:cs typeface="+mn-cs"/>
                        </a:rPr>
                        <a:t>Not ideal for large-scale or complex environments.</a:t>
                      </a:r>
                      <a:br>
                        <a:rPr lang="en-US" sz="1400" b="0" i="0" u="none" strike="noStrike" cap="none" dirty="0">
                          <a:solidFill>
                            <a:srgbClr val="0070C0"/>
                          </a:solidFill>
                          <a:effectLst/>
                          <a:latin typeface="Garamond" panose="02020404030301010803" pitchFamily="18" charset="0"/>
                          <a:ea typeface="+mn-ea"/>
                          <a:cs typeface="+mn-cs"/>
                        </a:rPr>
                      </a:br>
                      <a:r>
                        <a:rPr lang="en-US" sz="1400" b="0" i="0" u="none" strike="noStrike" cap="none" dirty="0">
                          <a:solidFill>
                            <a:srgbClr val="0070C0"/>
                          </a:solidFill>
                          <a:effectLst/>
                          <a:latin typeface="Garamond" panose="02020404030301010803" pitchFamily="18" charset="0"/>
                          <a:ea typeface="+mn-ea"/>
                          <a:cs typeface="+mn-cs"/>
                        </a:rPr>
                        <a:t>Limited advanced features.</a:t>
                      </a:r>
                    </a:p>
                  </a:txBody>
                  <a:tcPr marL="9525" marR="9525" marT="6350" marB="635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660067659"/>
                  </a:ext>
                </a:extLst>
              </a:tr>
            </a:tbl>
          </a:graphicData>
        </a:graphic>
      </p:graphicFrame>
    </p:spTree>
    <p:extLst>
      <p:ext uri="{BB962C8B-B14F-4D97-AF65-F5344CB8AC3E}">
        <p14:creationId xmlns:p14="http://schemas.microsoft.com/office/powerpoint/2010/main" val="260259314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Google Shape;117;p14">
            <a:extLst>
              <a:ext uri="{FF2B5EF4-FFF2-40B4-BE49-F238E27FC236}">
                <a16:creationId xmlns:a16="http://schemas.microsoft.com/office/drawing/2014/main" id="{30061D07-DC52-495B-8946-99BDEEBD86DD}"/>
              </a:ext>
            </a:extLst>
          </p:cNvPr>
          <p:cNvSpPr txBox="1">
            <a:spLocks/>
          </p:cNvSpPr>
          <p:nvPr/>
        </p:nvSpPr>
        <p:spPr bwMode="auto">
          <a:xfrm>
            <a:off x="155312" y="1430362"/>
            <a:ext cx="4680520" cy="2952328"/>
          </a:xfrm>
          <a:prstGeom prst="rect">
            <a:avLst/>
          </a:prstGeom>
        </p:spPr>
        <p:txBody>
          <a:bodyPr spcFirstLastPara="1" wrap="square" lIns="91424" tIns="91424" rIns="91424" bIns="91424" anchor="ctr" anchorCtr="0">
            <a:noAutofit/>
          </a:bodyPr>
          <a:lstStyle>
            <a:defPPr marR="0" lvl="0" algn="l">
              <a:lnSpc>
                <a:spcPct val="100000"/>
              </a:lnSpc>
              <a:spcBef>
                <a:spcPts val="0"/>
              </a:spcBef>
              <a:spcAft>
                <a:spcPts val="0"/>
              </a:spcAft>
            </a:defPPr>
            <a:lvl1pPr marR="0" lvl="0" algn="l">
              <a:lnSpc>
                <a:spcPct val="100000"/>
              </a:lnSpc>
              <a:spcBef>
                <a:spcPts val="0"/>
              </a:spcBef>
              <a:spcAft>
                <a:spcPts val="0"/>
              </a:spcAft>
              <a:buClr>
                <a:srgbClr val="000000"/>
              </a:buClr>
              <a:buFont typeface="Arial"/>
              <a:defRPr sz="1400" b="0" i="0" u="none" strike="noStrike" cap="none">
                <a:solidFill>
                  <a:srgbClr val="000000"/>
                </a:solidFill>
                <a:latin typeface="+mj-lt"/>
                <a:ea typeface="Arial"/>
                <a:cs typeface="Arial"/>
              </a:defRPr>
            </a:lvl1pPr>
            <a:lvl2pPr marR="0" lvl="1"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2pPr>
            <a:lvl3pPr marR="0" lvl="2"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3pPr>
            <a:lvl4pPr marR="0" lvl="3"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4pPr>
            <a:lvl5pPr marR="0" lvl="4"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5pPr>
            <a:lvl6pPr marR="0" lvl="5"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6pPr>
            <a:lvl7pPr marR="0" lvl="6"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7pPr>
            <a:lvl8pPr marR="0" lvl="7"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8pPr>
            <a:lvl9pPr marR="0" lvl="8"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9pPr>
          </a:lstStyle>
          <a:p>
            <a:pPr marL="419100" indent="-342900">
              <a:lnSpc>
                <a:spcPct val="150000"/>
              </a:lnSpc>
              <a:buClr>
                <a:srgbClr val="0070C0"/>
              </a:buClr>
              <a:buSzPct val="80000"/>
              <a:buFont typeface="Wingdings" panose="05000000000000000000" pitchFamily="2" charset="2"/>
              <a:buChar char="v"/>
              <a:defRPr/>
            </a:pPr>
            <a:r>
              <a:rPr lang="en-US" sz="2000" dirty="0">
                <a:solidFill>
                  <a:srgbClr val="0070C0"/>
                </a:solidFill>
                <a:latin typeface="Garamond" panose="02020404030301010803" pitchFamily="18" charset="0"/>
              </a:rPr>
              <a:t>Complexity of Setup and Configuration</a:t>
            </a:r>
          </a:p>
          <a:p>
            <a:pPr marL="419100" indent="-342900">
              <a:lnSpc>
                <a:spcPct val="150000"/>
              </a:lnSpc>
              <a:buClr>
                <a:srgbClr val="0070C0"/>
              </a:buClr>
              <a:buSzPct val="80000"/>
              <a:buFont typeface="Wingdings" panose="05000000000000000000" pitchFamily="2" charset="2"/>
              <a:buChar char="v"/>
              <a:defRPr/>
            </a:pPr>
            <a:r>
              <a:rPr lang="en-US" sz="2000" dirty="0">
                <a:solidFill>
                  <a:srgbClr val="0070C0"/>
                </a:solidFill>
                <a:latin typeface="Garamond" panose="02020404030301010803" pitchFamily="18" charset="0"/>
              </a:rPr>
              <a:t>Lack of Technical Expertise</a:t>
            </a:r>
          </a:p>
          <a:p>
            <a:pPr marL="419100" indent="-342900">
              <a:lnSpc>
                <a:spcPct val="150000"/>
              </a:lnSpc>
              <a:buClr>
                <a:srgbClr val="0070C0"/>
              </a:buClr>
              <a:buSzPct val="80000"/>
              <a:buFont typeface="Wingdings" panose="05000000000000000000" pitchFamily="2" charset="2"/>
              <a:buChar char="v"/>
              <a:defRPr/>
            </a:pPr>
            <a:r>
              <a:rPr lang="en-US" sz="2000" dirty="0">
                <a:solidFill>
                  <a:srgbClr val="0070C0"/>
                </a:solidFill>
                <a:latin typeface="Garamond" panose="02020404030301010803" pitchFamily="18" charset="0"/>
              </a:rPr>
              <a:t>Internal Communication and Service Coordination</a:t>
            </a:r>
          </a:p>
          <a:p>
            <a:pPr marL="419100" indent="-342900">
              <a:lnSpc>
                <a:spcPct val="150000"/>
              </a:lnSpc>
              <a:buClr>
                <a:srgbClr val="0070C0"/>
              </a:buClr>
              <a:buSzPct val="80000"/>
              <a:buFont typeface="Wingdings" panose="05000000000000000000" pitchFamily="2" charset="2"/>
              <a:buChar char="v"/>
              <a:defRPr/>
            </a:pPr>
            <a:r>
              <a:rPr lang="en-US" sz="2000" dirty="0">
                <a:solidFill>
                  <a:srgbClr val="0070C0"/>
                </a:solidFill>
                <a:latin typeface="Garamond" panose="02020404030301010803" pitchFamily="18" charset="0"/>
              </a:rPr>
              <a:t>Scaling and Resource Management</a:t>
            </a:r>
          </a:p>
          <a:p>
            <a:pPr marL="419100" indent="-342900">
              <a:lnSpc>
                <a:spcPct val="150000"/>
              </a:lnSpc>
              <a:buClr>
                <a:srgbClr val="0070C0"/>
              </a:buClr>
              <a:buSzPct val="80000"/>
              <a:buFont typeface="Wingdings" panose="05000000000000000000" pitchFamily="2" charset="2"/>
              <a:buChar char="v"/>
              <a:defRPr/>
            </a:pPr>
            <a:r>
              <a:rPr lang="en-US" sz="2000" dirty="0">
                <a:solidFill>
                  <a:srgbClr val="0070C0"/>
                </a:solidFill>
                <a:latin typeface="Garamond" panose="02020404030301010803" pitchFamily="18" charset="0"/>
              </a:rPr>
              <a:t>High Initial Costs and Resource Allocation</a:t>
            </a:r>
          </a:p>
        </p:txBody>
      </p:sp>
      <p:sp>
        <p:nvSpPr>
          <p:cNvPr id="6" name="Rectangle 5">
            <a:extLst>
              <a:ext uri="{FF2B5EF4-FFF2-40B4-BE49-F238E27FC236}">
                <a16:creationId xmlns:a16="http://schemas.microsoft.com/office/drawing/2014/main" id="{4407F31A-9C09-45DB-8462-4A359B7EDF89}"/>
              </a:ext>
            </a:extLst>
          </p:cNvPr>
          <p:cNvSpPr/>
          <p:nvPr/>
        </p:nvSpPr>
        <p:spPr>
          <a:xfrm>
            <a:off x="3131840" y="293389"/>
            <a:ext cx="2880320" cy="730265"/>
          </a:xfrm>
          <a:prstGeom prst="rect">
            <a:avLst/>
          </a:prstGeom>
        </p:spPr>
        <p:txBody>
          <a:bodyPr wrap="square">
            <a:spAutoFit/>
          </a:bodyPr>
          <a:lstStyle/>
          <a:p>
            <a:pPr>
              <a:lnSpc>
                <a:spcPct val="107000"/>
              </a:lnSpc>
            </a:pPr>
            <a:r>
              <a:rPr lang="en-US" sz="4000" b="1" dirty="0">
                <a:solidFill>
                  <a:srgbClr val="0070C0"/>
                </a:solidFill>
                <a:latin typeface="Garamond" panose="02020404030301010803" pitchFamily="18" charset="0"/>
                <a:ea typeface="Times New Roman" panose="02020603050405020304" pitchFamily="18" charset="0"/>
                <a:cs typeface="Times New Roman" panose="02020603050405020304" pitchFamily="18" charset="0"/>
              </a:rPr>
              <a:t>Challenges</a:t>
            </a:r>
          </a:p>
        </p:txBody>
      </p:sp>
      <p:sp>
        <p:nvSpPr>
          <p:cNvPr id="5" name="Google Shape;117;p14">
            <a:extLst>
              <a:ext uri="{FF2B5EF4-FFF2-40B4-BE49-F238E27FC236}">
                <a16:creationId xmlns:a16="http://schemas.microsoft.com/office/drawing/2014/main" id="{8FD80ADA-FC43-4586-9722-93A152D1016B}"/>
              </a:ext>
            </a:extLst>
          </p:cNvPr>
          <p:cNvSpPr txBox="1">
            <a:spLocks/>
          </p:cNvSpPr>
          <p:nvPr/>
        </p:nvSpPr>
        <p:spPr bwMode="auto">
          <a:xfrm>
            <a:off x="4738076" y="1347614"/>
            <a:ext cx="4370427" cy="3024336"/>
          </a:xfrm>
          <a:prstGeom prst="rect">
            <a:avLst/>
          </a:prstGeom>
        </p:spPr>
        <p:txBody>
          <a:bodyPr spcFirstLastPara="1" wrap="square" lIns="91424" tIns="91424" rIns="91424" bIns="91424" anchor="ctr" anchorCtr="0">
            <a:noAutofit/>
          </a:bodyPr>
          <a:lstStyle>
            <a:defPPr marR="0" lvl="0" algn="l">
              <a:lnSpc>
                <a:spcPct val="100000"/>
              </a:lnSpc>
              <a:spcBef>
                <a:spcPts val="0"/>
              </a:spcBef>
              <a:spcAft>
                <a:spcPts val="0"/>
              </a:spcAft>
            </a:defPPr>
            <a:lvl1pPr marR="0" lvl="0" algn="l">
              <a:lnSpc>
                <a:spcPct val="100000"/>
              </a:lnSpc>
              <a:spcBef>
                <a:spcPts val="0"/>
              </a:spcBef>
              <a:spcAft>
                <a:spcPts val="0"/>
              </a:spcAft>
              <a:buClr>
                <a:srgbClr val="000000"/>
              </a:buClr>
              <a:buFont typeface="Arial"/>
              <a:defRPr sz="1400" b="0" i="0" u="none" strike="noStrike" cap="none">
                <a:solidFill>
                  <a:srgbClr val="000000"/>
                </a:solidFill>
                <a:latin typeface="+mj-lt"/>
                <a:ea typeface="Arial"/>
                <a:cs typeface="Arial"/>
              </a:defRPr>
            </a:lvl1pPr>
            <a:lvl2pPr marR="0" lvl="1"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2pPr>
            <a:lvl3pPr marR="0" lvl="2"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3pPr>
            <a:lvl4pPr marR="0" lvl="3"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4pPr>
            <a:lvl5pPr marR="0" lvl="4"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5pPr>
            <a:lvl6pPr marR="0" lvl="5"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6pPr>
            <a:lvl7pPr marR="0" lvl="6"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7pPr>
            <a:lvl8pPr marR="0" lvl="7"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8pPr>
            <a:lvl9pPr marR="0" lvl="8"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9pPr>
          </a:lstStyle>
          <a:p>
            <a:pPr marL="419100" indent="-342900">
              <a:lnSpc>
                <a:spcPct val="150000"/>
              </a:lnSpc>
              <a:buClr>
                <a:srgbClr val="0070C0"/>
              </a:buClr>
              <a:buSzPct val="80000"/>
              <a:buFont typeface="Wingdings" panose="05000000000000000000" pitchFamily="2" charset="2"/>
              <a:buChar char="v"/>
              <a:defRPr/>
            </a:pPr>
            <a:r>
              <a:rPr lang="en-US" sz="2000" dirty="0">
                <a:solidFill>
                  <a:srgbClr val="0070C0"/>
                </a:solidFill>
                <a:latin typeface="Garamond" panose="02020404030301010803" pitchFamily="18" charset="0"/>
              </a:rPr>
              <a:t>Managing Cloud Service Restarts</a:t>
            </a:r>
          </a:p>
          <a:p>
            <a:pPr marL="419100" indent="-342900">
              <a:lnSpc>
                <a:spcPct val="150000"/>
              </a:lnSpc>
              <a:buClr>
                <a:srgbClr val="0070C0"/>
              </a:buClr>
              <a:buSzPct val="80000"/>
              <a:buFont typeface="Wingdings" panose="05000000000000000000" pitchFamily="2" charset="2"/>
              <a:buChar char="v"/>
              <a:defRPr/>
            </a:pPr>
            <a:r>
              <a:rPr lang="en-US" sz="2000" dirty="0">
                <a:solidFill>
                  <a:srgbClr val="0070C0"/>
                </a:solidFill>
                <a:latin typeface="Garamond" panose="02020404030301010803" pitchFamily="18" charset="0"/>
              </a:rPr>
              <a:t>Ensuring High Availability</a:t>
            </a:r>
          </a:p>
          <a:p>
            <a:pPr marL="419100" indent="-342900">
              <a:lnSpc>
                <a:spcPct val="150000"/>
              </a:lnSpc>
              <a:buClr>
                <a:srgbClr val="0070C0"/>
              </a:buClr>
              <a:buSzPct val="80000"/>
              <a:buFont typeface="Wingdings" panose="05000000000000000000" pitchFamily="2" charset="2"/>
              <a:buChar char="v"/>
              <a:defRPr/>
            </a:pPr>
            <a:r>
              <a:rPr lang="en-US" sz="2000" dirty="0">
                <a:solidFill>
                  <a:srgbClr val="0070C0"/>
                </a:solidFill>
                <a:latin typeface="Garamond" panose="02020404030301010803" pitchFamily="18" charset="0"/>
              </a:rPr>
              <a:t>Internal Security Configuration</a:t>
            </a:r>
          </a:p>
          <a:p>
            <a:pPr marL="419100" indent="-342900">
              <a:lnSpc>
                <a:spcPct val="150000"/>
              </a:lnSpc>
              <a:buClr>
                <a:srgbClr val="0070C0"/>
              </a:buClr>
              <a:buSzPct val="80000"/>
              <a:buFont typeface="Wingdings" panose="05000000000000000000" pitchFamily="2" charset="2"/>
              <a:buChar char="v"/>
              <a:defRPr/>
            </a:pPr>
            <a:r>
              <a:rPr lang="en-US" sz="2000" dirty="0">
                <a:solidFill>
                  <a:srgbClr val="0070C0"/>
                </a:solidFill>
                <a:latin typeface="Garamond" panose="02020404030301010803" pitchFamily="18" charset="0"/>
              </a:rPr>
              <a:t>Automation and Orchestration Challenges</a:t>
            </a:r>
          </a:p>
          <a:p>
            <a:pPr marL="419100" indent="-342900">
              <a:lnSpc>
                <a:spcPct val="150000"/>
              </a:lnSpc>
              <a:buClr>
                <a:srgbClr val="0070C0"/>
              </a:buClr>
              <a:buSzPct val="80000"/>
              <a:buFont typeface="Wingdings" panose="05000000000000000000" pitchFamily="2" charset="2"/>
              <a:buChar char="v"/>
              <a:defRPr/>
            </a:pPr>
            <a:r>
              <a:rPr lang="en-US" sz="2000" dirty="0">
                <a:solidFill>
                  <a:srgbClr val="0070C0"/>
                </a:solidFill>
                <a:latin typeface="Garamond" panose="02020404030301010803" pitchFamily="18" charset="0"/>
              </a:rPr>
              <a:t>Networking Complexities</a:t>
            </a:r>
          </a:p>
          <a:p>
            <a:pPr marL="419100" indent="-342900">
              <a:lnSpc>
                <a:spcPct val="150000"/>
              </a:lnSpc>
              <a:buClr>
                <a:srgbClr val="0070C0"/>
              </a:buClr>
              <a:buSzPct val="80000"/>
              <a:buFont typeface="Wingdings" panose="05000000000000000000" pitchFamily="2" charset="2"/>
              <a:buChar char="v"/>
              <a:defRPr/>
            </a:pPr>
            <a:r>
              <a:rPr lang="en-US" sz="2000" dirty="0">
                <a:solidFill>
                  <a:srgbClr val="0070C0"/>
                </a:solidFill>
                <a:latin typeface="Garamond" panose="02020404030301010803" pitchFamily="18" charset="0"/>
              </a:rPr>
              <a:t>Resource Management</a:t>
            </a:r>
          </a:p>
        </p:txBody>
      </p:sp>
    </p:spTree>
    <p:extLst>
      <p:ext uri="{BB962C8B-B14F-4D97-AF65-F5344CB8AC3E}">
        <p14:creationId xmlns:p14="http://schemas.microsoft.com/office/powerpoint/2010/main" val="76426037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Google Shape;117;p14">
            <a:extLst>
              <a:ext uri="{FF2B5EF4-FFF2-40B4-BE49-F238E27FC236}">
                <a16:creationId xmlns:a16="http://schemas.microsoft.com/office/drawing/2014/main" id="{30061D07-DC52-495B-8946-99BDEEBD86DD}"/>
              </a:ext>
            </a:extLst>
          </p:cNvPr>
          <p:cNvSpPr txBox="1">
            <a:spLocks/>
          </p:cNvSpPr>
          <p:nvPr/>
        </p:nvSpPr>
        <p:spPr bwMode="auto">
          <a:xfrm>
            <a:off x="179512" y="1059582"/>
            <a:ext cx="4896544" cy="3528392"/>
          </a:xfrm>
          <a:prstGeom prst="rect">
            <a:avLst/>
          </a:prstGeom>
        </p:spPr>
        <p:txBody>
          <a:bodyPr spcFirstLastPara="1" wrap="square" lIns="91424" tIns="91424" rIns="91424" bIns="91424" anchor="ctr" anchorCtr="0">
            <a:noAutofit/>
          </a:bodyPr>
          <a:lstStyle>
            <a:defPPr marR="0" lvl="0" algn="l">
              <a:lnSpc>
                <a:spcPct val="100000"/>
              </a:lnSpc>
              <a:spcBef>
                <a:spcPts val="0"/>
              </a:spcBef>
              <a:spcAft>
                <a:spcPts val="0"/>
              </a:spcAft>
            </a:defPPr>
            <a:lvl1pPr marR="0" lvl="0" algn="l">
              <a:lnSpc>
                <a:spcPct val="100000"/>
              </a:lnSpc>
              <a:spcBef>
                <a:spcPts val="0"/>
              </a:spcBef>
              <a:spcAft>
                <a:spcPts val="0"/>
              </a:spcAft>
              <a:buClr>
                <a:srgbClr val="000000"/>
              </a:buClr>
              <a:buFont typeface="Arial"/>
              <a:defRPr sz="1400" b="0" i="0" u="none" strike="noStrike" cap="none">
                <a:solidFill>
                  <a:srgbClr val="000000"/>
                </a:solidFill>
                <a:latin typeface="+mj-lt"/>
                <a:ea typeface="Arial"/>
                <a:cs typeface="Arial"/>
              </a:defRPr>
            </a:lvl1pPr>
            <a:lvl2pPr marR="0" lvl="1"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2pPr>
            <a:lvl3pPr marR="0" lvl="2"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3pPr>
            <a:lvl4pPr marR="0" lvl="3"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4pPr>
            <a:lvl5pPr marR="0" lvl="4"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5pPr>
            <a:lvl6pPr marR="0" lvl="5"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6pPr>
            <a:lvl7pPr marR="0" lvl="6"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7pPr>
            <a:lvl8pPr marR="0" lvl="7"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8pPr>
            <a:lvl9pPr marR="0" lvl="8"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9pPr>
          </a:lstStyle>
          <a:p>
            <a:pPr marL="419100" indent="-342900">
              <a:lnSpc>
                <a:spcPct val="150000"/>
              </a:lnSpc>
              <a:buClr>
                <a:srgbClr val="0070C0"/>
              </a:buClr>
              <a:buSzPct val="80000"/>
              <a:buFont typeface="Wingdings" panose="05000000000000000000" pitchFamily="2" charset="2"/>
              <a:buChar char="v"/>
              <a:defRPr/>
            </a:pPr>
            <a:r>
              <a:rPr lang="en-US" sz="2000" dirty="0">
                <a:solidFill>
                  <a:srgbClr val="0070C0"/>
                </a:solidFill>
                <a:latin typeface="Garamond" panose="02020404030301010803" pitchFamily="18" charset="0"/>
              </a:rPr>
              <a:t>Divide and Conquer: Simplifying Complexity</a:t>
            </a:r>
          </a:p>
          <a:p>
            <a:pPr marL="419100" indent="-342900">
              <a:lnSpc>
                <a:spcPct val="150000"/>
              </a:lnSpc>
              <a:buClr>
                <a:srgbClr val="0070C0"/>
              </a:buClr>
              <a:buSzPct val="80000"/>
              <a:buFont typeface="Wingdings" panose="05000000000000000000" pitchFamily="2" charset="2"/>
              <a:buChar char="v"/>
              <a:defRPr/>
            </a:pPr>
            <a:r>
              <a:rPr lang="en-US" sz="2000" dirty="0">
                <a:solidFill>
                  <a:srgbClr val="0070C0"/>
                </a:solidFill>
                <a:latin typeface="Garamond" panose="02020404030301010803" pitchFamily="18" charset="0"/>
              </a:rPr>
              <a:t>Importance of Automation</a:t>
            </a:r>
          </a:p>
          <a:p>
            <a:pPr marL="419100" indent="-342900">
              <a:lnSpc>
                <a:spcPct val="150000"/>
              </a:lnSpc>
              <a:buClr>
                <a:srgbClr val="0070C0"/>
              </a:buClr>
              <a:buSzPct val="80000"/>
              <a:buFont typeface="Wingdings" panose="05000000000000000000" pitchFamily="2" charset="2"/>
              <a:buChar char="v"/>
              <a:defRPr/>
            </a:pPr>
            <a:r>
              <a:rPr lang="en-US" sz="2000" dirty="0">
                <a:solidFill>
                  <a:srgbClr val="0070C0"/>
                </a:solidFill>
                <a:latin typeface="Garamond" panose="02020404030301010803" pitchFamily="18" charset="0"/>
              </a:rPr>
              <a:t>Database Health is Critical</a:t>
            </a:r>
          </a:p>
          <a:p>
            <a:pPr marL="419100" indent="-342900">
              <a:lnSpc>
                <a:spcPct val="150000"/>
              </a:lnSpc>
              <a:buClr>
                <a:srgbClr val="0070C0"/>
              </a:buClr>
              <a:buSzPct val="80000"/>
              <a:buFont typeface="Wingdings" panose="05000000000000000000" pitchFamily="2" charset="2"/>
              <a:buChar char="v"/>
              <a:defRPr/>
            </a:pPr>
            <a:r>
              <a:rPr lang="en-US" sz="2000" dirty="0">
                <a:solidFill>
                  <a:srgbClr val="0070C0"/>
                </a:solidFill>
                <a:latin typeface="Garamond" panose="02020404030301010803" pitchFamily="18" charset="0"/>
              </a:rPr>
              <a:t>Understanding Networking is Key</a:t>
            </a:r>
          </a:p>
          <a:p>
            <a:pPr marL="419100" indent="-342900">
              <a:lnSpc>
                <a:spcPct val="150000"/>
              </a:lnSpc>
              <a:buClr>
                <a:srgbClr val="0070C0"/>
              </a:buClr>
              <a:buSzPct val="80000"/>
              <a:buFont typeface="Wingdings" panose="05000000000000000000" pitchFamily="2" charset="2"/>
              <a:buChar char="v"/>
              <a:defRPr/>
            </a:pPr>
            <a:r>
              <a:rPr lang="en-US" sz="2000" dirty="0">
                <a:solidFill>
                  <a:srgbClr val="0070C0"/>
                </a:solidFill>
                <a:latin typeface="Garamond" panose="02020404030301010803" pitchFamily="18" charset="0"/>
              </a:rPr>
              <a:t>Initial Knowledge of Virtualization is Beneficial</a:t>
            </a:r>
          </a:p>
        </p:txBody>
      </p:sp>
      <p:sp>
        <p:nvSpPr>
          <p:cNvPr id="6" name="Rectangle 5">
            <a:extLst>
              <a:ext uri="{FF2B5EF4-FFF2-40B4-BE49-F238E27FC236}">
                <a16:creationId xmlns:a16="http://schemas.microsoft.com/office/drawing/2014/main" id="{4407F31A-9C09-45DB-8462-4A359B7EDF89}"/>
              </a:ext>
            </a:extLst>
          </p:cNvPr>
          <p:cNvSpPr/>
          <p:nvPr/>
        </p:nvSpPr>
        <p:spPr>
          <a:xfrm>
            <a:off x="2555776" y="216213"/>
            <a:ext cx="4464496" cy="730265"/>
          </a:xfrm>
          <a:prstGeom prst="rect">
            <a:avLst/>
          </a:prstGeom>
        </p:spPr>
        <p:txBody>
          <a:bodyPr wrap="square">
            <a:spAutoFit/>
          </a:bodyPr>
          <a:lstStyle/>
          <a:p>
            <a:pPr>
              <a:lnSpc>
                <a:spcPct val="107000"/>
              </a:lnSpc>
            </a:pPr>
            <a:r>
              <a:rPr lang="en-US" sz="4000" b="1" dirty="0">
                <a:solidFill>
                  <a:srgbClr val="0070C0"/>
                </a:solidFill>
                <a:latin typeface="Garamond" panose="02020404030301010803" pitchFamily="18" charset="0"/>
                <a:ea typeface="Times New Roman" panose="02020603050405020304" pitchFamily="18" charset="0"/>
                <a:cs typeface="Times New Roman" panose="02020603050405020304" pitchFamily="18" charset="0"/>
              </a:rPr>
              <a:t>Lessons Learned</a:t>
            </a:r>
          </a:p>
        </p:txBody>
      </p:sp>
      <p:sp>
        <p:nvSpPr>
          <p:cNvPr id="5" name="Google Shape;117;p14">
            <a:extLst>
              <a:ext uri="{FF2B5EF4-FFF2-40B4-BE49-F238E27FC236}">
                <a16:creationId xmlns:a16="http://schemas.microsoft.com/office/drawing/2014/main" id="{8FD80ADA-FC43-4586-9722-93A152D1016B}"/>
              </a:ext>
            </a:extLst>
          </p:cNvPr>
          <p:cNvSpPr txBox="1">
            <a:spLocks/>
          </p:cNvSpPr>
          <p:nvPr/>
        </p:nvSpPr>
        <p:spPr bwMode="auto">
          <a:xfrm>
            <a:off x="4499992" y="1563638"/>
            <a:ext cx="4776728" cy="2520280"/>
          </a:xfrm>
          <a:prstGeom prst="rect">
            <a:avLst/>
          </a:prstGeom>
        </p:spPr>
        <p:txBody>
          <a:bodyPr spcFirstLastPara="1" wrap="square" lIns="91424" tIns="91424" rIns="91424" bIns="91424" anchor="ctr" anchorCtr="0">
            <a:noAutofit/>
          </a:bodyPr>
          <a:lstStyle>
            <a:defPPr marR="0" lvl="0" algn="l">
              <a:lnSpc>
                <a:spcPct val="100000"/>
              </a:lnSpc>
              <a:spcBef>
                <a:spcPts val="0"/>
              </a:spcBef>
              <a:spcAft>
                <a:spcPts val="0"/>
              </a:spcAft>
            </a:defPPr>
            <a:lvl1pPr marR="0" lvl="0" algn="l">
              <a:lnSpc>
                <a:spcPct val="100000"/>
              </a:lnSpc>
              <a:spcBef>
                <a:spcPts val="0"/>
              </a:spcBef>
              <a:spcAft>
                <a:spcPts val="0"/>
              </a:spcAft>
              <a:buClr>
                <a:srgbClr val="000000"/>
              </a:buClr>
              <a:buFont typeface="Arial"/>
              <a:defRPr sz="1400" b="0" i="0" u="none" strike="noStrike" cap="none">
                <a:solidFill>
                  <a:srgbClr val="000000"/>
                </a:solidFill>
                <a:latin typeface="+mj-lt"/>
                <a:ea typeface="Arial"/>
                <a:cs typeface="Arial"/>
              </a:defRPr>
            </a:lvl1pPr>
            <a:lvl2pPr marR="0" lvl="1"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2pPr>
            <a:lvl3pPr marR="0" lvl="2"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3pPr>
            <a:lvl4pPr marR="0" lvl="3"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4pPr>
            <a:lvl5pPr marR="0" lvl="4"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5pPr>
            <a:lvl6pPr marR="0" lvl="5"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6pPr>
            <a:lvl7pPr marR="0" lvl="6"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7pPr>
            <a:lvl8pPr marR="0" lvl="7"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8pPr>
            <a:lvl9pPr marR="0" lvl="8"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9pPr>
          </a:lstStyle>
          <a:p>
            <a:pPr marL="419100" indent="-342900">
              <a:lnSpc>
                <a:spcPct val="150000"/>
              </a:lnSpc>
              <a:buClr>
                <a:srgbClr val="0070C0"/>
              </a:buClr>
              <a:buSzPct val="80000"/>
              <a:buFont typeface="Wingdings" panose="05000000000000000000" pitchFamily="2" charset="2"/>
              <a:buChar char="v"/>
              <a:defRPr/>
            </a:pPr>
            <a:r>
              <a:rPr lang="en-US" sz="2000" dirty="0">
                <a:solidFill>
                  <a:srgbClr val="0070C0"/>
                </a:solidFill>
                <a:latin typeface="Garamond" panose="02020404030301010803" pitchFamily="18" charset="0"/>
              </a:rPr>
              <a:t>Cloud Service Restarts Don’t Impact Active Instances</a:t>
            </a:r>
          </a:p>
          <a:p>
            <a:pPr marL="419100" indent="-342900">
              <a:lnSpc>
                <a:spcPct val="150000"/>
              </a:lnSpc>
              <a:buClr>
                <a:srgbClr val="0070C0"/>
              </a:buClr>
              <a:buSzPct val="80000"/>
              <a:buFont typeface="Wingdings" panose="05000000000000000000" pitchFamily="2" charset="2"/>
              <a:buChar char="v"/>
              <a:defRPr/>
            </a:pPr>
            <a:r>
              <a:rPr lang="en-US" sz="2000" dirty="0">
                <a:solidFill>
                  <a:srgbClr val="0070C0"/>
                </a:solidFill>
                <a:latin typeface="Garamond" panose="02020404030301010803" pitchFamily="18" charset="0"/>
              </a:rPr>
              <a:t>Resource Scheduling is Crucial</a:t>
            </a:r>
          </a:p>
          <a:p>
            <a:pPr marL="419100" indent="-342900">
              <a:lnSpc>
                <a:spcPct val="150000"/>
              </a:lnSpc>
              <a:buClr>
                <a:srgbClr val="0070C0"/>
              </a:buClr>
              <a:buSzPct val="80000"/>
              <a:buFont typeface="Wingdings" panose="05000000000000000000" pitchFamily="2" charset="2"/>
              <a:buChar char="v"/>
              <a:defRPr/>
            </a:pPr>
            <a:r>
              <a:rPr lang="en-US" sz="2000" dirty="0">
                <a:solidFill>
                  <a:srgbClr val="0070C0"/>
                </a:solidFill>
                <a:latin typeface="Garamond" panose="02020404030301010803" pitchFamily="18" charset="0"/>
              </a:rPr>
              <a:t>Scaling is Easier with Experience</a:t>
            </a:r>
          </a:p>
          <a:p>
            <a:pPr marL="419100" indent="-342900">
              <a:lnSpc>
                <a:spcPct val="150000"/>
              </a:lnSpc>
              <a:buClr>
                <a:srgbClr val="0070C0"/>
              </a:buClr>
              <a:buSzPct val="80000"/>
              <a:buFont typeface="Wingdings" panose="05000000000000000000" pitchFamily="2" charset="2"/>
              <a:buChar char="v"/>
              <a:defRPr/>
            </a:pPr>
            <a:r>
              <a:rPr lang="en-US" sz="2000" dirty="0">
                <a:solidFill>
                  <a:srgbClr val="0070C0"/>
                </a:solidFill>
                <a:latin typeface="Garamond" panose="02020404030301010803" pitchFamily="18" charset="0"/>
              </a:rPr>
              <a:t>Security Should be Prioritized</a:t>
            </a:r>
          </a:p>
          <a:p>
            <a:pPr marL="419100" indent="-342900">
              <a:lnSpc>
                <a:spcPct val="150000"/>
              </a:lnSpc>
              <a:buClr>
                <a:srgbClr val="0070C0"/>
              </a:buClr>
              <a:buSzPct val="80000"/>
              <a:buFont typeface="Wingdings" panose="05000000000000000000" pitchFamily="2" charset="2"/>
              <a:buChar char="v"/>
              <a:defRPr/>
            </a:pPr>
            <a:r>
              <a:rPr lang="en-US" sz="2000" dirty="0">
                <a:solidFill>
                  <a:srgbClr val="0070C0"/>
                </a:solidFill>
                <a:latin typeface="Garamond" panose="02020404030301010803" pitchFamily="18" charset="0"/>
              </a:rPr>
              <a:t>Cloud is Flexible but Requires Maintenance</a:t>
            </a:r>
          </a:p>
        </p:txBody>
      </p:sp>
    </p:spTree>
    <p:extLst>
      <p:ext uri="{BB962C8B-B14F-4D97-AF65-F5344CB8AC3E}">
        <p14:creationId xmlns:p14="http://schemas.microsoft.com/office/powerpoint/2010/main" val="85668074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Picture 2" descr="Recommendation Sign. Recommendation ...">
            <a:extLst>
              <a:ext uri="{FF2B5EF4-FFF2-40B4-BE49-F238E27FC236}">
                <a16:creationId xmlns:a16="http://schemas.microsoft.com/office/drawing/2014/main" id="{AC036ED8-E3BD-45C2-BBE5-E4DBBC29D2D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20209369">
            <a:off x="5795263" y="1445564"/>
            <a:ext cx="2937118" cy="2079084"/>
          </a:xfrm>
          <a:prstGeom prst="rect">
            <a:avLst/>
          </a:prstGeom>
          <a:noFill/>
          <a:extLst>
            <a:ext uri="{909E8E84-426E-40DD-AFC4-6F175D3DCCD1}">
              <a14:hiddenFill xmlns:a14="http://schemas.microsoft.com/office/drawing/2010/main">
                <a:solidFill>
                  <a:srgbClr val="FFFFFF"/>
                </a:solidFill>
              </a14:hiddenFill>
            </a:ext>
          </a:extLst>
        </p:spPr>
      </p:pic>
      <p:sp>
        <p:nvSpPr>
          <p:cNvPr id="278" name="PlaceHolder 1"/>
          <p:cNvSpPr>
            <a:spLocks noGrp="1"/>
          </p:cNvSpPr>
          <p:nvPr>
            <p:ph type="title"/>
          </p:nvPr>
        </p:nvSpPr>
        <p:spPr>
          <a:xfrm>
            <a:off x="311760" y="91440"/>
            <a:ext cx="8520120" cy="572400"/>
          </a:xfrm>
          <a:prstGeom prst="rect">
            <a:avLst/>
          </a:prstGeom>
          <a:noFill/>
          <a:ln w="0">
            <a:noFill/>
          </a:ln>
        </p:spPr>
        <p:txBody>
          <a:bodyPr tIns="91440" bIns="91440" anchor="t">
            <a:noAutofit/>
          </a:bodyPr>
          <a:lstStyle/>
          <a:p>
            <a:pPr algn="ctr">
              <a:lnSpc>
                <a:spcPct val="107000"/>
              </a:lnSpc>
              <a:buClr>
                <a:srgbClr val="000000"/>
              </a:buClr>
              <a:buFont typeface="Arial"/>
              <a:buNone/>
              <a:tabLst>
                <a:tab pos="0" algn="l"/>
              </a:tabLst>
            </a:pPr>
            <a:r>
              <a:rPr lang="en-US" sz="4000" b="1" dirty="0">
                <a:solidFill>
                  <a:srgbClr val="0070C0"/>
                </a:solidFill>
                <a:latin typeface="Garamond" panose="02020404030301010803" pitchFamily="18" charset="0"/>
                <a:cs typeface="Times New Roman" panose="02020603050405020304" pitchFamily="18" charset="0"/>
              </a:rPr>
              <a:t>Platform Recommendations</a:t>
            </a:r>
          </a:p>
        </p:txBody>
      </p:sp>
      <p:sp>
        <p:nvSpPr>
          <p:cNvPr id="279" name="PlaceHolder 2"/>
          <p:cNvSpPr>
            <a:spLocks noGrp="1"/>
          </p:cNvSpPr>
          <p:nvPr>
            <p:ph/>
          </p:nvPr>
        </p:nvSpPr>
        <p:spPr>
          <a:xfrm>
            <a:off x="215280" y="987574"/>
            <a:ext cx="8713440" cy="3744416"/>
          </a:xfrm>
          <a:prstGeom prst="rect">
            <a:avLst/>
          </a:prstGeom>
          <a:noFill/>
          <a:ln w="0">
            <a:noFill/>
          </a:ln>
        </p:spPr>
        <p:txBody>
          <a:bodyPr tIns="91440" bIns="91440" anchor="t">
            <a:noAutofit/>
          </a:bodyPr>
          <a:lstStyle/>
          <a:p>
            <a:pPr marL="419100" indent="-342900" rtl="0" eaLnBrk="0" fontAlgn="base" hangingPunct="0">
              <a:lnSpc>
                <a:spcPct val="150000"/>
              </a:lnSpc>
              <a:buClr>
                <a:srgbClr val="0070C0"/>
              </a:buClr>
              <a:buSzPct val="80000"/>
              <a:buFont typeface="Wingdings" panose="05000000000000000000" pitchFamily="2" charset="2"/>
              <a:buChar char="v"/>
              <a:defRPr/>
            </a:pPr>
            <a:r>
              <a:rPr lang="en-US" sz="2000" dirty="0">
                <a:solidFill>
                  <a:srgbClr val="0070C0"/>
                </a:solidFill>
                <a:latin typeface="Garamond" panose="02020404030301010803" pitchFamily="18" charset="0"/>
              </a:rPr>
              <a:t>Small to medium private deployments: </a:t>
            </a:r>
            <a:r>
              <a:rPr lang="en-US" sz="2000" dirty="0" err="1">
                <a:solidFill>
                  <a:srgbClr val="0070C0"/>
                </a:solidFill>
                <a:latin typeface="Garamond" panose="02020404030301010803" pitchFamily="18" charset="0"/>
              </a:rPr>
              <a:t>Proxmox</a:t>
            </a:r>
            <a:endParaRPr lang="en-US" sz="2000" dirty="0">
              <a:solidFill>
                <a:srgbClr val="0070C0"/>
              </a:solidFill>
              <a:latin typeface="Garamond" panose="02020404030301010803" pitchFamily="18" charset="0"/>
            </a:endParaRPr>
          </a:p>
          <a:p>
            <a:pPr marL="419100" indent="-342900" rtl="0" eaLnBrk="0" fontAlgn="base" hangingPunct="0">
              <a:lnSpc>
                <a:spcPct val="150000"/>
              </a:lnSpc>
              <a:buClr>
                <a:srgbClr val="0070C0"/>
              </a:buClr>
              <a:buSzPct val="80000"/>
              <a:buFont typeface="Wingdings" panose="05000000000000000000" pitchFamily="2" charset="2"/>
              <a:buChar char="v"/>
              <a:defRPr/>
            </a:pPr>
            <a:endParaRPr lang="en-US" sz="2000" dirty="0">
              <a:solidFill>
                <a:srgbClr val="0070C0"/>
              </a:solidFill>
              <a:latin typeface="Garamond" panose="02020404030301010803" pitchFamily="18" charset="0"/>
            </a:endParaRPr>
          </a:p>
          <a:p>
            <a:pPr marL="419100" indent="-342900" rtl="0" eaLnBrk="0" fontAlgn="base" hangingPunct="0">
              <a:lnSpc>
                <a:spcPct val="150000"/>
              </a:lnSpc>
              <a:buClr>
                <a:srgbClr val="0070C0"/>
              </a:buClr>
              <a:buSzPct val="80000"/>
              <a:buFont typeface="Wingdings" panose="05000000000000000000" pitchFamily="2" charset="2"/>
              <a:buChar char="v"/>
              <a:defRPr/>
            </a:pPr>
            <a:r>
              <a:rPr lang="en-US" sz="2000" dirty="0">
                <a:solidFill>
                  <a:srgbClr val="0070C0"/>
                </a:solidFill>
                <a:latin typeface="Garamond" panose="02020404030301010803" pitchFamily="18" charset="0"/>
              </a:rPr>
              <a:t>Large clouds: Openstack using Ansible, Juju or Chef</a:t>
            </a:r>
          </a:p>
          <a:p>
            <a:pPr marL="419100" indent="-342900" rtl="0" eaLnBrk="0" fontAlgn="base" hangingPunct="0">
              <a:lnSpc>
                <a:spcPct val="150000"/>
              </a:lnSpc>
              <a:buClr>
                <a:srgbClr val="0070C0"/>
              </a:buClr>
              <a:buSzPct val="80000"/>
              <a:buFont typeface="Wingdings" panose="05000000000000000000" pitchFamily="2" charset="2"/>
              <a:buChar char="v"/>
              <a:defRPr/>
            </a:pPr>
            <a:endParaRPr lang="en-US" sz="2000" dirty="0">
              <a:solidFill>
                <a:srgbClr val="0070C0"/>
              </a:solidFill>
              <a:latin typeface="Garamond" panose="02020404030301010803" pitchFamily="18" charset="0"/>
            </a:endParaRPr>
          </a:p>
          <a:p>
            <a:pPr marL="419100" indent="-342900" rtl="0" eaLnBrk="0" fontAlgn="base" hangingPunct="0">
              <a:lnSpc>
                <a:spcPct val="150000"/>
              </a:lnSpc>
              <a:buClr>
                <a:srgbClr val="0070C0"/>
              </a:buClr>
              <a:buSzPct val="80000"/>
              <a:buFont typeface="Wingdings" panose="05000000000000000000" pitchFamily="2" charset="2"/>
              <a:buChar char="v"/>
              <a:defRPr/>
            </a:pPr>
            <a:r>
              <a:rPr lang="en-US" sz="2000" dirty="0">
                <a:solidFill>
                  <a:srgbClr val="0070C0"/>
                </a:solidFill>
                <a:latin typeface="Garamond" panose="02020404030301010803" pitchFamily="18" charset="0"/>
              </a:rPr>
              <a:t>Paid deployments: </a:t>
            </a:r>
            <a:r>
              <a:rPr lang="en-US" sz="2000" dirty="0" err="1">
                <a:solidFill>
                  <a:srgbClr val="0070C0"/>
                </a:solidFill>
                <a:latin typeface="Garamond" panose="02020404030301010803" pitchFamily="18" charset="0"/>
              </a:rPr>
              <a:t>Mirantis</a:t>
            </a:r>
            <a:r>
              <a:rPr lang="en-US" sz="2000" dirty="0">
                <a:solidFill>
                  <a:srgbClr val="0070C0"/>
                </a:solidFill>
                <a:latin typeface="Garamond" panose="02020404030301010803" pitchFamily="18" charset="0"/>
              </a:rPr>
              <a:t>, </a:t>
            </a:r>
            <a:r>
              <a:rPr lang="en-US" sz="2000" dirty="0" err="1">
                <a:solidFill>
                  <a:srgbClr val="0070C0"/>
                </a:solidFill>
                <a:latin typeface="Garamond" panose="02020404030301010803" pitchFamily="18" charset="0"/>
              </a:rPr>
              <a:t>Redhat</a:t>
            </a:r>
            <a:r>
              <a:rPr lang="en-US" sz="2000" dirty="0">
                <a:solidFill>
                  <a:srgbClr val="0070C0"/>
                </a:solidFill>
                <a:latin typeface="Garamond" panose="02020404030301010803" pitchFamily="18" charset="0"/>
              </a:rPr>
              <a:t>, Ubuntu</a:t>
            </a:r>
          </a:p>
          <a:p>
            <a:pPr marL="419100" indent="-342900" rtl="0" eaLnBrk="0" fontAlgn="base" hangingPunct="0">
              <a:lnSpc>
                <a:spcPct val="150000"/>
              </a:lnSpc>
              <a:buClr>
                <a:srgbClr val="0070C0"/>
              </a:buClr>
              <a:buSzPct val="80000"/>
              <a:buFont typeface="Wingdings" panose="05000000000000000000" pitchFamily="2" charset="2"/>
              <a:buChar char="v"/>
              <a:defRPr/>
            </a:pPr>
            <a:endParaRPr lang="en-US" sz="2000" dirty="0">
              <a:solidFill>
                <a:srgbClr val="0070C0"/>
              </a:solidFill>
              <a:latin typeface="Garamond" panose="02020404030301010803" pitchFamily="18" charset="0"/>
            </a:endParaRPr>
          </a:p>
          <a:p>
            <a:pPr marL="419100" indent="-342900" rtl="0" eaLnBrk="0" fontAlgn="base" hangingPunct="0">
              <a:lnSpc>
                <a:spcPct val="150000"/>
              </a:lnSpc>
              <a:buClr>
                <a:srgbClr val="0070C0"/>
              </a:buClr>
              <a:buSzPct val="80000"/>
              <a:buFont typeface="Wingdings" panose="05000000000000000000" pitchFamily="2" charset="2"/>
              <a:buChar char="v"/>
              <a:defRPr/>
            </a:pPr>
            <a:r>
              <a:rPr lang="en-US" sz="2000" dirty="0">
                <a:solidFill>
                  <a:srgbClr val="0070C0"/>
                </a:solidFill>
                <a:latin typeface="Garamond" panose="02020404030301010803" pitchFamily="18" charset="0"/>
              </a:rPr>
              <a:t>Only want to use and not manage: Commercial Cloud Providers</a:t>
            </a:r>
          </a:p>
          <a:p>
            <a:pPr>
              <a:lnSpc>
                <a:spcPct val="100000"/>
              </a:lnSpc>
              <a:buNone/>
            </a:pPr>
            <a:endParaRPr lang="en-US" sz="2400" b="0" strike="noStrike" spc="-1" dirty="0">
              <a:solidFill>
                <a:srgbClr val="000000"/>
              </a:solidFill>
              <a:latin typeface="Arial"/>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Google Shape;117;p14">
            <a:extLst>
              <a:ext uri="{FF2B5EF4-FFF2-40B4-BE49-F238E27FC236}">
                <a16:creationId xmlns:a16="http://schemas.microsoft.com/office/drawing/2014/main" id="{30061D07-DC52-495B-8946-99BDEEBD86DD}"/>
              </a:ext>
            </a:extLst>
          </p:cNvPr>
          <p:cNvSpPr txBox="1">
            <a:spLocks/>
          </p:cNvSpPr>
          <p:nvPr/>
        </p:nvSpPr>
        <p:spPr bwMode="auto">
          <a:xfrm>
            <a:off x="467544" y="1490061"/>
            <a:ext cx="8496944" cy="2314230"/>
          </a:xfrm>
          <a:prstGeom prst="rect">
            <a:avLst/>
          </a:prstGeom>
        </p:spPr>
        <p:txBody>
          <a:bodyPr spcFirstLastPara="1" wrap="square" lIns="91424" tIns="91424" rIns="91424" bIns="91424" anchor="ctr" anchorCtr="0">
            <a:noAutofit/>
          </a:bodyPr>
          <a:lstStyle>
            <a:defPPr marR="0" lvl="0" algn="l">
              <a:lnSpc>
                <a:spcPct val="100000"/>
              </a:lnSpc>
              <a:spcBef>
                <a:spcPts val="0"/>
              </a:spcBef>
              <a:spcAft>
                <a:spcPts val="0"/>
              </a:spcAft>
            </a:defPPr>
            <a:lvl1pPr marR="0" lvl="0" algn="l">
              <a:lnSpc>
                <a:spcPct val="100000"/>
              </a:lnSpc>
              <a:spcBef>
                <a:spcPts val="0"/>
              </a:spcBef>
              <a:spcAft>
                <a:spcPts val="0"/>
              </a:spcAft>
              <a:buClr>
                <a:srgbClr val="000000"/>
              </a:buClr>
              <a:buFont typeface="Arial"/>
              <a:defRPr sz="1400" b="0" i="0" u="none" strike="noStrike" cap="none">
                <a:solidFill>
                  <a:srgbClr val="000000"/>
                </a:solidFill>
                <a:latin typeface="+mj-lt"/>
                <a:ea typeface="Arial"/>
                <a:cs typeface="Arial"/>
              </a:defRPr>
            </a:lvl1pPr>
            <a:lvl2pPr marR="0" lvl="1"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2pPr>
            <a:lvl3pPr marR="0" lvl="2"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3pPr>
            <a:lvl4pPr marR="0" lvl="3"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4pPr>
            <a:lvl5pPr marR="0" lvl="4"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5pPr>
            <a:lvl6pPr marR="0" lvl="5"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6pPr>
            <a:lvl7pPr marR="0" lvl="6"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7pPr>
            <a:lvl8pPr marR="0" lvl="7"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8pPr>
            <a:lvl9pPr marR="0" lvl="8"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9pPr>
          </a:lstStyle>
          <a:p>
            <a:pPr marL="76200" algn="just">
              <a:lnSpc>
                <a:spcPct val="150000"/>
              </a:lnSpc>
              <a:buClr>
                <a:srgbClr val="0070C0"/>
              </a:buClr>
              <a:buSzPct val="80000"/>
              <a:defRPr/>
            </a:pPr>
            <a:r>
              <a:rPr lang="en-US" sz="2000" dirty="0">
                <a:solidFill>
                  <a:srgbClr val="0070C0"/>
                </a:solidFill>
                <a:latin typeface="Garamond" panose="02020404030301010803" pitchFamily="18" charset="0"/>
              </a:rPr>
              <a:t>RENU’s journey to the cloud has been one of growth, learning, and innovation. Through our exploration of various cloud platforms—ProxmoxVE, OpenStack, OpenStack Ansible, and Ganeti—we have gained valuable insights into the diverse needs of our institutions and the solutions that best serve them.</a:t>
            </a:r>
          </a:p>
        </p:txBody>
      </p:sp>
      <p:sp>
        <p:nvSpPr>
          <p:cNvPr id="6" name="Rectangle 5">
            <a:extLst>
              <a:ext uri="{FF2B5EF4-FFF2-40B4-BE49-F238E27FC236}">
                <a16:creationId xmlns:a16="http://schemas.microsoft.com/office/drawing/2014/main" id="{4407F31A-9C09-45DB-8462-4A359B7EDF89}"/>
              </a:ext>
            </a:extLst>
          </p:cNvPr>
          <p:cNvSpPr/>
          <p:nvPr/>
        </p:nvSpPr>
        <p:spPr>
          <a:xfrm>
            <a:off x="251520" y="759796"/>
            <a:ext cx="5832648" cy="730265"/>
          </a:xfrm>
          <a:prstGeom prst="rect">
            <a:avLst/>
          </a:prstGeom>
        </p:spPr>
        <p:txBody>
          <a:bodyPr wrap="square">
            <a:spAutoFit/>
          </a:bodyPr>
          <a:lstStyle/>
          <a:p>
            <a:pPr>
              <a:lnSpc>
                <a:spcPct val="107000"/>
              </a:lnSpc>
            </a:pPr>
            <a:r>
              <a:rPr lang="en-US" sz="4000" b="1" dirty="0">
                <a:solidFill>
                  <a:srgbClr val="0070C0"/>
                </a:solidFill>
                <a:latin typeface="Garamond" panose="02020404030301010803" pitchFamily="18" charset="0"/>
                <a:ea typeface="Times New Roman" panose="02020603050405020304" pitchFamily="18" charset="0"/>
                <a:cs typeface="Times New Roman" panose="02020603050405020304" pitchFamily="18" charset="0"/>
              </a:rPr>
              <a:t>In Conclusion….</a:t>
            </a:r>
          </a:p>
        </p:txBody>
      </p:sp>
    </p:spTree>
    <p:extLst>
      <p:ext uri="{BB962C8B-B14F-4D97-AF65-F5344CB8AC3E}">
        <p14:creationId xmlns:p14="http://schemas.microsoft.com/office/powerpoint/2010/main" val="230014984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2" name="Title 7">
            <a:extLst>
              <a:ext uri="{FF2B5EF4-FFF2-40B4-BE49-F238E27FC236}">
                <a16:creationId xmlns:a16="http://schemas.microsoft.com/office/drawing/2014/main" id="{AE47C0E5-8487-4A25-A3CC-966E1FA6D4F2}"/>
              </a:ext>
            </a:extLst>
          </p:cNvPr>
          <p:cNvSpPr txBox="1">
            <a:spLocks/>
          </p:cNvSpPr>
          <p:nvPr/>
        </p:nvSpPr>
        <p:spPr bwMode="auto">
          <a:xfrm>
            <a:off x="980281" y="2283718"/>
            <a:ext cx="7183437" cy="936104"/>
          </a:xfrm>
          <a:prstGeom prst="rect">
            <a:avLst/>
          </a:prstGeom>
        </p:spPr>
        <p:txBody>
          <a:bodyPr/>
          <a:lstStyle>
            <a:defPPr marR="0" lvl="0" algn="l">
              <a:lnSpc>
                <a:spcPct val="100000"/>
              </a:lnSpc>
              <a:spcBef>
                <a:spcPts val="0"/>
              </a:spcBef>
              <a:spcAft>
                <a:spcPts val="0"/>
              </a:spcAft>
            </a:defPPr>
            <a:lvl1pPr marR="0" lvl="0"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1pPr>
            <a:lvl2pPr marR="0" lvl="1"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2pPr>
            <a:lvl3pPr marR="0" lvl="2"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3pPr>
            <a:lvl4pPr marR="0" lvl="3"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4pPr>
            <a:lvl5pPr marR="0" lvl="4"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5pPr>
            <a:lvl6pPr marR="0" lvl="5"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6pPr>
            <a:lvl7pPr marR="0" lvl="6"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7pPr>
            <a:lvl8pPr marR="0" lvl="7"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8pPr>
            <a:lvl9pPr marR="0" lvl="8"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9pPr>
          </a:lstStyle>
          <a:p>
            <a:pPr algn="ctr">
              <a:defRPr/>
            </a:pPr>
            <a:r>
              <a:rPr lang="en-US" sz="6000" dirty="0">
                <a:solidFill>
                  <a:srgbClr val="0070C0"/>
                </a:solidFill>
                <a:latin typeface="Garamond" panose="02020404030301010803" pitchFamily="18" charset="0"/>
                <a:ea typeface="Calibri"/>
              </a:rPr>
              <a:t>Thank You!</a:t>
            </a:r>
          </a:p>
          <a:p>
            <a:pPr algn="ctr">
              <a:defRPr/>
            </a:pPr>
            <a:endParaRPr lang="en-US" sz="6000" dirty="0">
              <a:solidFill>
                <a:srgbClr val="0070C0"/>
              </a:solidFill>
              <a:latin typeface="+mn-lt"/>
              <a:ea typeface="Calibri"/>
            </a:endParaRPr>
          </a:p>
          <a:p>
            <a:pPr algn="ctr">
              <a:defRPr/>
            </a:pPr>
            <a:r>
              <a:rPr lang="en-US" sz="2000" dirty="0">
                <a:solidFill>
                  <a:srgbClr val="0070C0"/>
                </a:solidFill>
                <a:latin typeface="Garamond" panose="02020404030301010803" pitchFamily="18" charset="0"/>
                <a:ea typeface="Calibri"/>
              </a:rPr>
              <a:t>https://renu.ac.ug</a:t>
            </a:r>
            <a:endParaRPr lang="en-US" sz="2000" dirty="0">
              <a:solidFill>
                <a:srgbClr val="0070C0"/>
              </a:solidFill>
              <a:latin typeface="Garamond" panose="02020404030301010803" pitchFamily="18" charset="0"/>
            </a:endParaRPr>
          </a:p>
        </p:txBody>
      </p:sp>
    </p:spTree>
    <p:extLst>
      <p:ext uri="{BB962C8B-B14F-4D97-AF65-F5344CB8AC3E}">
        <p14:creationId xmlns:p14="http://schemas.microsoft.com/office/powerpoint/2010/main" val="147003871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B3D56488-759C-408C-AF83-2816A63F37ED}"/>
              </a:ext>
            </a:extLst>
          </p:cNvPr>
          <p:cNvSpPr/>
          <p:nvPr/>
        </p:nvSpPr>
        <p:spPr>
          <a:xfrm>
            <a:off x="791580" y="-58454"/>
            <a:ext cx="7560840" cy="730265"/>
          </a:xfrm>
          <a:prstGeom prst="rect">
            <a:avLst/>
          </a:prstGeom>
        </p:spPr>
        <p:txBody>
          <a:bodyPr wrap="square">
            <a:spAutoFit/>
          </a:bodyPr>
          <a:lstStyle/>
          <a:p>
            <a:pPr algn="ctr">
              <a:lnSpc>
                <a:spcPct val="107000"/>
              </a:lnSpc>
            </a:pPr>
            <a:r>
              <a:rPr lang="en-US" sz="4000" b="1" dirty="0">
                <a:solidFill>
                  <a:srgbClr val="0070C0"/>
                </a:solidFill>
                <a:latin typeface="Garamond" panose="02020404030301010803" pitchFamily="18" charset="0"/>
                <a:ea typeface="Times New Roman" panose="02020603050405020304" pitchFamily="18" charset="0"/>
                <a:cs typeface="Times New Roman" panose="02020603050405020304" pitchFamily="18" charset="0"/>
              </a:rPr>
              <a:t>Cloud Computing</a:t>
            </a:r>
          </a:p>
        </p:txBody>
      </p:sp>
      <p:grpSp>
        <p:nvGrpSpPr>
          <p:cNvPr id="78" name="Group 77">
            <a:extLst>
              <a:ext uri="{FF2B5EF4-FFF2-40B4-BE49-F238E27FC236}">
                <a16:creationId xmlns:a16="http://schemas.microsoft.com/office/drawing/2014/main" id="{64B32D5B-C4A1-445A-816A-F9F022E68A46}"/>
              </a:ext>
            </a:extLst>
          </p:cNvPr>
          <p:cNvGrpSpPr/>
          <p:nvPr/>
        </p:nvGrpSpPr>
        <p:grpSpPr>
          <a:xfrm>
            <a:off x="844548" y="627534"/>
            <a:ext cx="7679122" cy="3764202"/>
            <a:chOff x="560093" y="552574"/>
            <a:chExt cx="8522677" cy="4250516"/>
          </a:xfrm>
        </p:grpSpPr>
        <p:sp>
          <p:nvSpPr>
            <p:cNvPr id="2" name="AutoShape 2" descr="A simple visual representation of cloud computing. Include a box with the following text definition: 'Cloud Computing is the delivery of computing services—including servers, storage, databases, networking, software, analytics, and intelligence—over the internet (“the cloud”) to offer faster innovation, flexible resources, and economies of scale.' Below or beside the box, show a cloud icon with network connections branching out to various computing resources like servers, storage, databases, and software, symbolizing how cloud computing delivers these services. The style should be clean, professional, and suitable for a presentation.">
              <a:extLst>
                <a:ext uri="{FF2B5EF4-FFF2-40B4-BE49-F238E27FC236}">
                  <a16:creationId xmlns:a16="http://schemas.microsoft.com/office/drawing/2014/main" id="{563A955F-853E-4BF6-85A3-90CDF9D7C549}"/>
                </a:ext>
              </a:extLst>
            </p:cNvPr>
            <p:cNvSpPr>
              <a:spLocks noChangeAspect="1" noChangeArrowheads="1"/>
            </p:cNvSpPr>
            <p:nvPr/>
          </p:nvSpPr>
          <p:spPr bwMode="auto">
            <a:xfrm>
              <a:off x="4419600" y="241935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G"/>
            </a:p>
          </p:txBody>
        </p:sp>
        <p:grpSp>
          <p:nvGrpSpPr>
            <p:cNvPr id="14" name="Group 13">
              <a:extLst>
                <a:ext uri="{FF2B5EF4-FFF2-40B4-BE49-F238E27FC236}">
                  <a16:creationId xmlns:a16="http://schemas.microsoft.com/office/drawing/2014/main" id="{C233F099-CB49-4FBA-94AF-3242EE1AF24B}"/>
                </a:ext>
              </a:extLst>
            </p:cNvPr>
            <p:cNvGrpSpPr/>
            <p:nvPr/>
          </p:nvGrpSpPr>
          <p:grpSpPr>
            <a:xfrm>
              <a:off x="2558053" y="552574"/>
              <a:ext cx="4260100" cy="2210598"/>
              <a:chOff x="1896076" y="513552"/>
              <a:chExt cx="4260100" cy="2210598"/>
            </a:xfrm>
          </p:grpSpPr>
          <p:sp>
            <p:nvSpPr>
              <p:cNvPr id="11" name="Cloud 10">
                <a:extLst>
                  <a:ext uri="{FF2B5EF4-FFF2-40B4-BE49-F238E27FC236}">
                    <a16:creationId xmlns:a16="http://schemas.microsoft.com/office/drawing/2014/main" id="{F855F9EC-FECA-4DEB-BD39-B332B985771A}"/>
                  </a:ext>
                </a:extLst>
              </p:cNvPr>
              <p:cNvSpPr/>
              <p:nvPr/>
            </p:nvSpPr>
            <p:spPr>
              <a:xfrm>
                <a:off x="1896076" y="513552"/>
                <a:ext cx="4260100" cy="2210598"/>
              </a:xfrm>
              <a:prstGeom prst="cloud">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G" dirty="0"/>
              </a:p>
            </p:txBody>
          </p:sp>
          <p:sp>
            <p:nvSpPr>
              <p:cNvPr id="12" name="TextBox 11">
                <a:extLst>
                  <a:ext uri="{FF2B5EF4-FFF2-40B4-BE49-F238E27FC236}">
                    <a16:creationId xmlns:a16="http://schemas.microsoft.com/office/drawing/2014/main" id="{C7B5ADAC-5034-4E1E-9B36-D3796EED8A0B}"/>
                  </a:ext>
                </a:extLst>
              </p:cNvPr>
              <p:cNvSpPr txBox="1"/>
              <p:nvPr/>
            </p:nvSpPr>
            <p:spPr>
              <a:xfrm>
                <a:off x="2215741" y="1019348"/>
                <a:ext cx="3828321" cy="1320650"/>
              </a:xfrm>
              <a:prstGeom prst="rect">
                <a:avLst/>
              </a:prstGeom>
              <a:noFill/>
            </p:spPr>
            <p:txBody>
              <a:bodyPr wrap="square" rtlCol="0">
                <a:spAutoFit/>
              </a:bodyPr>
              <a:lstStyle/>
              <a:p>
                <a:pPr algn="ctr"/>
                <a:r>
                  <a:rPr lang="en-US" dirty="0">
                    <a:solidFill>
                      <a:srgbClr val="0070C0"/>
                    </a:solidFill>
                    <a:latin typeface="Garamond" panose="02020404030301010803" pitchFamily="18" charset="0"/>
                    <a:cs typeface="Calibri Light" panose="020F0302020204030204" pitchFamily="34" charset="0"/>
                  </a:rPr>
                  <a:t>The delivery of computing services—including servers, storage, databases, networking, software, analytics, and intelligence—over the internet to offer faster innovation, flexible resources, and economies of scale.</a:t>
                </a:r>
                <a:endParaRPr lang="en-UG" dirty="0">
                  <a:solidFill>
                    <a:srgbClr val="0070C0"/>
                  </a:solidFill>
                  <a:latin typeface="Garamond" panose="02020404030301010803" pitchFamily="18" charset="0"/>
                  <a:cs typeface="Calibri Light" panose="020F0302020204030204" pitchFamily="34" charset="0"/>
                </a:endParaRPr>
              </a:p>
            </p:txBody>
          </p:sp>
        </p:grpSp>
        <p:grpSp>
          <p:nvGrpSpPr>
            <p:cNvPr id="15" name="Group 14">
              <a:extLst>
                <a:ext uri="{FF2B5EF4-FFF2-40B4-BE49-F238E27FC236}">
                  <a16:creationId xmlns:a16="http://schemas.microsoft.com/office/drawing/2014/main" id="{64BEDF05-1FA8-4231-ADB7-E53F6E0D45CD}"/>
                </a:ext>
              </a:extLst>
            </p:cNvPr>
            <p:cNvGrpSpPr/>
            <p:nvPr/>
          </p:nvGrpSpPr>
          <p:grpSpPr>
            <a:xfrm>
              <a:off x="560093" y="1181082"/>
              <a:ext cx="1415845" cy="1736495"/>
              <a:chOff x="560093" y="1181082"/>
              <a:chExt cx="1415845" cy="1736495"/>
            </a:xfrm>
          </p:grpSpPr>
          <p:pic>
            <p:nvPicPr>
              <p:cNvPr id="1030" name="Picture 6" descr="Server - Free technology icons">
                <a:extLst>
                  <a:ext uri="{FF2B5EF4-FFF2-40B4-BE49-F238E27FC236}">
                    <a16:creationId xmlns:a16="http://schemas.microsoft.com/office/drawing/2014/main" id="{3012A49B-0FE0-4108-B1C9-544BC8E85BE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60093" y="1181082"/>
                <a:ext cx="1415845" cy="1415845"/>
              </a:xfrm>
              <a:prstGeom prst="rect">
                <a:avLst/>
              </a:prstGeom>
              <a:noFill/>
              <a:extLst>
                <a:ext uri="{909E8E84-426E-40DD-AFC4-6F175D3DCCD1}">
                  <a14:hiddenFill xmlns:a14="http://schemas.microsoft.com/office/drawing/2010/main">
                    <a:solidFill>
                      <a:srgbClr val="FFFFFF"/>
                    </a:solidFill>
                  </a14:hiddenFill>
                </a:ext>
              </a:extLst>
            </p:spPr>
          </p:pic>
          <p:sp>
            <p:nvSpPr>
              <p:cNvPr id="17" name="TextBox 16">
                <a:extLst>
                  <a:ext uri="{FF2B5EF4-FFF2-40B4-BE49-F238E27FC236}">
                    <a16:creationId xmlns:a16="http://schemas.microsoft.com/office/drawing/2014/main" id="{D57739B6-09D9-4736-B777-3D0E117128EC}"/>
                  </a:ext>
                </a:extLst>
              </p:cNvPr>
              <p:cNvSpPr txBox="1"/>
              <p:nvPr/>
            </p:nvSpPr>
            <p:spPr>
              <a:xfrm>
                <a:off x="637385" y="2548245"/>
                <a:ext cx="1287761" cy="369332"/>
              </a:xfrm>
              <a:prstGeom prst="rect">
                <a:avLst/>
              </a:prstGeom>
              <a:noFill/>
            </p:spPr>
            <p:txBody>
              <a:bodyPr wrap="square" rtlCol="0">
                <a:spAutoFit/>
              </a:bodyPr>
              <a:lstStyle/>
              <a:p>
                <a:pPr algn="ctr"/>
                <a:r>
                  <a:rPr lang="en-US" sz="1800" dirty="0">
                    <a:solidFill>
                      <a:srgbClr val="0070C0"/>
                    </a:solidFill>
                    <a:latin typeface="Garamond" panose="02020404030301010803" pitchFamily="18" charset="0"/>
                    <a:cs typeface="Calibri Light" panose="020F0302020204030204" pitchFamily="34" charset="0"/>
                  </a:rPr>
                  <a:t>SERVERS</a:t>
                </a:r>
                <a:endParaRPr lang="en-UG" sz="1800" dirty="0">
                  <a:solidFill>
                    <a:srgbClr val="0070C0"/>
                  </a:solidFill>
                  <a:latin typeface="Garamond" panose="02020404030301010803" pitchFamily="18" charset="0"/>
                  <a:cs typeface="Calibri Light" panose="020F0302020204030204" pitchFamily="34" charset="0"/>
                </a:endParaRPr>
              </a:p>
            </p:txBody>
          </p:sp>
        </p:grpSp>
        <p:grpSp>
          <p:nvGrpSpPr>
            <p:cNvPr id="16" name="Group 15">
              <a:extLst>
                <a:ext uri="{FF2B5EF4-FFF2-40B4-BE49-F238E27FC236}">
                  <a16:creationId xmlns:a16="http://schemas.microsoft.com/office/drawing/2014/main" id="{CC05D7CC-BEE0-4018-B745-33C0D3901560}"/>
                </a:ext>
              </a:extLst>
            </p:cNvPr>
            <p:cNvGrpSpPr/>
            <p:nvPr/>
          </p:nvGrpSpPr>
          <p:grpSpPr>
            <a:xfrm>
              <a:off x="4163380" y="3061770"/>
              <a:ext cx="2024608" cy="1741320"/>
              <a:chOff x="2626477" y="3131845"/>
              <a:chExt cx="2024608" cy="1741320"/>
            </a:xfrm>
          </p:grpSpPr>
          <p:pic>
            <p:nvPicPr>
              <p:cNvPr id="1032" name="Picture 8" descr="Computer Network Icon. Doodle Hand Drawn or Outline Icon ...">
                <a:extLst>
                  <a:ext uri="{FF2B5EF4-FFF2-40B4-BE49-F238E27FC236}">
                    <a16:creationId xmlns:a16="http://schemas.microsoft.com/office/drawing/2014/main" id="{3ABAA3A8-83C3-4E29-BB6C-9ACBEFC516C4}"/>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882697" y="3131845"/>
                <a:ext cx="1512168" cy="1512168"/>
              </a:xfrm>
              <a:prstGeom prst="rect">
                <a:avLst/>
              </a:prstGeom>
              <a:noFill/>
              <a:extLst>
                <a:ext uri="{909E8E84-426E-40DD-AFC4-6F175D3DCCD1}">
                  <a14:hiddenFill xmlns:a14="http://schemas.microsoft.com/office/drawing/2010/main">
                    <a:solidFill>
                      <a:srgbClr val="FFFFFF"/>
                    </a:solidFill>
                  </a14:hiddenFill>
                </a:ext>
              </a:extLst>
            </p:spPr>
          </p:pic>
          <p:sp>
            <p:nvSpPr>
              <p:cNvPr id="20" name="TextBox 19">
                <a:extLst>
                  <a:ext uri="{FF2B5EF4-FFF2-40B4-BE49-F238E27FC236}">
                    <a16:creationId xmlns:a16="http://schemas.microsoft.com/office/drawing/2014/main" id="{BC117538-0B5B-4586-B12D-7A037B5BA5E0}"/>
                  </a:ext>
                </a:extLst>
              </p:cNvPr>
              <p:cNvSpPr txBox="1"/>
              <p:nvPr/>
            </p:nvSpPr>
            <p:spPr>
              <a:xfrm>
                <a:off x="2626477" y="4503833"/>
                <a:ext cx="2024608" cy="369332"/>
              </a:xfrm>
              <a:prstGeom prst="rect">
                <a:avLst/>
              </a:prstGeom>
              <a:noFill/>
            </p:spPr>
            <p:txBody>
              <a:bodyPr wrap="square" rtlCol="0">
                <a:spAutoFit/>
              </a:bodyPr>
              <a:lstStyle/>
              <a:p>
                <a:pPr algn="ctr"/>
                <a:r>
                  <a:rPr lang="en-US" sz="1800" dirty="0">
                    <a:solidFill>
                      <a:srgbClr val="0070C0"/>
                    </a:solidFill>
                    <a:latin typeface="Garamond" panose="02020404030301010803" pitchFamily="18" charset="0"/>
                    <a:cs typeface="Calibri Light" panose="020F0302020204030204" pitchFamily="34" charset="0"/>
                  </a:rPr>
                  <a:t>NETWORKING</a:t>
                </a:r>
                <a:endParaRPr lang="en-UG" sz="1800" dirty="0">
                  <a:solidFill>
                    <a:srgbClr val="0070C0"/>
                  </a:solidFill>
                  <a:latin typeface="Garamond" panose="02020404030301010803" pitchFamily="18" charset="0"/>
                  <a:cs typeface="Calibri Light" panose="020F0302020204030204" pitchFamily="34" charset="0"/>
                </a:endParaRPr>
              </a:p>
            </p:txBody>
          </p:sp>
        </p:grpSp>
        <p:grpSp>
          <p:nvGrpSpPr>
            <p:cNvPr id="18" name="Group 17">
              <a:extLst>
                <a:ext uri="{FF2B5EF4-FFF2-40B4-BE49-F238E27FC236}">
                  <a16:creationId xmlns:a16="http://schemas.microsoft.com/office/drawing/2014/main" id="{1CD1B61E-7E0F-4D79-A9EB-C65641829B02}"/>
                </a:ext>
              </a:extLst>
            </p:cNvPr>
            <p:cNvGrpSpPr/>
            <p:nvPr/>
          </p:nvGrpSpPr>
          <p:grpSpPr>
            <a:xfrm>
              <a:off x="6631834" y="2830110"/>
              <a:ext cx="1601432" cy="1550033"/>
              <a:chOff x="6982312" y="2355726"/>
              <a:chExt cx="1601432" cy="1550033"/>
            </a:xfrm>
          </p:grpSpPr>
          <p:pic>
            <p:nvPicPr>
              <p:cNvPr id="1034" name="Picture 10" descr="Upgrade of Software Line Icon. Computer System Update Linear ...">
                <a:extLst>
                  <a:ext uri="{FF2B5EF4-FFF2-40B4-BE49-F238E27FC236}">
                    <a16:creationId xmlns:a16="http://schemas.microsoft.com/office/drawing/2014/main" id="{F21A690F-D50D-43C8-8B41-8E3C7A368F7D}"/>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l="12201" t="16275" r="13600" b="13601"/>
              <a:stretch/>
            </p:blipFill>
            <p:spPr bwMode="auto">
              <a:xfrm>
                <a:off x="7056519" y="2355726"/>
                <a:ext cx="1367666" cy="1292562"/>
              </a:xfrm>
              <a:prstGeom prst="rect">
                <a:avLst/>
              </a:prstGeom>
              <a:noFill/>
              <a:extLst>
                <a:ext uri="{909E8E84-426E-40DD-AFC4-6F175D3DCCD1}">
                  <a14:hiddenFill xmlns:a14="http://schemas.microsoft.com/office/drawing/2010/main">
                    <a:solidFill>
                      <a:srgbClr val="FFFFFF"/>
                    </a:solidFill>
                  </a14:hiddenFill>
                </a:ext>
              </a:extLst>
            </p:spPr>
          </p:pic>
          <p:sp>
            <p:nvSpPr>
              <p:cNvPr id="23" name="TextBox 22">
                <a:extLst>
                  <a:ext uri="{FF2B5EF4-FFF2-40B4-BE49-F238E27FC236}">
                    <a16:creationId xmlns:a16="http://schemas.microsoft.com/office/drawing/2014/main" id="{619CFFA4-98E9-4435-95A5-FCB24DB58313}"/>
                  </a:ext>
                </a:extLst>
              </p:cNvPr>
              <p:cNvSpPr txBox="1"/>
              <p:nvPr/>
            </p:nvSpPr>
            <p:spPr>
              <a:xfrm>
                <a:off x="6982312" y="3536427"/>
                <a:ext cx="1601432" cy="369332"/>
              </a:xfrm>
              <a:prstGeom prst="rect">
                <a:avLst/>
              </a:prstGeom>
              <a:noFill/>
            </p:spPr>
            <p:txBody>
              <a:bodyPr wrap="square" rtlCol="0">
                <a:spAutoFit/>
              </a:bodyPr>
              <a:lstStyle/>
              <a:p>
                <a:pPr algn="ctr"/>
                <a:r>
                  <a:rPr lang="en-US" sz="1800" dirty="0">
                    <a:solidFill>
                      <a:srgbClr val="0070C0"/>
                    </a:solidFill>
                    <a:latin typeface="Garamond" panose="02020404030301010803" pitchFamily="18" charset="0"/>
                    <a:cs typeface="Calibri Light" panose="020F0302020204030204" pitchFamily="34" charset="0"/>
                  </a:rPr>
                  <a:t>SOFTWARE</a:t>
                </a:r>
                <a:endParaRPr lang="en-UG" sz="1800" dirty="0">
                  <a:solidFill>
                    <a:srgbClr val="0070C0"/>
                  </a:solidFill>
                  <a:latin typeface="Garamond" panose="02020404030301010803" pitchFamily="18" charset="0"/>
                  <a:cs typeface="Calibri Light" panose="020F0302020204030204" pitchFamily="34" charset="0"/>
                </a:endParaRPr>
              </a:p>
            </p:txBody>
          </p:sp>
        </p:grpSp>
        <p:grpSp>
          <p:nvGrpSpPr>
            <p:cNvPr id="19" name="Group 18">
              <a:extLst>
                <a:ext uri="{FF2B5EF4-FFF2-40B4-BE49-F238E27FC236}">
                  <a16:creationId xmlns:a16="http://schemas.microsoft.com/office/drawing/2014/main" id="{FF1199B0-3863-4645-A2AB-AA622D96E303}"/>
                </a:ext>
              </a:extLst>
            </p:cNvPr>
            <p:cNvGrpSpPr/>
            <p:nvPr/>
          </p:nvGrpSpPr>
          <p:grpSpPr>
            <a:xfrm>
              <a:off x="7406045" y="946759"/>
              <a:ext cx="1676725" cy="1404070"/>
              <a:chOff x="7406045" y="946759"/>
              <a:chExt cx="1676725" cy="1404070"/>
            </a:xfrm>
          </p:grpSpPr>
          <p:pic>
            <p:nvPicPr>
              <p:cNvPr id="1036" name="Picture 12" descr="Databases - Free technology icons">
                <a:extLst>
                  <a:ext uri="{FF2B5EF4-FFF2-40B4-BE49-F238E27FC236}">
                    <a16:creationId xmlns:a16="http://schemas.microsoft.com/office/drawing/2014/main" id="{D13E5683-4736-4974-AA43-FF0901A0BF3F}"/>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668344" y="946759"/>
                <a:ext cx="1070248" cy="1070248"/>
              </a:xfrm>
              <a:prstGeom prst="rect">
                <a:avLst/>
              </a:prstGeom>
              <a:noFill/>
              <a:extLst>
                <a:ext uri="{909E8E84-426E-40DD-AFC4-6F175D3DCCD1}">
                  <a14:hiddenFill xmlns:a14="http://schemas.microsoft.com/office/drawing/2010/main">
                    <a:solidFill>
                      <a:srgbClr val="FFFFFF"/>
                    </a:solidFill>
                  </a14:hiddenFill>
                </a:ext>
              </a:extLst>
            </p:spPr>
          </p:pic>
          <p:sp>
            <p:nvSpPr>
              <p:cNvPr id="26" name="TextBox 25">
                <a:extLst>
                  <a:ext uri="{FF2B5EF4-FFF2-40B4-BE49-F238E27FC236}">
                    <a16:creationId xmlns:a16="http://schemas.microsoft.com/office/drawing/2014/main" id="{E1731472-9368-422E-97F9-BACE875F6BE8}"/>
                  </a:ext>
                </a:extLst>
              </p:cNvPr>
              <p:cNvSpPr txBox="1"/>
              <p:nvPr/>
            </p:nvSpPr>
            <p:spPr>
              <a:xfrm>
                <a:off x="7406045" y="1981497"/>
                <a:ext cx="1676725" cy="369332"/>
              </a:xfrm>
              <a:prstGeom prst="rect">
                <a:avLst/>
              </a:prstGeom>
              <a:noFill/>
            </p:spPr>
            <p:txBody>
              <a:bodyPr wrap="square" rtlCol="0">
                <a:spAutoFit/>
              </a:bodyPr>
              <a:lstStyle/>
              <a:p>
                <a:pPr algn="ctr"/>
                <a:r>
                  <a:rPr lang="en-US" sz="1800" dirty="0">
                    <a:solidFill>
                      <a:srgbClr val="0070C0"/>
                    </a:solidFill>
                    <a:latin typeface="Garamond" panose="02020404030301010803" pitchFamily="18" charset="0"/>
                    <a:cs typeface="Calibri Light" panose="020F0302020204030204" pitchFamily="34" charset="0"/>
                  </a:rPr>
                  <a:t>DATABASES</a:t>
                </a:r>
                <a:endParaRPr lang="en-UG" sz="1800" dirty="0">
                  <a:solidFill>
                    <a:srgbClr val="0070C0"/>
                  </a:solidFill>
                  <a:latin typeface="Garamond" panose="02020404030301010803" pitchFamily="18" charset="0"/>
                  <a:cs typeface="Calibri Light" panose="020F0302020204030204" pitchFamily="34" charset="0"/>
                </a:endParaRPr>
              </a:p>
            </p:txBody>
          </p:sp>
        </p:grpSp>
        <p:grpSp>
          <p:nvGrpSpPr>
            <p:cNvPr id="21" name="Group 20">
              <a:extLst>
                <a:ext uri="{FF2B5EF4-FFF2-40B4-BE49-F238E27FC236}">
                  <a16:creationId xmlns:a16="http://schemas.microsoft.com/office/drawing/2014/main" id="{DC7FAC61-7D12-4585-ACA7-048928959642}"/>
                </a:ext>
              </a:extLst>
            </p:cNvPr>
            <p:cNvGrpSpPr/>
            <p:nvPr/>
          </p:nvGrpSpPr>
          <p:grpSpPr>
            <a:xfrm>
              <a:off x="2226804" y="2863199"/>
              <a:ext cx="1430288" cy="1710739"/>
              <a:chOff x="2289246" y="2824806"/>
              <a:chExt cx="1430288" cy="1710739"/>
            </a:xfrm>
          </p:grpSpPr>
          <p:pic>
            <p:nvPicPr>
              <p:cNvPr id="1038" name="Picture 14" descr="Server storage - Free multimedia icons">
                <a:extLst>
                  <a:ext uri="{FF2B5EF4-FFF2-40B4-BE49-F238E27FC236}">
                    <a16:creationId xmlns:a16="http://schemas.microsoft.com/office/drawing/2014/main" id="{D2EBC585-7A5D-4E05-9576-51A3D66981F8}"/>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flipH="1">
                <a:off x="2289246" y="2824806"/>
                <a:ext cx="1430288" cy="1430288"/>
              </a:xfrm>
              <a:prstGeom prst="rect">
                <a:avLst/>
              </a:prstGeom>
              <a:noFill/>
              <a:extLst>
                <a:ext uri="{909E8E84-426E-40DD-AFC4-6F175D3DCCD1}">
                  <a14:hiddenFill xmlns:a14="http://schemas.microsoft.com/office/drawing/2010/main">
                    <a:solidFill>
                      <a:srgbClr val="FFFFFF"/>
                    </a:solidFill>
                  </a14:hiddenFill>
                </a:ext>
              </a:extLst>
            </p:spPr>
          </p:pic>
          <p:sp>
            <p:nvSpPr>
              <p:cNvPr id="29" name="TextBox 28">
                <a:extLst>
                  <a:ext uri="{FF2B5EF4-FFF2-40B4-BE49-F238E27FC236}">
                    <a16:creationId xmlns:a16="http://schemas.microsoft.com/office/drawing/2014/main" id="{BF5F5C60-26AD-4CEE-83D3-DC0877E8D92C}"/>
                  </a:ext>
                </a:extLst>
              </p:cNvPr>
              <p:cNvSpPr txBox="1"/>
              <p:nvPr/>
            </p:nvSpPr>
            <p:spPr>
              <a:xfrm>
                <a:off x="2289246" y="4166213"/>
                <a:ext cx="1430288" cy="369332"/>
              </a:xfrm>
              <a:prstGeom prst="rect">
                <a:avLst/>
              </a:prstGeom>
              <a:noFill/>
            </p:spPr>
            <p:txBody>
              <a:bodyPr wrap="square" rtlCol="0">
                <a:spAutoFit/>
              </a:bodyPr>
              <a:lstStyle/>
              <a:p>
                <a:pPr algn="ctr"/>
                <a:r>
                  <a:rPr lang="en-US" sz="1800" dirty="0">
                    <a:solidFill>
                      <a:srgbClr val="0070C0"/>
                    </a:solidFill>
                    <a:latin typeface="Garamond" panose="02020404030301010803" pitchFamily="18" charset="0"/>
                    <a:cs typeface="Calibri Light" panose="020F0302020204030204" pitchFamily="34" charset="0"/>
                  </a:rPr>
                  <a:t>STORAGE</a:t>
                </a:r>
                <a:endParaRPr lang="en-UG" sz="1800" dirty="0">
                  <a:solidFill>
                    <a:srgbClr val="0070C0"/>
                  </a:solidFill>
                  <a:latin typeface="Garamond" panose="02020404030301010803" pitchFamily="18" charset="0"/>
                  <a:cs typeface="Calibri Light" panose="020F0302020204030204" pitchFamily="34" charset="0"/>
                </a:endParaRPr>
              </a:p>
            </p:txBody>
          </p:sp>
        </p:grpSp>
        <p:grpSp>
          <p:nvGrpSpPr>
            <p:cNvPr id="30" name="Group 29">
              <a:extLst>
                <a:ext uri="{FF2B5EF4-FFF2-40B4-BE49-F238E27FC236}">
                  <a16:creationId xmlns:a16="http://schemas.microsoft.com/office/drawing/2014/main" id="{63880EDA-70D8-465D-ACCC-6AF7AF76D066}"/>
                </a:ext>
              </a:extLst>
            </p:cNvPr>
            <p:cNvGrpSpPr/>
            <p:nvPr/>
          </p:nvGrpSpPr>
          <p:grpSpPr>
            <a:xfrm>
              <a:off x="5125204" y="2678431"/>
              <a:ext cx="50480" cy="578402"/>
              <a:chOff x="5125204" y="2678431"/>
              <a:chExt cx="50480" cy="578402"/>
            </a:xfrm>
          </p:grpSpPr>
          <p:grpSp>
            <p:nvGrpSpPr>
              <p:cNvPr id="28" name="Group 27">
                <a:extLst>
                  <a:ext uri="{FF2B5EF4-FFF2-40B4-BE49-F238E27FC236}">
                    <a16:creationId xmlns:a16="http://schemas.microsoft.com/office/drawing/2014/main" id="{7A716588-BFDF-463C-9BCF-C22D0506C858}"/>
                  </a:ext>
                </a:extLst>
              </p:cNvPr>
              <p:cNvGrpSpPr/>
              <p:nvPr/>
            </p:nvGrpSpPr>
            <p:grpSpPr>
              <a:xfrm>
                <a:off x="5129965" y="2678431"/>
                <a:ext cx="45719" cy="578402"/>
                <a:chOff x="5129965" y="2678431"/>
                <a:chExt cx="45719" cy="578402"/>
              </a:xfrm>
            </p:grpSpPr>
            <p:cxnSp>
              <p:nvCxnSpPr>
                <p:cNvPr id="24" name="Straight Connector 23">
                  <a:extLst>
                    <a:ext uri="{FF2B5EF4-FFF2-40B4-BE49-F238E27FC236}">
                      <a16:creationId xmlns:a16="http://schemas.microsoft.com/office/drawing/2014/main" id="{85857869-F7AB-4C62-9211-CB9EE2230CB8}"/>
                    </a:ext>
                  </a:extLst>
                </p:cNvPr>
                <p:cNvCxnSpPr>
                  <a:cxnSpLocks/>
                </p:cNvCxnSpPr>
                <p:nvPr/>
              </p:nvCxnSpPr>
              <p:spPr>
                <a:xfrm>
                  <a:off x="5148064" y="2724150"/>
                  <a:ext cx="0" cy="532683"/>
                </a:xfrm>
                <a:prstGeom prst="line">
                  <a:avLst/>
                </a:prstGeom>
                <a:ln/>
              </p:spPr>
              <p:style>
                <a:lnRef idx="2">
                  <a:schemeClr val="dk1"/>
                </a:lnRef>
                <a:fillRef idx="0">
                  <a:schemeClr val="dk1"/>
                </a:fillRef>
                <a:effectRef idx="1">
                  <a:schemeClr val="dk1"/>
                </a:effectRef>
                <a:fontRef idx="minor">
                  <a:schemeClr val="tx1"/>
                </a:fontRef>
              </p:style>
            </p:cxnSp>
            <p:sp>
              <p:nvSpPr>
                <p:cNvPr id="25" name="Oval 24">
                  <a:extLst>
                    <a:ext uri="{FF2B5EF4-FFF2-40B4-BE49-F238E27FC236}">
                      <a16:creationId xmlns:a16="http://schemas.microsoft.com/office/drawing/2014/main" id="{B6B74E4B-C792-45F6-BB7D-7E28176A3949}"/>
                    </a:ext>
                  </a:extLst>
                </p:cNvPr>
                <p:cNvSpPr/>
                <p:nvPr/>
              </p:nvSpPr>
              <p:spPr>
                <a:xfrm>
                  <a:off x="5129965" y="2678431"/>
                  <a:ext cx="45719" cy="45719"/>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G"/>
                </a:p>
              </p:txBody>
            </p:sp>
          </p:grpSp>
          <p:sp>
            <p:nvSpPr>
              <p:cNvPr id="34" name="Oval 33">
                <a:extLst>
                  <a:ext uri="{FF2B5EF4-FFF2-40B4-BE49-F238E27FC236}">
                    <a16:creationId xmlns:a16="http://schemas.microsoft.com/office/drawing/2014/main" id="{56FC2A0C-DEE0-4DEE-8254-0825E275299A}"/>
                  </a:ext>
                </a:extLst>
              </p:cNvPr>
              <p:cNvSpPr/>
              <p:nvPr/>
            </p:nvSpPr>
            <p:spPr>
              <a:xfrm>
                <a:off x="5125204" y="3206461"/>
                <a:ext cx="45719" cy="45719"/>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G"/>
              </a:p>
            </p:txBody>
          </p:sp>
        </p:grpSp>
        <p:grpSp>
          <p:nvGrpSpPr>
            <p:cNvPr id="43" name="Group 42">
              <a:extLst>
                <a:ext uri="{FF2B5EF4-FFF2-40B4-BE49-F238E27FC236}">
                  <a16:creationId xmlns:a16="http://schemas.microsoft.com/office/drawing/2014/main" id="{00F62445-5F2F-4E71-9BCF-2A2E33746D4F}"/>
                </a:ext>
              </a:extLst>
            </p:cNvPr>
            <p:cNvGrpSpPr/>
            <p:nvPr/>
          </p:nvGrpSpPr>
          <p:grpSpPr>
            <a:xfrm>
              <a:off x="3427496" y="2556395"/>
              <a:ext cx="50480" cy="578402"/>
              <a:chOff x="5125204" y="2678431"/>
              <a:chExt cx="50480" cy="578402"/>
            </a:xfrm>
          </p:grpSpPr>
          <p:grpSp>
            <p:nvGrpSpPr>
              <p:cNvPr id="44" name="Group 43">
                <a:extLst>
                  <a:ext uri="{FF2B5EF4-FFF2-40B4-BE49-F238E27FC236}">
                    <a16:creationId xmlns:a16="http://schemas.microsoft.com/office/drawing/2014/main" id="{1726A9C5-11C0-425A-9406-A7C23ADCF704}"/>
                  </a:ext>
                </a:extLst>
              </p:cNvPr>
              <p:cNvGrpSpPr/>
              <p:nvPr/>
            </p:nvGrpSpPr>
            <p:grpSpPr>
              <a:xfrm>
                <a:off x="5129965" y="2678431"/>
                <a:ext cx="45719" cy="578402"/>
                <a:chOff x="5129965" y="2678431"/>
                <a:chExt cx="45719" cy="578402"/>
              </a:xfrm>
            </p:grpSpPr>
            <p:cxnSp>
              <p:nvCxnSpPr>
                <p:cNvPr id="46" name="Straight Connector 45">
                  <a:extLst>
                    <a:ext uri="{FF2B5EF4-FFF2-40B4-BE49-F238E27FC236}">
                      <a16:creationId xmlns:a16="http://schemas.microsoft.com/office/drawing/2014/main" id="{BC33B657-C20B-4800-9BBB-C6BFAC8E3C29}"/>
                    </a:ext>
                  </a:extLst>
                </p:cNvPr>
                <p:cNvCxnSpPr>
                  <a:cxnSpLocks/>
                </p:cNvCxnSpPr>
                <p:nvPr/>
              </p:nvCxnSpPr>
              <p:spPr>
                <a:xfrm>
                  <a:off x="5148064" y="2724150"/>
                  <a:ext cx="0" cy="532683"/>
                </a:xfrm>
                <a:prstGeom prst="line">
                  <a:avLst/>
                </a:prstGeom>
                <a:ln/>
              </p:spPr>
              <p:style>
                <a:lnRef idx="2">
                  <a:schemeClr val="dk1"/>
                </a:lnRef>
                <a:fillRef idx="0">
                  <a:schemeClr val="dk1"/>
                </a:fillRef>
                <a:effectRef idx="1">
                  <a:schemeClr val="dk1"/>
                </a:effectRef>
                <a:fontRef idx="minor">
                  <a:schemeClr val="tx1"/>
                </a:fontRef>
              </p:style>
            </p:cxnSp>
            <p:sp>
              <p:nvSpPr>
                <p:cNvPr id="47" name="Oval 46">
                  <a:extLst>
                    <a:ext uri="{FF2B5EF4-FFF2-40B4-BE49-F238E27FC236}">
                      <a16:creationId xmlns:a16="http://schemas.microsoft.com/office/drawing/2014/main" id="{E92A2323-0525-4052-A4EE-0F6AF7C64713}"/>
                    </a:ext>
                  </a:extLst>
                </p:cNvPr>
                <p:cNvSpPr/>
                <p:nvPr/>
              </p:nvSpPr>
              <p:spPr>
                <a:xfrm>
                  <a:off x="5129965" y="2678431"/>
                  <a:ext cx="45719" cy="45719"/>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G"/>
                </a:p>
              </p:txBody>
            </p:sp>
          </p:grpSp>
          <p:sp>
            <p:nvSpPr>
              <p:cNvPr id="45" name="Oval 44">
                <a:extLst>
                  <a:ext uri="{FF2B5EF4-FFF2-40B4-BE49-F238E27FC236}">
                    <a16:creationId xmlns:a16="http://schemas.microsoft.com/office/drawing/2014/main" id="{7954B57D-2166-4BF2-A078-B548E7B75482}"/>
                  </a:ext>
                </a:extLst>
              </p:cNvPr>
              <p:cNvSpPr/>
              <p:nvPr/>
            </p:nvSpPr>
            <p:spPr>
              <a:xfrm>
                <a:off x="5125204" y="3206461"/>
                <a:ext cx="45719" cy="45719"/>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G"/>
              </a:p>
            </p:txBody>
          </p:sp>
        </p:grpSp>
        <p:grpSp>
          <p:nvGrpSpPr>
            <p:cNvPr id="68" name="Group 67">
              <a:extLst>
                <a:ext uri="{FF2B5EF4-FFF2-40B4-BE49-F238E27FC236}">
                  <a16:creationId xmlns:a16="http://schemas.microsoft.com/office/drawing/2014/main" id="{1CAF2D31-66BE-495B-8B46-7CE42354630F}"/>
                </a:ext>
              </a:extLst>
            </p:cNvPr>
            <p:cNvGrpSpPr/>
            <p:nvPr/>
          </p:nvGrpSpPr>
          <p:grpSpPr>
            <a:xfrm>
              <a:off x="1851677" y="1864510"/>
              <a:ext cx="941630" cy="52954"/>
              <a:chOff x="1851677" y="1864510"/>
              <a:chExt cx="941630" cy="52954"/>
            </a:xfrm>
          </p:grpSpPr>
          <p:sp>
            <p:nvSpPr>
              <p:cNvPr id="59" name="Oval 58">
                <a:extLst>
                  <a:ext uri="{FF2B5EF4-FFF2-40B4-BE49-F238E27FC236}">
                    <a16:creationId xmlns:a16="http://schemas.microsoft.com/office/drawing/2014/main" id="{11D13787-16E7-46B2-9625-0E0FEE9AB653}"/>
                  </a:ext>
                </a:extLst>
              </p:cNvPr>
              <p:cNvSpPr/>
              <p:nvPr/>
            </p:nvSpPr>
            <p:spPr>
              <a:xfrm>
                <a:off x="2747588" y="1864510"/>
                <a:ext cx="45719" cy="45719"/>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G"/>
              </a:p>
            </p:txBody>
          </p:sp>
          <p:grpSp>
            <p:nvGrpSpPr>
              <p:cNvPr id="67" name="Group 66">
                <a:extLst>
                  <a:ext uri="{FF2B5EF4-FFF2-40B4-BE49-F238E27FC236}">
                    <a16:creationId xmlns:a16="http://schemas.microsoft.com/office/drawing/2014/main" id="{1643EA5A-7DCA-4710-90B5-18B1AABE4618}"/>
                  </a:ext>
                </a:extLst>
              </p:cNvPr>
              <p:cNvGrpSpPr/>
              <p:nvPr/>
            </p:nvGrpSpPr>
            <p:grpSpPr>
              <a:xfrm>
                <a:off x="1851677" y="1871745"/>
                <a:ext cx="941630" cy="45719"/>
                <a:chOff x="1851677" y="1715914"/>
                <a:chExt cx="941630" cy="45719"/>
              </a:xfrm>
            </p:grpSpPr>
            <p:sp>
              <p:nvSpPr>
                <p:cNvPr id="58" name="Oval 57">
                  <a:extLst>
                    <a:ext uri="{FF2B5EF4-FFF2-40B4-BE49-F238E27FC236}">
                      <a16:creationId xmlns:a16="http://schemas.microsoft.com/office/drawing/2014/main" id="{8BA967BA-26F9-40D4-8F59-8715D611930F}"/>
                    </a:ext>
                  </a:extLst>
                </p:cNvPr>
                <p:cNvSpPr/>
                <p:nvPr/>
              </p:nvSpPr>
              <p:spPr>
                <a:xfrm>
                  <a:off x="1851677" y="1715914"/>
                  <a:ext cx="45719" cy="45719"/>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G" dirty="0"/>
                </a:p>
              </p:txBody>
            </p:sp>
            <p:cxnSp>
              <p:nvCxnSpPr>
                <p:cNvPr id="32" name="Straight Connector 31">
                  <a:extLst>
                    <a:ext uri="{FF2B5EF4-FFF2-40B4-BE49-F238E27FC236}">
                      <a16:creationId xmlns:a16="http://schemas.microsoft.com/office/drawing/2014/main" id="{3990C59F-24AD-43B2-A075-C5EDCF9A51F7}"/>
                    </a:ext>
                  </a:extLst>
                </p:cNvPr>
                <p:cNvCxnSpPr>
                  <a:cxnSpLocks/>
                </p:cNvCxnSpPr>
                <p:nvPr/>
              </p:nvCxnSpPr>
              <p:spPr>
                <a:xfrm flipV="1">
                  <a:off x="1874537" y="1731538"/>
                  <a:ext cx="918770" cy="7236"/>
                </a:xfrm>
                <a:prstGeom prst="line">
                  <a:avLst/>
                </a:prstGeom>
                <a:ln/>
              </p:spPr>
              <p:style>
                <a:lnRef idx="2">
                  <a:schemeClr val="dk1"/>
                </a:lnRef>
                <a:fillRef idx="0">
                  <a:schemeClr val="dk1"/>
                </a:fillRef>
                <a:effectRef idx="1">
                  <a:schemeClr val="dk1"/>
                </a:effectRef>
                <a:fontRef idx="minor">
                  <a:schemeClr val="tx1"/>
                </a:fontRef>
              </p:style>
            </p:cxnSp>
          </p:grpSp>
        </p:grpSp>
        <p:grpSp>
          <p:nvGrpSpPr>
            <p:cNvPr id="72" name="Group 71">
              <a:extLst>
                <a:ext uri="{FF2B5EF4-FFF2-40B4-BE49-F238E27FC236}">
                  <a16:creationId xmlns:a16="http://schemas.microsoft.com/office/drawing/2014/main" id="{0A7EF69C-89D6-4462-9808-5D16849AEECC}"/>
                </a:ext>
              </a:extLst>
            </p:cNvPr>
            <p:cNvGrpSpPr/>
            <p:nvPr/>
          </p:nvGrpSpPr>
          <p:grpSpPr>
            <a:xfrm>
              <a:off x="6806265" y="1705149"/>
              <a:ext cx="908120" cy="45719"/>
              <a:chOff x="6806265" y="1705149"/>
              <a:chExt cx="908120" cy="45719"/>
            </a:xfrm>
          </p:grpSpPr>
          <p:grpSp>
            <p:nvGrpSpPr>
              <p:cNvPr id="70" name="Group 69">
                <a:extLst>
                  <a:ext uri="{FF2B5EF4-FFF2-40B4-BE49-F238E27FC236}">
                    <a16:creationId xmlns:a16="http://schemas.microsoft.com/office/drawing/2014/main" id="{96503E9B-C7B4-4F79-A85E-A2D7147FA1A9}"/>
                  </a:ext>
                </a:extLst>
              </p:cNvPr>
              <p:cNvGrpSpPr/>
              <p:nvPr/>
            </p:nvGrpSpPr>
            <p:grpSpPr>
              <a:xfrm>
                <a:off x="6806265" y="1705149"/>
                <a:ext cx="908120" cy="45719"/>
                <a:chOff x="6806265" y="1705149"/>
                <a:chExt cx="908120" cy="45719"/>
              </a:xfrm>
            </p:grpSpPr>
            <p:sp>
              <p:nvSpPr>
                <p:cNvPr id="61" name="Oval 60">
                  <a:extLst>
                    <a:ext uri="{FF2B5EF4-FFF2-40B4-BE49-F238E27FC236}">
                      <a16:creationId xmlns:a16="http://schemas.microsoft.com/office/drawing/2014/main" id="{E63A7F5F-5928-4716-8A98-891028D072E8}"/>
                    </a:ext>
                  </a:extLst>
                </p:cNvPr>
                <p:cNvSpPr/>
                <p:nvPr/>
              </p:nvSpPr>
              <p:spPr>
                <a:xfrm>
                  <a:off x="6806265" y="1705149"/>
                  <a:ext cx="45719" cy="45719"/>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G"/>
                </a:p>
              </p:txBody>
            </p:sp>
            <p:sp>
              <p:nvSpPr>
                <p:cNvPr id="62" name="Oval 61">
                  <a:extLst>
                    <a:ext uri="{FF2B5EF4-FFF2-40B4-BE49-F238E27FC236}">
                      <a16:creationId xmlns:a16="http://schemas.microsoft.com/office/drawing/2014/main" id="{389B6881-1E92-48C9-90DB-82E8FAC9CDC1}"/>
                    </a:ext>
                  </a:extLst>
                </p:cNvPr>
                <p:cNvSpPr/>
                <p:nvPr/>
              </p:nvSpPr>
              <p:spPr>
                <a:xfrm>
                  <a:off x="7668666" y="1705149"/>
                  <a:ext cx="45719" cy="45719"/>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G"/>
                </a:p>
              </p:txBody>
            </p:sp>
          </p:grpSp>
          <p:cxnSp>
            <p:nvCxnSpPr>
              <p:cNvPr id="66" name="Straight Connector 65">
                <a:extLst>
                  <a:ext uri="{FF2B5EF4-FFF2-40B4-BE49-F238E27FC236}">
                    <a16:creationId xmlns:a16="http://schemas.microsoft.com/office/drawing/2014/main" id="{BFABCAE6-B4C2-482A-AAB3-53F283CFEDFB}"/>
                  </a:ext>
                </a:extLst>
              </p:cNvPr>
              <p:cNvCxnSpPr>
                <a:cxnSpLocks/>
              </p:cNvCxnSpPr>
              <p:nvPr/>
            </p:nvCxnSpPr>
            <p:spPr>
              <a:xfrm flipV="1">
                <a:off x="6829124" y="1735319"/>
                <a:ext cx="862401" cy="3982"/>
              </a:xfrm>
              <a:prstGeom prst="line">
                <a:avLst/>
              </a:prstGeom>
              <a:ln/>
            </p:spPr>
            <p:style>
              <a:lnRef idx="2">
                <a:schemeClr val="dk1"/>
              </a:lnRef>
              <a:fillRef idx="0">
                <a:schemeClr val="dk1"/>
              </a:fillRef>
              <a:effectRef idx="1">
                <a:schemeClr val="dk1"/>
              </a:effectRef>
              <a:fontRef idx="minor">
                <a:schemeClr val="tx1"/>
              </a:fontRef>
            </p:style>
          </p:cxnSp>
        </p:grpSp>
        <p:grpSp>
          <p:nvGrpSpPr>
            <p:cNvPr id="77" name="Group 76">
              <a:extLst>
                <a:ext uri="{FF2B5EF4-FFF2-40B4-BE49-F238E27FC236}">
                  <a16:creationId xmlns:a16="http://schemas.microsoft.com/office/drawing/2014/main" id="{907B476C-C185-4F89-946C-D4C32427EEA6}"/>
                </a:ext>
              </a:extLst>
            </p:cNvPr>
            <p:cNvGrpSpPr/>
            <p:nvPr/>
          </p:nvGrpSpPr>
          <p:grpSpPr>
            <a:xfrm>
              <a:off x="6106602" y="2368550"/>
              <a:ext cx="751687" cy="1148276"/>
              <a:chOff x="6106602" y="2368550"/>
              <a:chExt cx="751687" cy="1148276"/>
            </a:xfrm>
          </p:grpSpPr>
          <p:grpSp>
            <p:nvGrpSpPr>
              <p:cNvPr id="76" name="Group 75">
                <a:extLst>
                  <a:ext uri="{FF2B5EF4-FFF2-40B4-BE49-F238E27FC236}">
                    <a16:creationId xmlns:a16="http://schemas.microsoft.com/office/drawing/2014/main" id="{670BC65B-7AB1-4535-B6FD-FCC858CE77DE}"/>
                  </a:ext>
                </a:extLst>
              </p:cNvPr>
              <p:cNvGrpSpPr/>
              <p:nvPr/>
            </p:nvGrpSpPr>
            <p:grpSpPr>
              <a:xfrm>
                <a:off x="6106602" y="2368550"/>
                <a:ext cx="47165" cy="1148276"/>
                <a:chOff x="6106602" y="2368550"/>
                <a:chExt cx="47165" cy="1148276"/>
              </a:xfrm>
            </p:grpSpPr>
            <p:sp>
              <p:nvSpPr>
                <p:cNvPr id="42" name="Oval 41">
                  <a:extLst>
                    <a:ext uri="{FF2B5EF4-FFF2-40B4-BE49-F238E27FC236}">
                      <a16:creationId xmlns:a16="http://schemas.microsoft.com/office/drawing/2014/main" id="{E8F0F07C-24AD-4D3D-9001-25B0001FB021}"/>
                    </a:ext>
                  </a:extLst>
                </p:cNvPr>
                <p:cNvSpPr/>
                <p:nvPr/>
              </p:nvSpPr>
              <p:spPr>
                <a:xfrm>
                  <a:off x="6106602" y="2368550"/>
                  <a:ext cx="47165" cy="50057"/>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G"/>
                </a:p>
              </p:txBody>
            </p:sp>
            <p:sp>
              <p:nvSpPr>
                <p:cNvPr id="40" name="Oval 39">
                  <a:extLst>
                    <a:ext uri="{FF2B5EF4-FFF2-40B4-BE49-F238E27FC236}">
                      <a16:creationId xmlns:a16="http://schemas.microsoft.com/office/drawing/2014/main" id="{BD11D3D8-BDF5-4D1F-ABF9-CB897733B834}"/>
                    </a:ext>
                  </a:extLst>
                </p:cNvPr>
                <p:cNvSpPr/>
                <p:nvPr/>
              </p:nvSpPr>
              <p:spPr>
                <a:xfrm>
                  <a:off x="6106602" y="3466769"/>
                  <a:ext cx="47165" cy="50057"/>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G"/>
                </a:p>
              </p:txBody>
            </p:sp>
          </p:grpSp>
          <p:grpSp>
            <p:nvGrpSpPr>
              <p:cNvPr id="73" name="Group 72">
                <a:extLst>
                  <a:ext uri="{FF2B5EF4-FFF2-40B4-BE49-F238E27FC236}">
                    <a16:creationId xmlns:a16="http://schemas.microsoft.com/office/drawing/2014/main" id="{E0B347EE-C8CD-4691-AC63-F2E5E37447AE}"/>
                  </a:ext>
                </a:extLst>
              </p:cNvPr>
              <p:cNvGrpSpPr/>
              <p:nvPr/>
            </p:nvGrpSpPr>
            <p:grpSpPr>
              <a:xfrm>
                <a:off x="6130185" y="2418607"/>
                <a:ext cx="728104" cy="1098219"/>
                <a:chOff x="5896038" y="2515525"/>
                <a:chExt cx="728104" cy="1098219"/>
              </a:xfrm>
            </p:grpSpPr>
            <p:cxnSp>
              <p:nvCxnSpPr>
                <p:cNvPr id="69" name="Straight Connector 68">
                  <a:extLst>
                    <a:ext uri="{FF2B5EF4-FFF2-40B4-BE49-F238E27FC236}">
                      <a16:creationId xmlns:a16="http://schemas.microsoft.com/office/drawing/2014/main" id="{89F8399F-7777-4F8B-8837-86D9BC96DFDC}"/>
                    </a:ext>
                  </a:extLst>
                </p:cNvPr>
                <p:cNvCxnSpPr>
                  <a:cxnSpLocks/>
                </p:cNvCxnSpPr>
                <p:nvPr/>
              </p:nvCxnSpPr>
              <p:spPr>
                <a:xfrm flipV="1">
                  <a:off x="5903066" y="3584708"/>
                  <a:ext cx="721076" cy="8013"/>
                </a:xfrm>
                <a:prstGeom prst="line">
                  <a:avLst/>
                </a:prstGeom>
                <a:ln/>
              </p:spPr>
              <p:style>
                <a:lnRef idx="2">
                  <a:schemeClr val="dk1"/>
                </a:lnRef>
                <a:fillRef idx="0">
                  <a:schemeClr val="dk1"/>
                </a:fillRef>
                <a:effectRef idx="1">
                  <a:schemeClr val="dk1"/>
                </a:effectRef>
                <a:fontRef idx="minor">
                  <a:schemeClr val="tx1"/>
                </a:fontRef>
              </p:style>
            </p:cxnSp>
            <p:cxnSp>
              <p:nvCxnSpPr>
                <p:cNvPr id="71" name="Straight Connector 70">
                  <a:extLst>
                    <a:ext uri="{FF2B5EF4-FFF2-40B4-BE49-F238E27FC236}">
                      <a16:creationId xmlns:a16="http://schemas.microsoft.com/office/drawing/2014/main" id="{6386F8D7-2AA5-47CB-8AFA-245699035C35}"/>
                    </a:ext>
                  </a:extLst>
                </p:cNvPr>
                <p:cNvCxnSpPr>
                  <a:cxnSpLocks/>
                  <a:stCxn id="42" idx="4"/>
                  <a:endCxn id="40" idx="4"/>
                </p:cNvCxnSpPr>
                <p:nvPr/>
              </p:nvCxnSpPr>
              <p:spPr>
                <a:xfrm>
                  <a:off x="5896038" y="2515525"/>
                  <a:ext cx="0" cy="1098219"/>
                </a:xfrm>
                <a:prstGeom prst="line">
                  <a:avLst/>
                </a:prstGeom>
                <a:ln/>
              </p:spPr>
              <p:style>
                <a:lnRef idx="2">
                  <a:schemeClr val="dk1"/>
                </a:lnRef>
                <a:fillRef idx="0">
                  <a:schemeClr val="dk1"/>
                </a:fillRef>
                <a:effectRef idx="1">
                  <a:schemeClr val="dk1"/>
                </a:effectRef>
                <a:fontRef idx="minor">
                  <a:schemeClr val="tx1"/>
                </a:fontRef>
              </p:style>
            </p:cxnSp>
          </p:grpSp>
        </p:grpSp>
        <p:grpSp>
          <p:nvGrpSpPr>
            <p:cNvPr id="84" name="Group 83">
              <a:extLst>
                <a:ext uri="{FF2B5EF4-FFF2-40B4-BE49-F238E27FC236}">
                  <a16:creationId xmlns:a16="http://schemas.microsoft.com/office/drawing/2014/main" id="{79DDB071-602B-4F44-B1C0-97C4D2C53533}"/>
                </a:ext>
              </a:extLst>
            </p:cNvPr>
            <p:cNvGrpSpPr/>
            <p:nvPr/>
          </p:nvGrpSpPr>
          <p:grpSpPr>
            <a:xfrm>
              <a:off x="4239335" y="2596927"/>
              <a:ext cx="50480" cy="578402"/>
              <a:chOff x="5125204" y="2678431"/>
              <a:chExt cx="50480" cy="578402"/>
            </a:xfrm>
          </p:grpSpPr>
          <p:grpSp>
            <p:nvGrpSpPr>
              <p:cNvPr id="85" name="Group 84">
                <a:extLst>
                  <a:ext uri="{FF2B5EF4-FFF2-40B4-BE49-F238E27FC236}">
                    <a16:creationId xmlns:a16="http://schemas.microsoft.com/office/drawing/2014/main" id="{3527CF96-F718-4260-86AF-1BBBB117B17B}"/>
                  </a:ext>
                </a:extLst>
              </p:cNvPr>
              <p:cNvGrpSpPr/>
              <p:nvPr/>
            </p:nvGrpSpPr>
            <p:grpSpPr>
              <a:xfrm>
                <a:off x="5129965" y="2678431"/>
                <a:ext cx="45719" cy="578402"/>
                <a:chOff x="5129965" y="2678431"/>
                <a:chExt cx="45719" cy="578402"/>
              </a:xfrm>
            </p:grpSpPr>
            <p:cxnSp>
              <p:nvCxnSpPr>
                <p:cNvPr id="87" name="Straight Connector 86">
                  <a:extLst>
                    <a:ext uri="{FF2B5EF4-FFF2-40B4-BE49-F238E27FC236}">
                      <a16:creationId xmlns:a16="http://schemas.microsoft.com/office/drawing/2014/main" id="{711DCEDF-1597-453A-BAA0-4E1E969FAEB1}"/>
                    </a:ext>
                  </a:extLst>
                </p:cNvPr>
                <p:cNvCxnSpPr>
                  <a:cxnSpLocks/>
                </p:cNvCxnSpPr>
                <p:nvPr/>
              </p:nvCxnSpPr>
              <p:spPr>
                <a:xfrm>
                  <a:off x="5148064" y="2724150"/>
                  <a:ext cx="0" cy="532683"/>
                </a:xfrm>
                <a:prstGeom prst="line">
                  <a:avLst/>
                </a:prstGeom>
                <a:ln/>
              </p:spPr>
              <p:style>
                <a:lnRef idx="2">
                  <a:schemeClr val="dk1"/>
                </a:lnRef>
                <a:fillRef idx="0">
                  <a:schemeClr val="dk1"/>
                </a:fillRef>
                <a:effectRef idx="1">
                  <a:schemeClr val="dk1"/>
                </a:effectRef>
                <a:fontRef idx="minor">
                  <a:schemeClr val="tx1"/>
                </a:fontRef>
              </p:style>
            </p:cxnSp>
            <p:sp>
              <p:nvSpPr>
                <p:cNvPr id="88" name="Oval 87">
                  <a:extLst>
                    <a:ext uri="{FF2B5EF4-FFF2-40B4-BE49-F238E27FC236}">
                      <a16:creationId xmlns:a16="http://schemas.microsoft.com/office/drawing/2014/main" id="{60429290-F6EF-4163-AF04-6F2F182ACFDB}"/>
                    </a:ext>
                  </a:extLst>
                </p:cNvPr>
                <p:cNvSpPr/>
                <p:nvPr/>
              </p:nvSpPr>
              <p:spPr>
                <a:xfrm>
                  <a:off x="5129965" y="2678431"/>
                  <a:ext cx="45719" cy="45719"/>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G"/>
                </a:p>
              </p:txBody>
            </p:sp>
          </p:grpSp>
          <p:sp>
            <p:nvSpPr>
              <p:cNvPr id="86" name="Oval 85">
                <a:extLst>
                  <a:ext uri="{FF2B5EF4-FFF2-40B4-BE49-F238E27FC236}">
                    <a16:creationId xmlns:a16="http://schemas.microsoft.com/office/drawing/2014/main" id="{A2A34880-A432-4A4F-A11D-6E248EA0B3CE}"/>
                  </a:ext>
                </a:extLst>
              </p:cNvPr>
              <p:cNvSpPr/>
              <p:nvPr/>
            </p:nvSpPr>
            <p:spPr>
              <a:xfrm>
                <a:off x="5125204" y="3206461"/>
                <a:ext cx="45719" cy="45719"/>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G"/>
              </a:p>
            </p:txBody>
          </p:sp>
        </p:grpSp>
        <p:grpSp>
          <p:nvGrpSpPr>
            <p:cNvPr id="89" name="Group 88">
              <a:extLst>
                <a:ext uri="{FF2B5EF4-FFF2-40B4-BE49-F238E27FC236}">
                  <a16:creationId xmlns:a16="http://schemas.microsoft.com/office/drawing/2014/main" id="{E49FE10F-325F-4A34-9D90-C3EEDA40629C}"/>
                </a:ext>
              </a:extLst>
            </p:cNvPr>
            <p:cNvGrpSpPr/>
            <p:nvPr/>
          </p:nvGrpSpPr>
          <p:grpSpPr>
            <a:xfrm>
              <a:off x="5716584" y="2523985"/>
              <a:ext cx="50480" cy="578402"/>
              <a:chOff x="5125204" y="2678431"/>
              <a:chExt cx="50480" cy="578402"/>
            </a:xfrm>
          </p:grpSpPr>
          <p:grpSp>
            <p:nvGrpSpPr>
              <p:cNvPr id="90" name="Group 89">
                <a:extLst>
                  <a:ext uri="{FF2B5EF4-FFF2-40B4-BE49-F238E27FC236}">
                    <a16:creationId xmlns:a16="http://schemas.microsoft.com/office/drawing/2014/main" id="{5E301AC4-5EBA-4CC7-9EFF-85EA29CD1A89}"/>
                  </a:ext>
                </a:extLst>
              </p:cNvPr>
              <p:cNvGrpSpPr/>
              <p:nvPr/>
            </p:nvGrpSpPr>
            <p:grpSpPr>
              <a:xfrm>
                <a:off x="5129965" y="2678431"/>
                <a:ext cx="45719" cy="578402"/>
                <a:chOff x="5129965" y="2678431"/>
                <a:chExt cx="45719" cy="578402"/>
              </a:xfrm>
            </p:grpSpPr>
            <p:cxnSp>
              <p:nvCxnSpPr>
                <p:cNvPr id="92" name="Straight Connector 91">
                  <a:extLst>
                    <a:ext uri="{FF2B5EF4-FFF2-40B4-BE49-F238E27FC236}">
                      <a16:creationId xmlns:a16="http://schemas.microsoft.com/office/drawing/2014/main" id="{FBB04D2F-D7DD-4673-8841-AD83E396C334}"/>
                    </a:ext>
                  </a:extLst>
                </p:cNvPr>
                <p:cNvCxnSpPr>
                  <a:cxnSpLocks/>
                </p:cNvCxnSpPr>
                <p:nvPr/>
              </p:nvCxnSpPr>
              <p:spPr>
                <a:xfrm>
                  <a:off x="5148064" y="2724150"/>
                  <a:ext cx="0" cy="532683"/>
                </a:xfrm>
                <a:prstGeom prst="line">
                  <a:avLst/>
                </a:prstGeom>
                <a:ln/>
              </p:spPr>
              <p:style>
                <a:lnRef idx="2">
                  <a:schemeClr val="dk1"/>
                </a:lnRef>
                <a:fillRef idx="0">
                  <a:schemeClr val="dk1"/>
                </a:fillRef>
                <a:effectRef idx="1">
                  <a:schemeClr val="dk1"/>
                </a:effectRef>
                <a:fontRef idx="minor">
                  <a:schemeClr val="tx1"/>
                </a:fontRef>
              </p:style>
            </p:cxnSp>
            <p:sp>
              <p:nvSpPr>
                <p:cNvPr id="93" name="Oval 92">
                  <a:extLst>
                    <a:ext uri="{FF2B5EF4-FFF2-40B4-BE49-F238E27FC236}">
                      <a16:creationId xmlns:a16="http://schemas.microsoft.com/office/drawing/2014/main" id="{3DD8B218-093E-4068-9841-AE8887D45D1D}"/>
                    </a:ext>
                  </a:extLst>
                </p:cNvPr>
                <p:cNvSpPr/>
                <p:nvPr/>
              </p:nvSpPr>
              <p:spPr>
                <a:xfrm>
                  <a:off x="5129965" y="2678431"/>
                  <a:ext cx="45719" cy="45719"/>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G"/>
                </a:p>
              </p:txBody>
            </p:sp>
          </p:grpSp>
          <p:sp>
            <p:nvSpPr>
              <p:cNvPr id="91" name="Oval 90">
                <a:extLst>
                  <a:ext uri="{FF2B5EF4-FFF2-40B4-BE49-F238E27FC236}">
                    <a16:creationId xmlns:a16="http://schemas.microsoft.com/office/drawing/2014/main" id="{0398D2E8-767D-4E5C-A0BC-893A4AD4D9CD}"/>
                  </a:ext>
                </a:extLst>
              </p:cNvPr>
              <p:cNvSpPr/>
              <p:nvPr/>
            </p:nvSpPr>
            <p:spPr>
              <a:xfrm>
                <a:off x="5125204" y="3206461"/>
                <a:ext cx="45719" cy="45719"/>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G"/>
              </a:p>
            </p:txBody>
          </p:sp>
        </p:grpSp>
        <p:grpSp>
          <p:nvGrpSpPr>
            <p:cNvPr id="94" name="Group 93">
              <a:extLst>
                <a:ext uri="{FF2B5EF4-FFF2-40B4-BE49-F238E27FC236}">
                  <a16:creationId xmlns:a16="http://schemas.microsoft.com/office/drawing/2014/main" id="{19BCAAE3-E323-4D37-ADD8-462AFCAAD529}"/>
                </a:ext>
              </a:extLst>
            </p:cNvPr>
            <p:cNvGrpSpPr/>
            <p:nvPr/>
          </p:nvGrpSpPr>
          <p:grpSpPr>
            <a:xfrm rot="10800000">
              <a:off x="4713983" y="2761880"/>
              <a:ext cx="45719" cy="231737"/>
              <a:chOff x="5125204" y="2678431"/>
              <a:chExt cx="50480" cy="578402"/>
            </a:xfrm>
          </p:grpSpPr>
          <p:grpSp>
            <p:nvGrpSpPr>
              <p:cNvPr id="95" name="Group 94">
                <a:extLst>
                  <a:ext uri="{FF2B5EF4-FFF2-40B4-BE49-F238E27FC236}">
                    <a16:creationId xmlns:a16="http://schemas.microsoft.com/office/drawing/2014/main" id="{70A2535D-50FF-4430-B9D6-7E0A334A3AC3}"/>
                  </a:ext>
                </a:extLst>
              </p:cNvPr>
              <p:cNvGrpSpPr/>
              <p:nvPr/>
            </p:nvGrpSpPr>
            <p:grpSpPr>
              <a:xfrm>
                <a:off x="5129965" y="2678431"/>
                <a:ext cx="45719" cy="578402"/>
                <a:chOff x="5129965" y="2678431"/>
                <a:chExt cx="45719" cy="578402"/>
              </a:xfrm>
            </p:grpSpPr>
            <p:cxnSp>
              <p:nvCxnSpPr>
                <p:cNvPr id="97" name="Straight Connector 96">
                  <a:extLst>
                    <a:ext uri="{FF2B5EF4-FFF2-40B4-BE49-F238E27FC236}">
                      <a16:creationId xmlns:a16="http://schemas.microsoft.com/office/drawing/2014/main" id="{07452076-690F-4794-8F6A-1491E193C10D}"/>
                    </a:ext>
                  </a:extLst>
                </p:cNvPr>
                <p:cNvCxnSpPr>
                  <a:cxnSpLocks/>
                </p:cNvCxnSpPr>
                <p:nvPr/>
              </p:nvCxnSpPr>
              <p:spPr>
                <a:xfrm>
                  <a:off x="5148064" y="2724150"/>
                  <a:ext cx="0" cy="532683"/>
                </a:xfrm>
                <a:prstGeom prst="line">
                  <a:avLst/>
                </a:prstGeom>
                <a:ln/>
              </p:spPr>
              <p:style>
                <a:lnRef idx="2">
                  <a:schemeClr val="dk1"/>
                </a:lnRef>
                <a:fillRef idx="0">
                  <a:schemeClr val="dk1"/>
                </a:fillRef>
                <a:effectRef idx="1">
                  <a:schemeClr val="dk1"/>
                </a:effectRef>
                <a:fontRef idx="minor">
                  <a:schemeClr val="tx1"/>
                </a:fontRef>
              </p:style>
            </p:cxnSp>
            <p:sp>
              <p:nvSpPr>
                <p:cNvPr id="98" name="Oval 97">
                  <a:extLst>
                    <a:ext uri="{FF2B5EF4-FFF2-40B4-BE49-F238E27FC236}">
                      <a16:creationId xmlns:a16="http://schemas.microsoft.com/office/drawing/2014/main" id="{2DC55915-7181-493F-9775-0F995993F8AB}"/>
                    </a:ext>
                  </a:extLst>
                </p:cNvPr>
                <p:cNvSpPr/>
                <p:nvPr/>
              </p:nvSpPr>
              <p:spPr>
                <a:xfrm>
                  <a:off x="5129965" y="2678431"/>
                  <a:ext cx="45719" cy="45719"/>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G"/>
                </a:p>
              </p:txBody>
            </p:sp>
          </p:grpSp>
          <p:sp>
            <p:nvSpPr>
              <p:cNvPr id="96" name="Oval 95">
                <a:extLst>
                  <a:ext uri="{FF2B5EF4-FFF2-40B4-BE49-F238E27FC236}">
                    <a16:creationId xmlns:a16="http://schemas.microsoft.com/office/drawing/2014/main" id="{CC68A735-3496-4AD7-B45D-E47ECFC3502B}"/>
                  </a:ext>
                </a:extLst>
              </p:cNvPr>
              <p:cNvSpPr/>
              <p:nvPr/>
            </p:nvSpPr>
            <p:spPr>
              <a:xfrm>
                <a:off x="5125204" y="3206461"/>
                <a:ext cx="45719" cy="45719"/>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G"/>
              </a:p>
            </p:txBody>
          </p:sp>
        </p:grpSp>
        <p:grpSp>
          <p:nvGrpSpPr>
            <p:cNvPr id="99" name="Group 98">
              <a:extLst>
                <a:ext uri="{FF2B5EF4-FFF2-40B4-BE49-F238E27FC236}">
                  <a16:creationId xmlns:a16="http://schemas.microsoft.com/office/drawing/2014/main" id="{3DB437C5-15C0-4D59-A179-C0987481C4C4}"/>
                </a:ext>
              </a:extLst>
            </p:cNvPr>
            <p:cNvGrpSpPr/>
            <p:nvPr/>
          </p:nvGrpSpPr>
          <p:grpSpPr>
            <a:xfrm rot="10800000">
              <a:off x="5416605" y="2488600"/>
              <a:ext cx="53851" cy="426979"/>
              <a:chOff x="5125204" y="2678431"/>
              <a:chExt cx="50480" cy="578402"/>
            </a:xfrm>
          </p:grpSpPr>
          <p:grpSp>
            <p:nvGrpSpPr>
              <p:cNvPr id="100" name="Group 99">
                <a:extLst>
                  <a:ext uri="{FF2B5EF4-FFF2-40B4-BE49-F238E27FC236}">
                    <a16:creationId xmlns:a16="http://schemas.microsoft.com/office/drawing/2014/main" id="{2E25F922-9816-4424-A28C-84B2ADB7617F}"/>
                  </a:ext>
                </a:extLst>
              </p:cNvPr>
              <p:cNvGrpSpPr/>
              <p:nvPr/>
            </p:nvGrpSpPr>
            <p:grpSpPr>
              <a:xfrm>
                <a:off x="5129965" y="2678431"/>
                <a:ext cx="45719" cy="578402"/>
                <a:chOff x="5129965" y="2678431"/>
                <a:chExt cx="45719" cy="578402"/>
              </a:xfrm>
            </p:grpSpPr>
            <p:cxnSp>
              <p:nvCxnSpPr>
                <p:cNvPr id="102" name="Straight Connector 101">
                  <a:extLst>
                    <a:ext uri="{FF2B5EF4-FFF2-40B4-BE49-F238E27FC236}">
                      <a16:creationId xmlns:a16="http://schemas.microsoft.com/office/drawing/2014/main" id="{7A65D34D-8CEA-41F2-8AA2-5E0204702C32}"/>
                    </a:ext>
                  </a:extLst>
                </p:cNvPr>
                <p:cNvCxnSpPr>
                  <a:cxnSpLocks/>
                </p:cNvCxnSpPr>
                <p:nvPr/>
              </p:nvCxnSpPr>
              <p:spPr>
                <a:xfrm>
                  <a:off x="5148064" y="2724150"/>
                  <a:ext cx="0" cy="532683"/>
                </a:xfrm>
                <a:prstGeom prst="line">
                  <a:avLst/>
                </a:prstGeom>
                <a:ln/>
              </p:spPr>
              <p:style>
                <a:lnRef idx="2">
                  <a:schemeClr val="dk1"/>
                </a:lnRef>
                <a:fillRef idx="0">
                  <a:schemeClr val="dk1"/>
                </a:fillRef>
                <a:effectRef idx="1">
                  <a:schemeClr val="dk1"/>
                </a:effectRef>
                <a:fontRef idx="minor">
                  <a:schemeClr val="tx1"/>
                </a:fontRef>
              </p:style>
            </p:cxnSp>
            <p:sp>
              <p:nvSpPr>
                <p:cNvPr id="103" name="Oval 102">
                  <a:extLst>
                    <a:ext uri="{FF2B5EF4-FFF2-40B4-BE49-F238E27FC236}">
                      <a16:creationId xmlns:a16="http://schemas.microsoft.com/office/drawing/2014/main" id="{09B39F13-F13F-4DCB-B732-EFA1AF9E8D49}"/>
                    </a:ext>
                  </a:extLst>
                </p:cNvPr>
                <p:cNvSpPr/>
                <p:nvPr/>
              </p:nvSpPr>
              <p:spPr>
                <a:xfrm>
                  <a:off x="5129965" y="2678431"/>
                  <a:ext cx="45719" cy="45719"/>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G"/>
                </a:p>
              </p:txBody>
            </p:sp>
          </p:grpSp>
          <p:sp>
            <p:nvSpPr>
              <p:cNvPr id="101" name="Oval 100">
                <a:extLst>
                  <a:ext uri="{FF2B5EF4-FFF2-40B4-BE49-F238E27FC236}">
                    <a16:creationId xmlns:a16="http://schemas.microsoft.com/office/drawing/2014/main" id="{15EC4A34-53C2-424F-872E-4E2A91649CA4}"/>
                  </a:ext>
                </a:extLst>
              </p:cNvPr>
              <p:cNvSpPr/>
              <p:nvPr/>
            </p:nvSpPr>
            <p:spPr>
              <a:xfrm>
                <a:off x="5125204" y="3206461"/>
                <a:ext cx="45719" cy="45719"/>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G"/>
              </a:p>
            </p:txBody>
          </p:sp>
        </p:grpSp>
        <p:grpSp>
          <p:nvGrpSpPr>
            <p:cNvPr id="104" name="Group 103">
              <a:extLst>
                <a:ext uri="{FF2B5EF4-FFF2-40B4-BE49-F238E27FC236}">
                  <a16:creationId xmlns:a16="http://schemas.microsoft.com/office/drawing/2014/main" id="{0DA5DB46-15FA-4A4A-B520-B603F799A954}"/>
                </a:ext>
              </a:extLst>
            </p:cNvPr>
            <p:cNvGrpSpPr/>
            <p:nvPr/>
          </p:nvGrpSpPr>
          <p:grpSpPr>
            <a:xfrm rot="10800000">
              <a:off x="3784532" y="2666967"/>
              <a:ext cx="45719" cy="231737"/>
              <a:chOff x="5125204" y="2678431"/>
              <a:chExt cx="50480" cy="578402"/>
            </a:xfrm>
          </p:grpSpPr>
          <p:grpSp>
            <p:nvGrpSpPr>
              <p:cNvPr id="105" name="Group 104">
                <a:extLst>
                  <a:ext uri="{FF2B5EF4-FFF2-40B4-BE49-F238E27FC236}">
                    <a16:creationId xmlns:a16="http://schemas.microsoft.com/office/drawing/2014/main" id="{7FBFDAFF-3463-4EC7-9FC5-BCE0B3DD6B5B}"/>
                  </a:ext>
                </a:extLst>
              </p:cNvPr>
              <p:cNvGrpSpPr/>
              <p:nvPr/>
            </p:nvGrpSpPr>
            <p:grpSpPr>
              <a:xfrm>
                <a:off x="5129965" y="2678431"/>
                <a:ext cx="45719" cy="578402"/>
                <a:chOff x="5129965" y="2678431"/>
                <a:chExt cx="45719" cy="578402"/>
              </a:xfrm>
            </p:grpSpPr>
            <p:cxnSp>
              <p:nvCxnSpPr>
                <p:cNvPr id="107" name="Straight Connector 106">
                  <a:extLst>
                    <a:ext uri="{FF2B5EF4-FFF2-40B4-BE49-F238E27FC236}">
                      <a16:creationId xmlns:a16="http://schemas.microsoft.com/office/drawing/2014/main" id="{8EF91A75-CFB9-4ECA-B3C2-9EF8E120C79A}"/>
                    </a:ext>
                  </a:extLst>
                </p:cNvPr>
                <p:cNvCxnSpPr>
                  <a:cxnSpLocks/>
                </p:cNvCxnSpPr>
                <p:nvPr/>
              </p:nvCxnSpPr>
              <p:spPr>
                <a:xfrm>
                  <a:off x="5148064" y="2724150"/>
                  <a:ext cx="0" cy="532683"/>
                </a:xfrm>
                <a:prstGeom prst="line">
                  <a:avLst/>
                </a:prstGeom>
                <a:ln/>
              </p:spPr>
              <p:style>
                <a:lnRef idx="2">
                  <a:schemeClr val="dk1"/>
                </a:lnRef>
                <a:fillRef idx="0">
                  <a:schemeClr val="dk1"/>
                </a:fillRef>
                <a:effectRef idx="1">
                  <a:schemeClr val="dk1"/>
                </a:effectRef>
                <a:fontRef idx="minor">
                  <a:schemeClr val="tx1"/>
                </a:fontRef>
              </p:style>
            </p:cxnSp>
            <p:sp>
              <p:nvSpPr>
                <p:cNvPr id="108" name="Oval 107">
                  <a:extLst>
                    <a:ext uri="{FF2B5EF4-FFF2-40B4-BE49-F238E27FC236}">
                      <a16:creationId xmlns:a16="http://schemas.microsoft.com/office/drawing/2014/main" id="{3D5E5056-DF20-4454-940F-6AAD92378BC8}"/>
                    </a:ext>
                  </a:extLst>
                </p:cNvPr>
                <p:cNvSpPr/>
                <p:nvPr/>
              </p:nvSpPr>
              <p:spPr>
                <a:xfrm>
                  <a:off x="5129965" y="2678431"/>
                  <a:ext cx="45719" cy="45719"/>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G"/>
                </a:p>
              </p:txBody>
            </p:sp>
          </p:grpSp>
          <p:sp>
            <p:nvSpPr>
              <p:cNvPr id="106" name="Oval 105">
                <a:extLst>
                  <a:ext uri="{FF2B5EF4-FFF2-40B4-BE49-F238E27FC236}">
                    <a16:creationId xmlns:a16="http://schemas.microsoft.com/office/drawing/2014/main" id="{2F3C4FB9-7CF2-4ADC-888C-20BC63A1117E}"/>
                  </a:ext>
                </a:extLst>
              </p:cNvPr>
              <p:cNvSpPr/>
              <p:nvPr/>
            </p:nvSpPr>
            <p:spPr>
              <a:xfrm>
                <a:off x="5125204" y="3206461"/>
                <a:ext cx="45719" cy="45719"/>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G"/>
              </a:p>
            </p:txBody>
          </p:sp>
        </p:grpSp>
        <p:grpSp>
          <p:nvGrpSpPr>
            <p:cNvPr id="116" name="Group 115">
              <a:extLst>
                <a:ext uri="{FF2B5EF4-FFF2-40B4-BE49-F238E27FC236}">
                  <a16:creationId xmlns:a16="http://schemas.microsoft.com/office/drawing/2014/main" id="{B2192D35-1979-448F-BAC7-2E03725102F0}"/>
                </a:ext>
              </a:extLst>
            </p:cNvPr>
            <p:cNvGrpSpPr/>
            <p:nvPr/>
          </p:nvGrpSpPr>
          <p:grpSpPr>
            <a:xfrm>
              <a:off x="6467755" y="2119613"/>
              <a:ext cx="50480" cy="578402"/>
              <a:chOff x="5125204" y="2678431"/>
              <a:chExt cx="50480" cy="578402"/>
            </a:xfrm>
          </p:grpSpPr>
          <p:grpSp>
            <p:nvGrpSpPr>
              <p:cNvPr id="117" name="Group 116">
                <a:extLst>
                  <a:ext uri="{FF2B5EF4-FFF2-40B4-BE49-F238E27FC236}">
                    <a16:creationId xmlns:a16="http://schemas.microsoft.com/office/drawing/2014/main" id="{76DF7CDC-BFE3-445F-B36C-5FDF2F133B5B}"/>
                  </a:ext>
                </a:extLst>
              </p:cNvPr>
              <p:cNvGrpSpPr/>
              <p:nvPr/>
            </p:nvGrpSpPr>
            <p:grpSpPr>
              <a:xfrm>
                <a:off x="5129965" y="2678431"/>
                <a:ext cx="45719" cy="578402"/>
                <a:chOff x="5129965" y="2678431"/>
                <a:chExt cx="45719" cy="578402"/>
              </a:xfrm>
            </p:grpSpPr>
            <p:cxnSp>
              <p:nvCxnSpPr>
                <p:cNvPr id="119" name="Straight Connector 118">
                  <a:extLst>
                    <a:ext uri="{FF2B5EF4-FFF2-40B4-BE49-F238E27FC236}">
                      <a16:creationId xmlns:a16="http://schemas.microsoft.com/office/drawing/2014/main" id="{9B6751F4-168D-4145-9638-219BE58DFE50}"/>
                    </a:ext>
                  </a:extLst>
                </p:cNvPr>
                <p:cNvCxnSpPr>
                  <a:cxnSpLocks/>
                </p:cNvCxnSpPr>
                <p:nvPr/>
              </p:nvCxnSpPr>
              <p:spPr>
                <a:xfrm>
                  <a:off x="5148064" y="2724150"/>
                  <a:ext cx="0" cy="532683"/>
                </a:xfrm>
                <a:prstGeom prst="line">
                  <a:avLst/>
                </a:prstGeom>
                <a:ln/>
              </p:spPr>
              <p:style>
                <a:lnRef idx="2">
                  <a:schemeClr val="dk1"/>
                </a:lnRef>
                <a:fillRef idx="0">
                  <a:schemeClr val="dk1"/>
                </a:fillRef>
                <a:effectRef idx="1">
                  <a:schemeClr val="dk1"/>
                </a:effectRef>
                <a:fontRef idx="minor">
                  <a:schemeClr val="tx1"/>
                </a:fontRef>
              </p:style>
            </p:cxnSp>
            <p:sp>
              <p:nvSpPr>
                <p:cNvPr id="120" name="Oval 119">
                  <a:extLst>
                    <a:ext uri="{FF2B5EF4-FFF2-40B4-BE49-F238E27FC236}">
                      <a16:creationId xmlns:a16="http://schemas.microsoft.com/office/drawing/2014/main" id="{574449DD-4EE6-407E-BBF1-86D50206B5F4}"/>
                    </a:ext>
                  </a:extLst>
                </p:cNvPr>
                <p:cNvSpPr/>
                <p:nvPr/>
              </p:nvSpPr>
              <p:spPr>
                <a:xfrm>
                  <a:off x="5129965" y="2678431"/>
                  <a:ext cx="45719" cy="45719"/>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G"/>
                </a:p>
              </p:txBody>
            </p:sp>
          </p:grpSp>
          <p:sp>
            <p:nvSpPr>
              <p:cNvPr id="118" name="Oval 117">
                <a:extLst>
                  <a:ext uri="{FF2B5EF4-FFF2-40B4-BE49-F238E27FC236}">
                    <a16:creationId xmlns:a16="http://schemas.microsoft.com/office/drawing/2014/main" id="{6471ACC4-C047-487F-B498-523588775BA8}"/>
                  </a:ext>
                </a:extLst>
              </p:cNvPr>
              <p:cNvSpPr/>
              <p:nvPr/>
            </p:nvSpPr>
            <p:spPr>
              <a:xfrm>
                <a:off x="5125204" y="3206461"/>
                <a:ext cx="45719" cy="45719"/>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G"/>
              </a:p>
            </p:txBody>
          </p:sp>
        </p:grpSp>
        <p:grpSp>
          <p:nvGrpSpPr>
            <p:cNvPr id="121" name="Group 120">
              <a:extLst>
                <a:ext uri="{FF2B5EF4-FFF2-40B4-BE49-F238E27FC236}">
                  <a16:creationId xmlns:a16="http://schemas.microsoft.com/office/drawing/2014/main" id="{94615D5B-DDEF-46D7-98CD-8B3B6484606C}"/>
                </a:ext>
              </a:extLst>
            </p:cNvPr>
            <p:cNvGrpSpPr/>
            <p:nvPr/>
          </p:nvGrpSpPr>
          <p:grpSpPr>
            <a:xfrm>
              <a:off x="2951835" y="2365663"/>
              <a:ext cx="45719" cy="358487"/>
              <a:chOff x="5125204" y="2678431"/>
              <a:chExt cx="50480" cy="578402"/>
            </a:xfrm>
          </p:grpSpPr>
          <p:grpSp>
            <p:nvGrpSpPr>
              <p:cNvPr id="122" name="Group 121">
                <a:extLst>
                  <a:ext uri="{FF2B5EF4-FFF2-40B4-BE49-F238E27FC236}">
                    <a16:creationId xmlns:a16="http://schemas.microsoft.com/office/drawing/2014/main" id="{D1653F4B-0851-451C-8B76-38DB989F75B4}"/>
                  </a:ext>
                </a:extLst>
              </p:cNvPr>
              <p:cNvGrpSpPr/>
              <p:nvPr/>
            </p:nvGrpSpPr>
            <p:grpSpPr>
              <a:xfrm>
                <a:off x="5129965" y="2678431"/>
                <a:ext cx="45719" cy="578402"/>
                <a:chOff x="5129965" y="2678431"/>
                <a:chExt cx="45719" cy="578402"/>
              </a:xfrm>
            </p:grpSpPr>
            <p:cxnSp>
              <p:nvCxnSpPr>
                <p:cNvPr id="124" name="Straight Connector 123">
                  <a:extLst>
                    <a:ext uri="{FF2B5EF4-FFF2-40B4-BE49-F238E27FC236}">
                      <a16:creationId xmlns:a16="http://schemas.microsoft.com/office/drawing/2014/main" id="{0D85BD35-C9C9-44FB-9D4E-EDC251B9B0B8}"/>
                    </a:ext>
                  </a:extLst>
                </p:cNvPr>
                <p:cNvCxnSpPr>
                  <a:cxnSpLocks/>
                </p:cNvCxnSpPr>
                <p:nvPr/>
              </p:nvCxnSpPr>
              <p:spPr>
                <a:xfrm>
                  <a:off x="5148064" y="2724150"/>
                  <a:ext cx="0" cy="532683"/>
                </a:xfrm>
                <a:prstGeom prst="line">
                  <a:avLst/>
                </a:prstGeom>
                <a:ln/>
              </p:spPr>
              <p:style>
                <a:lnRef idx="2">
                  <a:schemeClr val="dk1"/>
                </a:lnRef>
                <a:fillRef idx="0">
                  <a:schemeClr val="dk1"/>
                </a:fillRef>
                <a:effectRef idx="1">
                  <a:schemeClr val="dk1"/>
                </a:effectRef>
                <a:fontRef idx="minor">
                  <a:schemeClr val="tx1"/>
                </a:fontRef>
              </p:style>
            </p:cxnSp>
            <p:sp>
              <p:nvSpPr>
                <p:cNvPr id="125" name="Oval 124">
                  <a:extLst>
                    <a:ext uri="{FF2B5EF4-FFF2-40B4-BE49-F238E27FC236}">
                      <a16:creationId xmlns:a16="http://schemas.microsoft.com/office/drawing/2014/main" id="{59B89426-F46F-4146-99D7-287AF329C7CC}"/>
                    </a:ext>
                  </a:extLst>
                </p:cNvPr>
                <p:cNvSpPr/>
                <p:nvPr/>
              </p:nvSpPr>
              <p:spPr>
                <a:xfrm>
                  <a:off x="5129965" y="2678431"/>
                  <a:ext cx="45719" cy="45719"/>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G"/>
                </a:p>
              </p:txBody>
            </p:sp>
          </p:grpSp>
          <p:sp>
            <p:nvSpPr>
              <p:cNvPr id="123" name="Oval 122">
                <a:extLst>
                  <a:ext uri="{FF2B5EF4-FFF2-40B4-BE49-F238E27FC236}">
                    <a16:creationId xmlns:a16="http://schemas.microsoft.com/office/drawing/2014/main" id="{E1D0AB35-3E7E-4219-90CF-B03E347CA2A4}"/>
                  </a:ext>
                </a:extLst>
              </p:cNvPr>
              <p:cNvSpPr/>
              <p:nvPr/>
            </p:nvSpPr>
            <p:spPr>
              <a:xfrm>
                <a:off x="5125204" y="3206461"/>
                <a:ext cx="45719" cy="45719"/>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G"/>
              </a:p>
            </p:txBody>
          </p:sp>
        </p:grpSp>
        <p:grpSp>
          <p:nvGrpSpPr>
            <p:cNvPr id="126" name="Group 125">
              <a:extLst>
                <a:ext uri="{FF2B5EF4-FFF2-40B4-BE49-F238E27FC236}">
                  <a16:creationId xmlns:a16="http://schemas.microsoft.com/office/drawing/2014/main" id="{CC703E36-8407-48F4-A3A8-7F32EEE8B7AC}"/>
                </a:ext>
              </a:extLst>
            </p:cNvPr>
            <p:cNvGrpSpPr/>
            <p:nvPr/>
          </p:nvGrpSpPr>
          <p:grpSpPr>
            <a:xfrm>
              <a:off x="2951046" y="2365663"/>
              <a:ext cx="45719" cy="358487"/>
              <a:chOff x="5125204" y="2678431"/>
              <a:chExt cx="50480" cy="578402"/>
            </a:xfrm>
          </p:grpSpPr>
          <p:grpSp>
            <p:nvGrpSpPr>
              <p:cNvPr id="127" name="Group 126">
                <a:extLst>
                  <a:ext uri="{FF2B5EF4-FFF2-40B4-BE49-F238E27FC236}">
                    <a16:creationId xmlns:a16="http://schemas.microsoft.com/office/drawing/2014/main" id="{AC3320C2-9360-43C6-8E49-472F18EF2E3B}"/>
                  </a:ext>
                </a:extLst>
              </p:cNvPr>
              <p:cNvGrpSpPr/>
              <p:nvPr/>
            </p:nvGrpSpPr>
            <p:grpSpPr>
              <a:xfrm>
                <a:off x="5129965" y="2678431"/>
                <a:ext cx="45719" cy="578402"/>
                <a:chOff x="5129965" y="2678431"/>
                <a:chExt cx="45719" cy="578402"/>
              </a:xfrm>
            </p:grpSpPr>
            <p:cxnSp>
              <p:nvCxnSpPr>
                <p:cNvPr id="129" name="Straight Connector 128">
                  <a:extLst>
                    <a:ext uri="{FF2B5EF4-FFF2-40B4-BE49-F238E27FC236}">
                      <a16:creationId xmlns:a16="http://schemas.microsoft.com/office/drawing/2014/main" id="{DE1815FE-E96B-47D3-ABDF-7E29461598D1}"/>
                    </a:ext>
                  </a:extLst>
                </p:cNvPr>
                <p:cNvCxnSpPr>
                  <a:cxnSpLocks/>
                </p:cNvCxnSpPr>
                <p:nvPr/>
              </p:nvCxnSpPr>
              <p:spPr>
                <a:xfrm>
                  <a:off x="5148064" y="2724150"/>
                  <a:ext cx="0" cy="532683"/>
                </a:xfrm>
                <a:prstGeom prst="line">
                  <a:avLst/>
                </a:prstGeom>
                <a:ln/>
              </p:spPr>
              <p:style>
                <a:lnRef idx="2">
                  <a:schemeClr val="dk1"/>
                </a:lnRef>
                <a:fillRef idx="0">
                  <a:schemeClr val="dk1"/>
                </a:fillRef>
                <a:effectRef idx="1">
                  <a:schemeClr val="dk1"/>
                </a:effectRef>
                <a:fontRef idx="minor">
                  <a:schemeClr val="tx1"/>
                </a:fontRef>
              </p:style>
            </p:cxnSp>
            <p:sp>
              <p:nvSpPr>
                <p:cNvPr id="130" name="Oval 129">
                  <a:extLst>
                    <a:ext uri="{FF2B5EF4-FFF2-40B4-BE49-F238E27FC236}">
                      <a16:creationId xmlns:a16="http://schemas.microsoft.com/office/drawing/2014/main" id="{4758CF94-AE99-4F4A-AEEB-BEFC09D9F19F}"/>
                    </a:ext>
                  </a:extLst>
                </p:cNvPr>
                <p:cNvSpPr/>
                <p:nvPr/>
              </p:nvSpPr>
              <p:spPr>
                <a:xfrm>
                  <a:off x="5129965" y="2678431"/>
                  <a:ext cx="45719" cy="45719"/>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G"/>
                </a:p>
              </p:txBody>
            </p:sp>
          </p:grpSp>
          <p:sp>
            <p:nvSpPr>
              <p:cNvPr id="128" name="Oval 127">
                <a:extLst>
                  <a:ext uri="{FF2B5EF4-FFF2-40B4-BE49-F238E27FC236}">
                    <a16:creationId xmlns:a16="http://schemas.microsoft.com/office/drawing/2014/main" id="{E7F2BDBC-1F4D-446B-8B31-1F48F27E1B52}"/>
                  </a:ext>
                </a:extLst>
              </p:cNvPr>
              <p:cNvSpPr/>
              <p:nvPr/>
            </p:nvSpPr>
            <p:spPr>
              <a:xfrm>
                <a:off x="5125204" y="3206461"/>
                <a:ext cx="45719" cy="45719"/>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G"/>
              </a:p>
            </p:txBody>
          </p:sp>
        </p:grpSp>
      </p:grpSp>
    </p:spTree>
    <p:extLst>
      <p:ext uri="{BB962C8B-B14F-4D97-AF65-F5344CB8AC3E}">
        <p14:creationId xmlns:p14="http://schemas.microsoft.com/office/powerpoint/2010/main" val="306751774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B3D56488-759C-408C-AF83-2816A63F37ED}"/>
              </a:ext>
            </a:extLst>
          </p:cNvPr>
          <p:cNvSpPr/>
          <p:nvPr/>
        </p:nvSpPr>
        <p:spPr>
          <a:xfrm>
            <a:off x="474027" y="24590"/>
            <a:ext cx="7560840" cy="730265"/>
          </a:xfrm>
          <a:prstGeom prst="rect">
            <a:avLst/>
          </a:prstGeom>
        </p:spPr>
        <p:txBody>
          <a:bodyPr wrap="square">
            <a:spAutoFit/>
          </a:bodyPr>
          <a:lstStyle/>
          <a:p>
            <a:pPr algn="ctr">
              <a:lnSpc>
                <a:spcPct val="107000"/>
              </a:lnSpc>
            </a:pPr>
            <a:r>
              <a:rPr lang="en-US" sz="4000" b="1" dirty="0">
                <a:solidFill>
                  <a:srgbClr val="0070C0"/>
                </a:solidFill>
                <a:latin typeface="Garamond" panose="02020404030301010803" pitchFamily="18" charset="0"/>
                <a:ea typeface="Times New Roman" panose="02020603050405020304" pitchFamily="18" charset="0"/>
                <a:cs typeface="Times New Roman" panose="02020603050405020304" pitchFamily="18" charset="0"/>
              </a:rPr>
              <a:t>Problem Statement</a:t>
            </a:r>
          </a:p>
        </p:txBody>
      </p:sp>
      <p:sp>
        <p:nvSpPr>
          <p:cNvPr id="79" name="Rectangle 78">
            <a:extLst>
              <a:ext uri="{FF2B5EF4-FFF2-40B4-BE49-F238E27FC236}">
                <a16:creationId xmlns:a16="http://schemas.microsoft.com/office/drawing/2014/main" id="{70A02C31-506B-4B47-9129-9ABF8E5E2BCA}"/>
              </a:ext>
            </a:extLst>
          </p:cNvPr>
          <p:cNvSpPr/>
          <p:nvPr/>
        </p:nvSpPr>
        <p:spPr>
          <a:xfrm>
            <a:off x="5472533" y="4280856"/>
            <a:ext cx="3093761" cy="584775"/>
          </a:xfrm>
          <a:prstGeom prst="rect">
            <a:avLst/>
          </a:prstGeom>
          <a:ln w="12700">
            <a:noFill/>
          </a:ln>
        </p:spPr>
        <p:txBody>
          <a:bodyPr wrap="square">
            <a:spAutoFit/>
          </a:bodyPr>
          <a:lstStyle/>
          <a:p>
            <a:pPr marL="482600" lvl="1" algn="ctr">
              <a:spcBef>
                <a:spcPts val="600"/>
              </a:spcBef>
              <a:spcAft>
                <a:spcPts val="600"/>
              </a:spcAft>
              <a:buClr>
                <a:srgbClr val="0070C0"/>
              </a:buClr>
              <a:buSzPct val="80000"/>
              <a:defRPr/>
            </a:pPr>
            <a:r>
              <a:rPr lang="en-US" sz="1600" b="1" dirty="0">
                <a:solidFill>
                  <a:srgbClr val="D6A300"/>
                </a:solidFill>
                <a:latin typeface="Garamond" panose="02020404030301010803" pitchFamily="18" charset="0"/>
                <a:cs typeface="Calibri Light" panose="020F0302020204030204" pitchFamily="34" charset="0"/>
              </a:rPr>
              <a:t>Bandwidth and Network Limitations</a:t>
            </a:r>
          </a:p>
        </p:txBody>
      </p:sp>
      <p:pic>
        <p:nvPicPr>
          <p:cNvPr id="3074" name="Picture 2">
            <a:extLst>
              <a:ext uri="{FF2B5EF4-FFF2-40B4-BE49-F238E27FC236}">
                <a16:creationId xmlns:a16="http://schemas.microsoft.com/office/drawing/2014/main" id="{CBC47B94-17A3-402D-BAC4-72D9FE40F04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07713" y="729265"/>
            <a:ext cx="1780142" cy="1780142"/>
          </a:xfrm>
          <a:prstGeom prst="rect">
            <a:avLst/>
          </a:prstGeom>
          <a:noFill/>
          <a:extLst>
            <a:ext uri="{909E8E84-426E-40DD-AFC4-6F175D3DCCD1}">
              <a14:hiddenFill xmlns:a14="http://schemas.microsoft.com/office/drawing/2010/main">
                <a:solidFill>
                  <a:srgbClr val="FFFFFF"/>
                </a:solidFill>
              </a14:hiddenFill>
            </a:ext>
          </a:extLst>
        </p:spPr>
      </p:pic>
      <p:pic>
        <p:nvPicPr>
          <p:cNvPr id="3076" name="Picture 4">
            <a:extLst>
              <a:ext uri="{FF2B5EF4-FFF2-40B4-BE49-F238E27FC236}">
                <a16:creationId xmlns:a16="http://schemas.microsoft.com/office/drawing/2014/main" id="{1F0C7D51-2315-4F8B-A510-77D7E6B192FC}"/>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l="18750" t="7812" r="12500" b="17187"/>
          <a:stretch/>
        </p:blipFill>
        <p:spPr bwMode="auto">
          <a:xfrm>
            <a:off x="1171704" y="2571750"/>
            <a:ext cx="1452161" cy="1584176"/>
          </a:xfrm>
          <a:prstGeom prst="rect">
            <a:avLst/>
          </a:prstGeom>
          <a:noFill/>
          <a:extLst>
            <a:ext uri="{909E8E84-426E-40DD-AFC4-6F175D3DCCD1}">
              <a14:hiddenFill xmlns:a14="http://schemas.microsoft.com/office/drawing/2010/main">
                <a:solidFill>
                  <a:srgbClr val="FFFFFF"/>
                </a:solidFill>
              </a14:hiddenFill>
            </a:ext>
          </a:extLst>
        </p:spPr>
      </p:pic>
      <p:pic>
        <p:nvPicPr>
          <p:cNvPr id="3078" name="Picture 6">
            <a:extLst>
              <a:ext uri="{FF2B5EF4-FFF2-40B4-BE49-F238E27FC236}">
                <a16:creationId xmlns:a16="http://schemas.microsoft.com/office/drawing/2014/main" id="{36F8B949-9030-45FA-BAE3-E513029B8E88}"/>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l="11453" t="3448" r="9236" b="17241"/>
          <a:stretch/>
        </p:blipFill>
        <p:spPr bwMode="auto">
          <a:xfrm>
            <a:off x="3808144" y="754855"/>
            <a:ext cx="1527711" cy="1527711"/>
          </a:xfrm>
          <a:prstGeom prst="rect">
            <a:avLst/>
          </a:prstGeom>
          <a:noFill/>
          <a:extLst>
            <a:ext uri="{909E8E84-426E-40DD-AFC4-6F175D3DCCD1}">
              <a14:hiddenFill xmlns:a14="http://schemas.microsoft.com/office/drawing/2010/main">
                <a:solidFill>
                  <a:srgbClr val="FFFFFF"/>
                </a:solidFill>
              </a14:hiddenFill>
            </a:ext>
          </a:extLst>
        </p:spPr>
      </p:pic>
      <p:pic>
        <p:nvPicPr>
          <p:cNvPr id="3080" name="Picture 8">
            <a:extLst>
              <a:ext uri="{FF2B5EF4-FFF2-40B4-BE49-F238E27FC236}">
                <a16:creationId xmlns:a16="http://schemas.microsoft.com/office/drawing/2014/main" id="{C64160B6-49E4-4F66-A50B-81D3A9A873C6}"/>
              </a:ext>
            </a:extLst>
          </p:cNvPr>
          <p:cNvPicPr>
            <a:picLocks noChangeAspect="1" noChangeArrowheads="1"/>
          </p:cNvPicPr>
          <p:nvPr/>
        </p:nvPicPr>
        <p:blipFill rotWithShape="1">
          <a:blip r:embed="rId6">
            <a:extLst>
              <a:ext uri="{28A0092B-C50C-407E-A947-70E740481C1C}">
                <a14:useLocalDpi xmlns:a14="http://schemas.microsoft.com/office/drawing/2010/main" val="0"/>
              </a:ext>
            </a:extLst>
          </a:blip>
          <a:srcRect r="6803" b="14911"/>
          <a:stretch/>
        </p:blipFill>
        <p:spPr bwMode="auto">
          <a:xfrm>
            <a:off x="3670349" y="2800434"/>
            <a:ext cx="1735127" cy="1584176"/>
          </a:xfrm>
          <a:prstGeom prst="rect">
            <a:avLst/>
          </a:prstGeom>
          <a:noFill/>
          <a:extLst>
            <a:ext uri="{909E8E84-426E-40DD-AFC4-6F175D3DCCD1}">
              <a14:hiddenFill xmlns:a14="http://schemas.microsoft.com/office/drawing/2010/main">
                <a:solidFill>
                  <a:srgbClr val="FFFFFF"/>
                </a:solidFill>
              </a14:hiddenFill>
            </a:ext>
          </a:extLst>
        </p:spPr>
      </p:pic>
      <p:pic>
        <p:nvPicPr>
          <p:cNvPr id="3082" name="Picture 10">
            <a:extLst>
              <a:ext uri="{FF2B5EF4-FFF2-40B4-BE49-F238E27FC236}">
                <a16:creationId xmlns:a16="http://schemas.microsoft.com/office/drawing/2014/main" id="{A16B66BB-5CD5-466E-AC73-38E1935A6590}"/>
              </a:ext>
            </a:extLst>
          </p:cNvPr>
          <p:cNvPicPr>
            <a:picLocks noChangeAspect="1" noChangeArrowheads="1"/>
          </p:cNvPicPr>
          <p:nvPr/>
        </p:nvPicPr>
        <p:blipFill rotWithShape="1">
          <a:blip r:embed="rId7">
            <a:extLst>
              <a:ext uri="{28A0092B-C50C-407E-A947-70E740481C1C}">
                <a14:useLocalDpi xmlns:a14="http://schemas.microsoft.com/office/drawing/2010/main" val="0"/>
              </a:ext>
            </a:extLst>
          </a:blip>
          <a:srcRect l="15001" t="13600" r="13600" b="36001"/>
          <a:stretch/>
        </p:blipFill>
        <p:spPr bwMode="auto">
          <a:xfrm>
            <a:off x="6265282" y="699542"/>
            <a:ext cx="1836204" cy="1296144"/>
          </a:xfrm>
          <a:prstGeom prst="rect">
            <a:avLst/>
          </a:prstGeom>
          <a:noFill/>
          <a:extLst>
            <a:ext uri="{909E8E84-426E-40DD-AFC4-6F175D3DCCD1}">
              <a14:hiddenFill xmlns:a14="http://schemas.microsoft.com/office/drawing/2010/main">
                <a:solidFill>
                  <a:srgbClr val="FFFFFF"/>
                </a:solidFill>
              </a14:hiddenFill>
            </a:ext>
          </a:extLst>
        </p:spPr>
      </p:pic>
      <p:pic>
        <p:nvPicPr>
          <p:cNvPr id="3086" name="Picture 14">
            <a:extLst>
              <a:ext uri="{FF2B5EF4-FFF2-40B4-BE49-F238E27FC236}">
                <a16:creationId xmlns:a16="http://schemas.microsoft.com/office/drawing/2014/main" id="{BB73A365-9C7F-4C03-AD07-24627B3437A1}"/>
              </a:ext>
            </a:extLst>
          </p:cNvPr>
          <p:cNvPicPr>
            <a:picLocks noChangeAspect="1" noChangeArrowheads="1"/>
          </p:cNvPicPr>
          <p:nvPr/>
        </p:nvPicPr>
        <p:blipFill rotWithShape="1">
          <a:blip r:embed="rId8">
            <a:extLst>
              <a:ext uri="{28A0092B-C50C-407E-A947-70E740481C1C}">
                <a14:useLocalDpi xmlns:a14="http://schemas.microsoft.com/office/drawing/2010/main" val="0"/>
              </a:ext>
            </a:extLst>
          </a:blip>
          <a:srcRect l="17801" t="16401" r="16401" b="23401"/>
          <a:stretch/>
        </p:blipFill>
        <p:spPr bwMode="auto">
          <a:xfrm>
            <a:off x="6481659" y="2904188"/>
            <a:ext cx="1504731" cy="1376668"/>
          </a:xfrm>
          <a:prstGeom prst="rect">
            <a:avLst/>
          </a:prstGeom>
          <a:noFill/>
          <a:extLst>
            <a:ext uri="{909E8E84-426E-40DD-AFC4-6F175D3DCCD1}">
              <a14:hiddenFill xmlns:a14="http://schemas.microsoft.com/office/drawing/2010/main">
                <a:solidFill>
                  <a:srgbClr val="FFFFFF"/>
                </a:solidFill>
              </a14:hiddenFill>
            </a:ext>
          </a:extLst>
        </p:spPr>
      </p:pic>
      <p:sp>
        <p:nvSpPr>
          <p:cNvPr id="10" name="Rectangle 9">
            <a:extLst>
              <a:ext uri="{FF2B5EF4-FFF2-40B4-BE49-F238E27FC236}">
                <a16:creationId xmlns:a16="http://schemas.microsoft.com/office/drawing/2014/main" id="{36172A35-A8F1-4929-A24C-D4330869366D}"/>
              </a:ext>
            </a:extLst>
          </p:cNvPr>
          <p:cNvSpPr/>
          <p:nvPr/>
        </p:nvSpPr>
        <p:spPr>
          <a:xfrm>
            <a:off x="518420" y="2224269"/>
            <a:ext cx="2347939" cy="584775"/>
          </a:xfrm>
          <a:prstGeom prst="rect">
            <a:avLst/>
          </a:prstGeom>
          <a:ln w="12700">
            <a:noFill/>
          </a:ln>
        </p:spPr>
        <p:txBody>
          <a:bodyPr wrap="square">
            <a:spAutoFit/>
          </a:bodyPr>
          <a:lstStyle/>
          <a:p>
            <a:pPr marL="482600" lvl="1" algn="ctr">
              <a:spcBef>
                <a:spcPts val="600"/>
              </a:spcBef>
              <a:spcAft>
                <a:spcPts val="600"/>
              </a:spcAft>
              <a:buClr>
                <a:srgbClr val="0070C0"/>
              </a:buClr>
              <a:buSzPct val="80000"/>
              <a:defRPr/>
            </a:pPr>
            <a:r>
              <a:rPr lang="en-US" sz="1600" b="1" dirty="0">
                <a:solidFill>
                  <a:srgbClr val="D6A300"/>
                </a:solidFill>
                <a:latin typeface="Garamond" panose="02020404030301010803" pitchFamily="18" charset="0"/>
                <a:cs typeface="Calibri Light" panose="020F0302020204030204" pitchFamily="34" charset="0"/>
              </a:rPr>
              <a:t>Policy Constraints</a:t>
            </a:r>
            <a:br>
              <a:rPr lang="en-US" sz="1600" b="1" dirty="0">
                <a:solidFill>
                  <a:srgbClr val="D6A300"/>
                </a:solidFill>
                <a:latin typeface="Garamond" panose="02020404030301010803" pitchFamily="18" charset="0"/>
                <a:cs typeface="Calibri Light" panose="020F0302020204030204" pitchFamily="34" charset="0"/>
              </a:rPr>
            </a:br>
            <a:endParaRPr lang="en-US" sz="1600" b="1" dirty="0">
              <a:solidFill>
                <a:srgbClr val="D6A300"/>
              </a:solidFill>
              <a:latin typeface="Garamond" panose="02020404030301010803" pitchFamily="18" charset="0"/>
              <a:cs typeface="Calibri Light" panose="020F0302020204030204" pitchFamily="34" charset="0"/>
            </a:endParaRPr>
          </a:p>
        </p:txBody>
      </p:sp>
      <p:sp>
        <p:nvSpPr>
          <p:cNvPr id="11" name="Rectangle 10">
            <a:extLst>
              <a:ext uri="{FF2B5EF4-FFF2-40B4-BE49-F238E27FC236}">
                <a16:creationId xmlns:a16="http://schemas.microsoft.com/office/drawing/2014/main" id="{9CAC870A-F26F-4D73-8A39-5DA93DA00682}"/>
              </a:ext>
            </a:extLst>
          </p:cNvPr>
          <p:cNvSpPr/>
          <p:nvPr/>
        </p:nvSpPr>
        <p:spPr>
          <a:xfrm>
            <a:off x="467544" y="4281785"/>
            <a:ext cx="2347939" cy="338554"/>
          </a:xfrm>
          <a:prstGeom prst="rect">
            <a:avLst/>
          </a:prstGeom>
          <a:ln w="12700">
            <a:noFill/>
          </a:ln>
        </p:spPr>
        <p:txBody>
          <a:bodyPr wrap="square">
            <a:spAutoFit/>
          </a:bodyPr>
          <a:lstStyle/>
          <a:p>
            <a:pPr marL="482600" lvl="1" algn="ctr">
              <a:spcBef>
                <a:spcPts val="600"/>
              </a:spcBef>
              <a:spcAft>
                <a:spcPts val="600"/>
              </a:spcAft>
              <a:buClr>
                <a:srgbClr val="0070C0"/>
              </a:buClr>
              <a:buSzPct val="80000"/>
              <a:defRPr/>
            </a:pPr>
            <a:r>
              <a:rPr lang="en-US" sz="1600" b="1" dirty="0">
                <a:solidFill>
                  <a:srgbClr val="D6A300"/>
                </a:solidFill>
                <a:latin typeface="Garamond" panose="02020404030301010803" pitchFamily="18" charset="0"/>
                <a:cs typeface="Calibri Light" panose="020F0302020204030204" pitchFamily="34" charset="0"/>
              </a:rPr>
              <a:t>Cost Implication</a:t>
            </a:r>
          </a:p>
        </p:txBody>
      </p:sp>
      <p:sp>
        <p:nvSpPr>
          <p:cNvPr id="12" name="Rectangle 11">
            <a:extLst>
              <a:ext uri="{FF2B5EF4-FFF2-40B4-BE49-F238E27FC236}">
                <a16:creationId xmlns:a16="http://schemas.microsoft.com/office/drawing/2014/main" id="{8621DF25-9396-4CF3-A50A-AE8792E1B1FF}"/>
              </a:ext>
            </a:extLst>
          </p:cNvPr>
          <p:cNvSpPr/>
          <p:nvPr/>
        </p:nvSpPr>
        <p:spPr>
          <a:xfrm>
            <a:off x="2910535" y="2226463"/>
            <a:ext cx="2858479" cy="584775"/>
          </a:xfrm>
          <a:prstGeom prst="rect">
            <a:avLst/>
          </a:prstGeom>
          <a:ln w="12700">
            <a:noFill/>
          </a:ln>
        </p:spPr>
        <p:txBody>
          <a:bodyPr wrap="square">
            <a:spAutoFit/>
          </a:bodyPr>
          <a:lstStyle/>
          <a:p>
            <a:pPr marL="482600" lvl="1" algn="ctr">
              <a:spcBef>
                <a:spcPts val="600"/>
              </a:spcBef>
              <a:spcAft>
                <a:spcPts val="600"/>
              </a:spcAft>
              <a:buClr>
                <a:srgbClr val="0070C0"/>
              </a:buClr>
              <a:buSzPct val="80000"/>
              <a:defRPr/>
            </a:pPr>
            <a:r>
              <a:rPr lang="en-US" sz="1600" b="1" dirty="0">
                <a:solidFill>
                  <a:srgbClr val="D6A300"/>
                </a:solidFill>
                <a:latin typeface="Garamond" panose="02020404030301010803" pitchFamily="18" charset="0"/>
                <a:cs typeface="Calibri Light" panose="020F0302020204030204" pitchFamily="34" charset="0"/>
              </a:rPr>
              <a:t>24/7 Customer Support</a:t>
            </a:r>
            <a:br>
              <a:rPr lang="en-US" sz="1600" b="1" dirty="0">
                <a:solidFill>
                  <a:srgbClr val="D6A300"/>
                </a:solidFill>
                <a:latin typeface="Garamond" panose="02020404030301010803" pitchFamily="18" charset="0"/>
                <a:cs typeface="Calibri Light" panose="020F0302020204030204" pitchFamily="34" charset="0"/>
              </a:rPr>
            </a:br>
            <a:endParaRPr lang="en-US" sz="1600" b="1" dirty="0">
              <a:solidFill>
                <a:srgbClr val="D6A300"/>
              </a:solidFill>
              <a:latin typeface="Garamond" panose="02020404030301010803" pitchFamily="18" charset="0"/>
              <a:cs typeface="Calibri Light" panose="020F0302020204030204" pitchFamily="34" charset="0"/>
            </a:endParaRPr>
          </a:p>
        </p:txBody>
      </p:sp>
      <p:sp>
        <p:nvSpPr>
          <p:cNvPr id="13" name="Rectangle 12">
            <a:extLst>
              <a:ext uri="{FF2B5EF4-FFF2-40B4-BE49-F238E27FC236}">
                <a16:creationId xmlns:a16="http://schemas.microsoft.com/office/drawing/2014/main" id="{D070B5D6-B7C7-4B40-8416-F8D6C5223909}"/>
              </a:ext>
            </a:extLst>
          </p:cNvPr>
          <p:cNvSpPr/>
          <p:nvPr/>
        </p:nvSpPr>
        <p:spPr>
          <a:xfrm>
            <a:off x="5800188" y="2157549"/>
            <a:ext cx="2336099" cy="584775"/>
          </a:xfrm>
          <a:prstGeom prst="rect">
            <a:avLst/>
          </a:prstGeom>
          <a:ln w="12700">
            <a:noFill/>
          </a:ln>
        </p:spPr>
        <p:txBody>
          <a:bodyPr wrap="square">
            <a:spAutoFit/>
          </a:bodyPr>
          <a:lstStyle/>
          <a:p>
            <a:pPr marL="482600" lvl="1" algn="ctr">
              <a:spcBef>
                <a:spcPts val="600"/>
              </a:spcBef>
              <a:spcAft>
                <a:spcPts val="600"/>
              </a:spcAft>
              <a:buClr>
                <a:srgbClr val="0070C0"/>
              </a:buClr>
              <a:buSzPct val="80000"/>
              <a:defRPr/>
            </a:pPr>
            <a:r>
              <a:rPr lang="en-US" sz="1600" b="1" dirty="0">
                <a:solidFill>
                  <a:srgbClr val="D6A300"/>
                </a:solidFill>
                <a:latin typeface="Garamond" panose="02020404030301010803" pitchFamily="18" charset="0"/>
                <a:cs typeface="Calibri Light" panose="020F0302020204030204" pitchFamily="34" charset="0"/>
              </a:rPr>
              <a:t>Security &amp; Privacy Concerns</a:t>
            </a:r>
          </a:p>
        </p:txBody>
      </p:sp>
      <p:sp>
        <p:nvSpPr>
          <p:cNvPr id="14" name="Rectangle 13">
            <a:extLst>
              <a:ext uri="{FF2B5EF4-FFF2-40B4-BE49-F238E27FC236}">
                <a16:creationId xmlns:a16="http://schemas.microsoft.com/office/drawing/2014/main" id="{8257A119-0A01-4D56-B372-64704979917D}"/>
              </a:ext>
            </a:extLst>
          </p:cNvPr>
          <p:cNvSpPr/>
          <p:nvPr/>
        </p:nvSpPr>
        <p:spPr>
          <a:xfrm>
            <a:off x="2911738" y="4308458"/>
            <a:ext cx="2858479" cy="338554"/>
          </a:xfrm>
          <a:prstGeom prst="rect">
            <a:avLst/>
          </a:prstGeom>
          <a:ln w="12700">
            <a:noFill/>
          </a:ln>
        </p:spPr>
        <p:txBody>
          <a:bodyPr wrap="square">
            <a:spAutoFit/>
          </a:bodyPr>
          <a:lstStyle/>
          <a:p>
            <a:pPr marL="482600" lvl="1" algn="ctr">
              <a:spcBef>
                <a:spcPts val="600"/>
              </a:spcBef>
              <a:spcAft>
                <a:spcPts val="600"/>
              </a:spcAft>
              <a:buClr>
                <a:srgbClr val="0070C0"/>
              </a:buClr>
              <a:buSzPct val="80000"/>
              <a:defRPr/>
            </a:pPr>
            <a:r>
              <a:rPr lang="en-US" sz="1600" b="1" dirty="0">
                <a:solidFill>
                  <a:srgbClr val="D6A300"/>
                </a:solidFill>
                <a:latin typeface="Garamond" panose="02020404030301010803" pitchFamily="18" charset="0"/>
                <a:cs typeface="Calibri Light" panose="020F0302020204030204" pitchFamily="34" charset="0"/>
              </a:rPr>
              <a:t>Technical Capacity</a:t>
            </a:r>
          </a:p>
        </p:txBody>
      </p:sp>
    </p:spTree>
    <p:extLst>
      <p:ext uri="{BB962C8B-B14F-4D97-AF65-F5344CB8AC3E}">
        <p14:creationId xmlns:p14="http://schemas.microsoft.com/office/powerpoint/2010/main" val="110533030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B3D56488-759C-408C-AF83-2816A63F37ED}"/>
              </a:ext>
            </a:extLst>
          </p:cNvPr>
          <p:cNvSpPr/>
          <p:nvPr/>
        </p:nvSpPr>
        <p:spPr>
          <a:xfrm>
            <a:off x="879053" y="-66219"/>
            <a:ext cx="7560840" cy="730265"/>
          </a:xfrm>
          <a:prstGeom prst="rect">
            <a:avLst/>
          </a:prstGeom>
        </p:spPr>
        <p:txBody>
          <a:bodyPr wrap="square">
            <a:spAutoFit/>
          </a:bodyPr>
          <a:lstStyle/>
          <a:p>
            <a:pPr algn="ctr">
              <a:lnSpc>
                <a:spcPct val="107000"/>
              </a:lnSpc>
            </a:pPr>
            <a:r>
              <a:rPr lang="en-US" sz="4000" b="1" dirty="0">
                <a:solidFill>
                  <a:srgbClr val="0070C0"/>
                </a:solidFill>
                <a:latin typeface="Garamond" panose="02020404030301010803" pitchFamily="18" charset="0"/>
                <a:ea typeface="Times New Roman" panose="02020603050405020304" pitchFamily="18" charset="0"/>
                <a:cs typeface="Times New Roman" panose="02020603050405020304" pitchFamily="18" charset="0"/>
              </a:rPr>
              <a:t>Why the RENU Cloud?</a:t>
            </a:r>
          </a:p>
        </p:txBody>
      </p:sp>
      <p:grpSp>
        <p:nvGrpSpPr>
          <p:cNvPr id="46" name="Group 45">
            <a:extLst>
              <a:ext uri="{FF2B5EF4-FFF2-40B4-BE49-F238E27FC236}">
                <a16:creationId xmlns:a16="http://schemas.microsoft.com/office/drawing/2014/main" id="{D74511E9-3DF3-49EA-9F71-02C315A80844}"/>
              </a:ext>
            </a:extLst>
          </p:cNvPr>
          <p:cNvGrpSpPr/>
          <p:nvPr/>
        </p:nvGrpSpPr>
        <p:grpSpPr>
          <a:xfrm>
            <a:off x="-180528" y="555526"/>
            <a:ext cx="8717271" cy="4225501"/>
            <a:chOff x="-290369" y="768762"/>
            <a:chExt cx="8717271" cy="4225501"/>
          </a:xfrm>
        </p:grpSpPr>
        <p:pic>
          <p:nvPicPr>
            <p:cNvPr id="4098" name="Picture 2">
              <a:extLst>
                <a:ext uri="{FF2B5EF4-FFF2-40B4-BE49-F238E27FC236}">
                  <a16:creationId xmlns:a16="http://schemas.microsoft.com/office/drawing/2014/main" id="{FFD0D799-B5FE-48A3-B338-C35A226B803B}"/>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15001" t="12201" r="13600" b="20600"/>
            <a:stretch/>
          </p:blipFill>
          <p:spPr bwMode="auto">
            <a:xfrm>
              <a:off x="1119515" y="1587583"/>
              <a:ext cx="1152128" cy="1084356"/>
            </a:xfrm>
            <a:prstGeom prst="rect">
              <a:avLst/>
            </a:prstGeom>
            <a:noFill/>
            <a:extLst>
              <a:ext uri="{909E8E84-426E-40DD-AFC4-6F175D3DCCD1}">
                <a14:hiddenFill xmlns:a14="http://schemas.microsoft.com/office/drawing/2010/main">
                  <a:solidFill>
                    <a:srgbClr val="FFFFFF"/>
                  </a:solidFill>
                </a14:hiddenFill>
              </a:ext>
            </a:extLst>
          </p:spPr>
        </p:pic>
        <p:pic>
          <p:nvPicPr>
            <p:cNvPr id="4102" name="Picture 6">
              <a:extLst>
                <a:ext uri="{FF2B5EF4-FFF2-40B4-BE49-F238E27FC236}">
                  <a16:creationId xmlns:a16="http://schemas.microsoft.com/office/drawing/2014/main" id="{C44FA9DB-0E19-48FF-92AA-DB5E6C8459DD}"/>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l="26200" t="10801" r="22000" b="16400"/>
            <a:stretch/>
          </p:blipFill>
          <p:spPr bwMode="auto">
            <a:xfrm>
              <a:off x="2315133" y="2955243"/>
              <a:ext cx="864096" cy="1214405"/>
            </a:xfrm>
            <a:prstGeom prst="rect">
              <a:avLst/>
            </a:prstGeom>
            <a:noFill/>
            <a:extLst>
              <a:ext uri="{909E8E84-426E-40DD-AFC4-6F175D3DCCD1}">
                <a14:hiddenFill xmlns:a14="http://schemas.microsoft.com/office/drawing/2010/main">
                  <a:solidFill>
                    <a:srgbClr val="FFFFFF"/>
                  </a:solidFill>
                </a14:hiddenFill>
              </a:ext>
            </a:extLst>
          </p:spPr>
        </p:pic>
        <p:pic>
          <p:nvPicPr>
            <p:cNvPr id="4104" name="Picture 8">
              <a:extLst>
                <a:ext uri="{FF2B5EF4-FFF2-40B4-BE49-F238E27FC236}">
                  <a16:creationId xmlns:a16="http://schemas.microsoft.com/office/drawing/2014/main" id="{51CDA394-0B46-488B-98EE-CB9B5B4DFEE3}"/>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l="23400" t="15001" r="16401" b="16589"/>
            <a:stretch/>
          </p:blipFill>
          <p:spPr bwMode="auto">
            <a:xfrm>
              <a:off x="3590848" y="3702675"/>
              <a:ext cx="936104" cy="1063781"/>
            </a:xfrm>
            <a:prstGeom prst="rect">
              <a:avLst/>
            </a:prstGeom>
            <a:noFill/>
            <a:extLst>
              <a:ext uri="{909E8E84-426E-40DD-AFC4-6F175D3DCCD1}">
                <a14:hiddenFill xmlns:a14="http://schemas.microsoft.com/office/drawing/2010/main">
                  <a:solidFill>
                    <a:srgbClr val="FFFFFF"/>
                  </a:solidFill>
                </a14:hiddenFill>
              </a:ext>
            </a:extLst>
          </p:spPr>
        </p:pic>
        <p:pic>
          <p:nvPicPr>
            <p:cNvPr id="4106" name="Picture 10">
              <a:extLst>
                <a:ext uri="{FF2B5EF4-FFF2-40B4-BE49-F238E27FC236}">
                  <a16:creationId xmlns:a16="http://schemas.microsoft.com/office/drawing/2014/main" id="{ACCF551C-409C-4203-832A-606BC43FA5A9}"/>
                </a:ext>
              </a:extLst>
            </p:cNvPr>
            <p:cNvPicPr>
              <a:picLocks noChangeAspect="1" noChangeArrowheads="1"/>
            </p:cNvPicPr>
            <p:nvPr/>
          </p:nvPicPr>
          <p:blipFill rotWithShape="1">
            <a:blip r:embed="rId6">
              <a:extLst>
                <a:ext uri="{28A0092B-C50C-407E-A947-70E740481C1C}">
                  <a14:useLocalDpi xmlns:a14="http://schemas.microsoft.com/office/drawing/2010/main" val="0"/>
                </a:ext>
              </a:extLst>
            </a:blip>
            <a:srcRect l="15000" t="9400" r="15000" b="23401"/>
            <a:stretch/>
          </p:blipFill>
          <p:spPr bwMode="auto">
            <a:xfrm>
              <a:off x="5004048" y="3651870"/>
              <a:ext cx="1050117" cy="1008112"/>
            </a:xfrm>
            <a:prstGeom prst="rect">
              <a:avLst/>
            </a:prstGeom>
            <a:noFill/>
            <a:extLst>
              <a:ext uri="{909E8E84-426E-40DD-AFC4-6F175D3DCCD1}">
                <a14:hiddenFill xmlns:a14="http://schemas.microsoft.com/office/drawing/2010/main">
                  <a:solidFill>
                    <a:srgbClr val="FFFFFF"/>
                  </a:solidFill>
                </a14:hiddenFill>
              </a:ext>
            </a:extLst>
          </p:spPr>
        </p:pic>
        <p:pic>
          <p:nvPicPr>
            <p:cNvPr id="4108" name="Picture 12">
              <a:extLst>
                <a:ext uri="{FF2B5EF4-FFF2-40B4-BE49-F238E27FC236}">
                  <a16:creationId xmlns:a16="http://schemas.microsoft.com/office/drawing/2014/main" id="{98259243-6B67-4873-9E9E-67366048A84D}"/>
                </a:ext>
              </a:extLst>
            </p:cNvPr>
            <p:cNvPicPr>
              <a:picLocks noChangeAspect="1" noChangeArrowheads="1"/>
            </p:cNvPicPr>
            <p:nvPr/>
          </p:nvPicPr>
          <p:blipFill rotWithShape="1">
            <a:blip r:embed="rId7">
              <a:extLst>
                <a:ext uri="{28A0092B-C50C-407E-A947-70E740481C1C}">
                  <a14:useLocalDpi xmlns:a14="http://schemas.microsoft.com/office/drawing/2010/main" val="0"/>
                </a:ext>
              </a:extLst>
            </a:blip>
            <a:srcRect l="11501" t="2401" r="5201" b="15000"/>
            <a:stretch/>
          </p:blipFill>
          <p:spPr bwMode="auto">
            <a:xfrm>
              <a:off x="6198181" y="3007090"/>
              <a:ext cx="845465" cy="838360"/>
            </a:xfrm>
            <a:prstGeom prst="rect">
              <a:avLst/>
            </a:prstGeom>
            <a:noFill/>
            <a:extLst>
              <a:ext uri="{909E8E84-426E-40DD-AFC4-6F175D3DCCD1}">
                <a14:hiddenFill xmlns:a14="http://schemas.microsoft.com/office/drawing/2010/main">
                  <a:solidFill>
                    <a:srgbClr val="FFFFFF"/>
                  </a:solidFill>
                </a14:hiddenFill>
              </a:ext>
            </a:extLst>
          </p:spPr>
        </p:pic>
        <p:pic>
          <p:nvPicPr>
            <p:cNvPr id="4112" name="Picture 16">
              <a:extLst>
                <a:ext uri="{FF2B5EF4-FFF2-40B4-BE49-F238E27FC236}">
                  <a16:creationId xmlns:a16="http://schemas.microsoft.com/office/drawing/2014/main" id="{4CD3C132-A6EE-42FB-A6DF-41A1DCF7067D}"/>
                </a:ext>
              </a:extLst>
            </p:cNvPr>
            <p:cNvPicPr>
              <a:picLocks noChangeAspect="1" noChangeArrowheads="1"/>
            </p:cNvPicPr>
            <p:nvPr/>
          </p:nvPicPr>
          <p:blipFill rotWithShape="1">
            <a:blip r:embed="rId8">
              <a:extLst>
                <a:ext uri="{28A0092B-C50C-407E-A947-70E740481C1C}">
                  <a14:useLocalDpi xmlns:a14="http://schemas.microsoft.com/office/drawing/2010/main" val="0"/>
                </a:ext>
              </a:extLst>
            </a:blip>
            <a:srcRect l="20601" t="8001" r="6600" b="22000"/>
            <a:stretch/>
          </p:blipFill>
          <p:spPr bwMode="auto">
            <a:xfrm>
              <a:off x="6966229" y="1817171"/>
              <a:ext cx="925815" cy="890207"/>
            </a:xfrm>
            <a:prstGeom prst="rect">
              <a:avLst/>
            </a:prstGeom>
            <a:noFill/>
            <a:extLst>
              <a:ext uri="{909E8E84-426E-40DD-AFC4-6F175D3DCCD1}">
                <a14:hiddenFill xmlns:a14="http://schemas.microsoft.com/office/drawing/2010/main">
                  <a:solidFill>
                    <a:srgbClr val="FFFFFF"/>
                  </a:solidFill>
                </a14:hiddenFill>
              </a:ext>
            </a:extLst>
          </p:spPr>
        </p:pic>
        <p:pic>
          <p:nvPicPr>
            <p:cNvPr id="4114" name="Picture 18">
              <a:extLst>
                <a:ext uri="{FF2B5EF4-FFF2-40B4-BE49-F238E27FC236}">
                  <a16:creationId xmlns:a16="http://schemas.microsoft.com/office/drawing/2014/main" id="{384FAD6A-0BFC-46BA-AC63-4849650A727B}"/>
                </a:ext>
              </a:extLst>
            </p:cNvPr>
            <p:cNvPicPr>
              <a:picLocks noChangeAspect="1" noChangeArrowheads="1"/>
            </p:cNvPicPr>
            <p:nvPr/>
          </p:nvPicPr>
          <p:blipFill rotWithShape="1">
            <a:blip r:embed="rId9">
              <a:extLst>
                <a:ext uri="{28A0092B-C50C-407E-A947-70E740481C1C}">
                  <a14:useLocalDpi xmlns:a14="http://schemas.microsoft.com/office/drawing/2010/main" val="0"/>
                </a:ext>
              </a:extLst>
            </a:blip>
            <a:srcRect l="17276" t="7330" r="17801" b="30400"/>
            <a:stretch/>
          </p:blipFill>
          <p:spPr bwMode="auto">
            <a:xfrm>
              <a:off x="3658420" y="768762"/>
              <a:ext cx="1827160" cy="1752467"/>
            </a:xfrm>
            <a:prstGeom prst="rect">
              <a:avLst/>
            </a:prstGeom>
            <a:noFill/>
            <a:extLst>
              <a:ext uri="{909E8E84-426E-40DD-AFC4-6F175D3DCCD1}">
                <a14:hiddenFill xmlns:a14="http://schemas.microsoft.com/office/drawing/2010/main">
                  <a:solidFill>
                    <a:srgbClr val="FFFFFF"/>
                  </a:solidFill>
                </a14:hiddenFill>
              </a:ext>
            </a:extLst>
          </p:spPr>
        </p:pic>
        <p:cxnSp>
          <p:nvCxnSpPr>
            <p:cNvPr id="3" name="Straight Arrow Connector 2">
              <a:extLst>
                <a:ext uri="{FF2B5EF4-FFF2-40B4-BE49-F238E27FC236}">
                  <a16:creationId xmlns:a16="http://schemas.microsoft.com/office/drawing/2014/main" id="{1D7508AD-3834-4F91-BF63-8B5BC86C85DD}"/>
                </a:ext>
              </a:extLst>
            </p:cNvPr>
            <p:cNvCxnSpPr>
              <a:cxnSpLocks/>
            </p:cNvCxnSpPr>
            <p:nvPr/>
          </p:nvCxnSpPr>
          <p:spPr>
            <a:xfrm flipH="1">
              <a:off x="2987824" y="2283718"/>
              <a:ext cx="1020545" cy="913078"/>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cxnSp>
          <p:nvCxnSpPr>
            <p:cNvPr id="22" name="Straight Arrow Connector 21">
              <a:extLst>
                <a:ext uri="{FF2B5EF4-FFF2-40B4-BE49-F238E27FC236}">
                  <a16:creationId xmlns:a16="http://schemas.microsoft.com/office/drawing/2014/main" id="{967BC37F-EFFB-4AA5-9B24-30583F6A9AF2}"/>
                </a:ext>
              </a:extLst>
            </p:cNvPr>
            <p:cNvCxnSpPr>
              <a:cxnSpLocks/>
            </p:cNvCxnSpPr>
            <p:nvPr/>
          </p:nvCxnSpPr>
          <p:spPr>
            <a:xfrm flipH="1">
              <a:off x="2267744" y="1759293"/>
              <a:ext cx="1509741" cy="428964"/>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cxnSp>
          <p:nvCxnSpPr>
            <p:cNvPr id="31" name="Straight Arrow Connector 30">
              <a:extLst>
                <a:ext uri="{FF2B5EF4-FFF2-40B4-BE49-F238E27FC236}">
                  <a16:creationId xmlns:a16="http://schemas.microsoft.com/office/drawing/2014/main" id="{2A7D2C10-0379-4015-847B-7BA5810C12D9}"/>
                </a:ext>
              </a:extLst>
            </p:cNvPr>
            <p:cNvCxnSpPr>
              <a:cxnSpLocks/>
            </p:cNvCxnSpPr>
            <p:nvPr/>
          </p:nvCxnSpPr>
          <p:spPr>
            <a:xfrm>
              <a:off x="5399045" y="1797796"/>
              <a:ext cx="1548887" cy="508793"/>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cxnSp>
          <p:nvCxnSpPr>
            <p:cNvPr id="34" name="Straight Arrow Connector 33">
              <a:extLst>
                <a:ext uri="{FF2B5EF4-FFF2-40B4-BE49-F238E27FC236}">
                  <a16:creationId xmlns:a16="http://schemas.microsoft.com/office/drawing/2014/main" id="{C509AF10-69CF-4B44-AD5D-88CB643BBCE8}"/>
                </a:ext>
              </a:extLst>
            </p:cNvPr>
            <p:cNvCxnSpPr>
              <a:cxnSpLocks/>
            </p:cNvCxnSpPr>
            <p:nvPr/>
          </p:nvCxnSpPr>
          <p:spPr>
            <a:xfrm>
              <a:off x="5123054" y="2278268"/>
              <a:ext cx="1050434" cy="1001174"/>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cxnSp>
          <p:nvCxnSpPr>
            <p:cNvPr id="40" name="Straight Arrow Connector 39">
              <a:extLst>
                <a:ext uri="{FF2B5EF4-FFF2-40B4-BE49-F238E27FC236}">
                  <a16:creationId xmlns:a16="http://schemas.microsoft.com/office/drawing/2014/main" id="{DB426872-3421-49ED-AC28-431843274063}"/>
                </a:ext>
              </a:extLst>
            </p:cNvPr>
            <p:cNvCxnSpPr>
              <a:cxnSpLocks/>
              <a:endCxn id="4104" idx="0"/>
            </p:cNvCxnSpPr>
            <p:nvPr/>
          </p:nvCxnSpPr>
          <p:spPr>
            <a:xfrm flipH="1">
              <a:off x="4058900" y="2495827"/>
              <a:ext cx="389827" cy="1206848"/>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cxnSp>
          <p:nvCxnSpPr>
            <p:cNvPr id="42" name="Straight Arrow Connector 41">
              <a:extLst>
                <a:ext uri="{FF2B5EF4-FFF2-40B4-BE49-F238E27FC236}">
                  <a16:creationId xmlns:a16="http://schemas.microsoft.com/office/drawing/2014/main" id="{D50CA7DA-6347-4093-9DED-1F5A4C82057E}"/>
                </a:ext>
              </a:extLst>
            </p:cNvPr>
            <p:cNvCxnSpPr>
              <a:cxnSpLocks/>
            </p:cNvCxnSpPr>
            <p:nvPr/>
          </p:nvCxnSpPr>
          <p:spPr>
            <a:xfrm>
              <a:off x="4746769" y="2476088"/>
              <a:ext cx="514557" cy="1221317"/>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grpSp>
          <p:nvGrpSpPr>
            <p:cNvPr id="45" name="Group 44">
              <a:extLst>
                <a:ext uri="{FF2B5EF4-FFF2-40B4-BE49-F238E27FC236}">
                  <a16:creationId xmlns:a16="http://schemas.microsoft.com/office/drawing/2014/main" id="{AFD7F413-910D-4D74-A410-D469AA866BD2}"/>
                </a:ext>
              </a:extLst>
            </p:cNvPr>
            <p:cNvGrpSpPr/>
            <p:nvPr/>
          </p:nvGrpSpPr>
          <p:grpSpPr>
            <a:xfrm rot="14290178">
              <a:off x="5327299" y="1929340"/>
              <a:ext cx="1267661" cy="959557"/>
              <a:chOff x="2505244" y="1995686"/>
              <a:chExt cx="1267661" cy="959557"/>
            </a:xfrm>
          </p:grpSpPr>
          <p:cxnSp>
            <p:nvCxnSpPr>
              <p:cNvPr id="27" name="Straight Connector 26">
                <a:extLst>
                  <a:ext uri="{FF2B5EF4-FFF2-40B4-BE49-F238E27FC236}">
                    <a16:creationId xmlns:a16="http://schemas.microsoft.com/office/drawing/2014/main" id="{462EE5C4-EAD1-4C54-86BD-4442FA8F7E21}"/>
                  </a:ext>
                </a:extLst>
              </p:cNvPr>
              <p:cNvCxnSpPr>
                <a:cxnSpLocks/>
              </p:cNvCxnSpPr>
              <p:nvPr/>
            </p:nvCxnSpPr>
            <p:spPr>
              <a:xfrm flipH="1">
                <a:off x="2505244" y="1995686"/>
                <a:ext cx="1085604" cy="304219"/>
              </a:xfrm>
              <a:prstGeom prst="line">
                <a:avLst/>
              </a:prstGeom>
              <a:ln w="9525" cap="flat" cmpd="sng" algn="ctr">
                <a:solidFill>
                  <a:schemeClr val="dk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49" name="Straight Connector 48">
                <a:extLst>
                  <a:ext uri="{FF2B5EF4-FFF2-40B4-BE49-F238E27FC236}">
                    <a16:creationId xmlns:a16="http://schemas.microsoft.com/office/drawing/2014/main" id="{C08E8E78-49BE-48CA-B2A5-807726984BCE}"/>
                  </a:ext>
                </a:extLst>
              </p:cNvPr>
              <p:cNvCxnSpPr>
                <a:cxnSpLocks/>
              </p:cNvCxnSpPr>
              <p:nvPr/>
            </p:nvCxnSpPr>
            <p:spPr>
              <a:xfrm flipH="1">
                <a:off x="2963131" y="2316431"/>
                <a:ext cx="809774" cy="638812"/>
              </a:xfrm>
              <a:prstGeom prst="line">
                <a:avLst/>
              </a:prstGeom>
              <a:ln w="9525" cap="flat" cmpd="sng" algn="ctr">
                <a:solidFill>
                  <a:schemeClr val="dk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51" name="Straight Connector 50">
                <a:extLst>
                  <a:ext uri="{FF2B5EF4-FFF2-40B4-BE49-F238E27FC236}">
                    <a16:creationId xmlns:a16="http://schemas.microsoft.com/office/drawing/2014/main" id="{860DACF9-A52A-4A7A-A50B-7EB03425E45B}"/>
                  </a:ext>
                </a:extLst>
              </p:cNvPr>
              <p:cNvCxnSpPr>
                <a:cxnSpLocks/>
              </p:cNvCxnSpPr>
              <p:nvPr/>
            </p:nvCxnSpPr>
            <p:spPr>
              <a:xfrm flipH="1">
                <a:off x="2883976" y="2083271"/>
                <a:ext cx="740659" cy="273887"/>
              </a:xfrm>
              <a:prstGeom prst="line">
                <a:avLst/>
              </a:prstGeom>
              <a:ln w="9525" cap="flat" cmpd="sng" algn="ctr">
                <a:solidFill>
                  <a:schemeClr val="dk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57" name="Straight Connector 56">
                <a:extLst>
                  <a:ext uri="{FF2B5EF4-FFF2-40B4-BE49-F238E27FC236}">
                    <a16:creationId xmlns:a16="http://schemas.microsoft.com/office/drawing/2014/main" id="{77BF72BD-E11A-4FE7-ADFA-A95318F65902}"/>
                  </a:ext>
                </a:extLst>
              </p:cNvPr>
              <p:cNvCxnSpPr>
                <a:cxnSpLocks/>
              </p:cNvCxnSpPr>
              <p:nvPr/>
            </p:nvCxnSpPr>
            <p:spPr>
              <a:xfrm flipH="1">
                <a:off x="3089578" y="2220214"/>
                <a:ext cx="585588" cy="429173"/>
              </a:xfrm>
              <a:prstGeom prst="line">
                <a:avLst/>
              </a:prstGeom>
              <a:ln w="9525" cap="flat" cmpd="sng" algn="ctr">
                <a:solidFill>
                  <a:schemeClr val="dk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60" name="Straight Connector 59">
                <a:extLst>
                  <a:ext uri="{FF2B5EF4-FFF2-40B4-BE49-F238E27FC236}">
                    <a16:creationId xmlns:a16="http://schemas.microsoft.com/office/drawing/2014/main" id="{B327496D-EFDD-4D5B-8986-9D140A2DB7A3}"/>
                  </a:ext>
                </a:extLst>
              </p:cNvPr>
              <p:cNvCxnSpPr>
                <a:cxnSpLocks/>
              </p:cNvCxnSpPr>
              <p:nvPr/>
            </p:nvCxnSpPr>
            <p:spPr>
              <a:xfrm flipH="1">
                <a:off x="3215835" y="2129761"/>
                <a:ext cx="478861" cy="253917"/>
              </a:xfrm>
              <a:prstGeom prst="line">
                <a:avLst/>
              </a:prstGeom>
              <a:ln w="9525" cap="flat" cmpd="sng" algn="ctr">
                <a:solidFill>
                  <a:schemeClr val="dk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44" name="Oval 43">
                <a:extLst>
                  <a:ext uri="{FF2B5EF4-FFF2-40B4-BE49-F238E27FC236}">
                    <a16:creationId xmlns:a16="http://schemas.microsoft.com/office/drawing/2014/main" id="{AE699F5E-9D21-464A-9CF0-9E131661934F}"/>
                  </a:ext>
                </a:extLst>
              </p:cNvPr>
              <p:cNvSpPr/>
              <p:nvPr/>
            </p:nvSpPr>
            <p:spPr>
              <a:xfrm>
                <a:off x="2787443" y="2487534"/>
                <a:ext cx="127779" cy="111413"/>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G" dirty="0"/>
              </a:p>
            </p:txBody>
          </p:sp>
        </p:grpSp>
        <p:grpSp>
          <p:nvGrpSpPr>
            <p:cNvPr id="66" name="Group 65">
              <a:extLst>
                <a:ext uri="{FF2B5EF4-FFF2-40B4-BE49-F238E27FC236}">
                  <a16:creationId xmlns:a16="http://schemas.microsoft.com/office/drawing/2014/main" id="{78C6E72B-7BA2-474A-B3DF-AEE11E82D306}"/>
                </a:ext>
              </a:extLst>
            </p:cNvPr>
            <p:cNvGrpSpPr/>
            <p:nvPr/>
          </p:nvGrpSpPr>
          <p:grpSpPr>
            <a:xfrm rot="17997022">
              <a:off x="4143348" y="2762076"/>
              <a:ext cx="1051711" cy="943728"/>
              <a:chOff x="2505244" y="1995686"/>
              <a:chExt cx="1267661" cy="959557"/>
            </a:xfrm>
          </p:grpSpPr>
          <p:cxnSp>
            <p:nvCxnSpPr>
              <p:cNvPr id="67" name="Straight Connector 66">
                <a:extLst>
                  <a:ext uri="{FF2B5EF4-FFF2-40B4-BE49-F238E27FC236}">
                    <a16:creationId xmlns:a16="http://schemas.microsoft.com/office/drawing/2014/main" id="{A5633AF7-826D-442D-ACEE-6604E74DC05A}"/>
                  </a:ext>
                </a:extLst>
              </p:cNvPr>
              <p:cNvCxnSpPr>
                <a:cxnSpLocks/>
              </p:cNvCxnSpPr>
              <p:nvPr/>
            </p:nvCxnSpPr>
            <p:spPr>
              <a:xfrm flipH="1">
                <a:off x="2505244" y="1995686"/>
                <a:ext cx="1085604" cy="304219"/>
              </a:xfrm>
              <a:prstGeom prst="line">
                <a:avLst/>
              </a:prstGeom>
              <a:ln w="9525" cap="flat" cmpd="sng" algn="ctr">
                <a:solidFill>
                  <a:schemeClr val="dk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68" name="Straight Connector 67">
                <a:extLst>
                  <a:ext uri="{FF2B5EF4-FFF2-40B4-BE49-F238E27FC236}">
                    <a16:creationId xmlns:a16="http://schemas.microsoft.com/office/drawing/2014/main" id="{0A848C6D-CFF8-4C1D-A6CB-B3D885DF751A}"/>
                  </a:ext>
                </a:extLst>
              </p:cNvPr>
              <p:cNvCxnSpPr>
                <a:cxnSpLocks/>
              </p:cNvCxnSpPr>
              <p:nvPr/>
            </p:nvCxnSpPr>
            <p:spPr>
              <a:xfrm flipH="1">
                <a:off x="2963131" y="2316431"/>
                <a:ext cx="809774" cy="638812"/>
              </a:xfrm>
              <a:prstGeom prst="line">
                <a:avLst/>
              </a:prstGeom>
              <a:ln w="9525" cap="flat" cmpd="sng" algn="ctr">
                <a:solidFill>
                  <a:schemeClr val="dk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69" name="Straight Connector 68">
                <a:extLst>
                  <a:ext uri="{FF2B5EF4-FFF2-40B4-BE49-F238E27FC236}">
                    <a16:creationId xmlns:a16="http://schemas.microsoft.com/office/drawing/2014/main" id="{D4312432-A33D-414D-8315-D50E27C6E855}"/>
                  </a:ext>
                </a:extLst>
              </p:cNvPr>
              <p:cNvCxnSpPr>
                <a:cxnSpLocks/>
              </p:cNvCxnSpPr>
              <p:nvPr/>
            </p:nvCxnSpPr>
            <p:spPr>
              <a:xfrm flipH="1">
                <a:off x="2883976" y="2083271"/>
                <a:ext cx="740659" cy="273887"/>
              </a:xfrm>
              <a:prstGeom prst="line">
                <a:avLst/>
              </a:prstGeom>
              <a:ln w="9525" cap="flat" cmpd="sng" algn="ctr">
                <a:solidFill>
                  <a:schemeClr val="dk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70" name="Straight Connector 69">
                <a:extLst>
                  <a:ext uri="{FF2B5EF4-FFF2-40B4-BE49-F238E27FC236}">
                    <a16:creationId xmlns:a16="http://schemas.microsoft.com/office/drawing/2014/main" id="{DCBFA248-C29F-461E-A0F9-E2FCDE00A1D6}"/>
                  </a:ext>
                </a:extLst>
              </p:cNvPr>
              <p:cNvCxnSpPr>
                <a:cxnSpLocks/>
              </p:cNvCxnSpPr>
              <p:nvPr/>
            </p:nvCxnSpPr>
            <p:spPr>
              <a:xfrm flipH="1">
                <a:off x="3089578" y="2220214"/>
                <a:ext cx="585588" cy="429173"/>
              </a:xfrm>
              <a:prstGeom prst="line">
                <a:avLst/>
              </a:prstGeom>
              <a:ln w="9525" cap="flat" cmpd="sng" algn="ctr">
                <a:solidFill>
                  <a:schemeClr val="dk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71" name="Straight Connector 70">
                <a:extLst>
                  <a:ext uri="{FF2B5EF4-FFF2-40B4-BE49-F238E27FC236}">
                    <a16:creationId xmlns:a16="http://schemas.microsoft.com/office/drawing/2014/main" id="{8B8D8B8E-9B13-4334-953D-51D52C03680C}"/>
                  </a:ext>
                </a:extLst>
              </p:cNvPr>
              <p:cNvCxnSpPr>
                <a:cxnSpLocks/>
              </p:cNvCxnSpPr>
              <p:nvPr/>
            </p:nvCxnSpPr>
            <p:spPr>
              <a:xfrm flipH="1">
                <a:off x="3215835" y="2129761"/>
                <a:ext cx="478861" cy="253917"/>
              </a:xfrm>
              <a:prstGeom prst="line">
                <a:avLst/>
              </a:prstGeom>
              <a:ln w="9525" cap="flat" cmpd="sng" algn="ctr">
                <a:solidFill>
                  <a:schemeClr val="dk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72" name="Oval 71">
                <a:extLst>
                  <a:ext uri="{FF2B5EF4-FFF2-40B4-BE49-F238E27FC236}">
                    <a16:creationId xmlns:a16="http://schemas.microsoft.com/office/drawing/2014/main" id="{F3DA2F5E-D121-4D4A-AD1F-2244F07B8EA6}"/>
                  </a:ext>
                </a:extLst>
              </p:cNvPr>
              <p:cNvSpPr/>
              <p:nvPr/>
            </p:nvSpPr>
            <p:spPr>
              <a:xfrm>
                <a:off x="2787443" y="2487534"/>
                <a:ext cx="127779" cy="111413"/>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G" dirty="0"/>
              </a:p>
            </p:txBody>
          </p:sp>
        </p:grpSp>
        <p:grpSp>
          <p:nvGrpSpPr>
            <p:cNvPr id="73" name="Group 72">
              <a:extLst>
                <a:ext uri="{FF2B5EF4-FFF2-40B4-BE49-F238E27FC236}">
                  <a16:creationId xmlns:a16="http://schemas.microsoft.com/office/drawing/2014/main" id="{5B7FDF7B-EC66-4803-9EE3-AFDC6502DD84}"/>
                </a:ext>
              </a:extLst>
            </p:cNvPr>
            <p:cNvGrpSpPr/>
            <p:nvPr/>
          </p:nvGrpSpPr>
          <p:grpSpPr>
            <a:xfrm>
              <a:off x="2505244" y="1995686"/>
              <a:ext cx="1267661" cy="959557"/>
              <a:chOff x="2505244" y="1995686"/>
              <a:chExt cx="1267661" cy="959557"/>
            </a:xfrm>
          </p:grpSpPr>
          <p:cxnSp>
            <p:nvCxnSpPr>
              <p:cNvPr id="74" name="Straight Connector 73">
                <a:extLst>
                  <a:ext uri="{FF2B5EF4-FFF2-40B4-BE49-F238E27FC236}">
                    <a16:creationId xmlns:a16="http://schemas.microsoft.com/office/drawing/2014/main" id="{BDE24521-1424-4F87-8313-F0AF3B98AC9C}"/>
                  </a:ext>
                </a:extLst>
              </p:cNvPr>
              <p:cNvCxnSpPr>
                <a:cxnSpLocks/>
              </p:cNvCxnSpPr>
              <p:nvPr/>
            </p:nvCxnSpPr>
            <p:spPr>
              <a:xfrm flipH="1">
                <a:off x="2505244" y="1995686"/>
                <a:ext cx="1085604" cy="304219"/>
              </a:xfrm>
              <a:prstGeom prst="line">
                <a:avLst/>
              </a:prstGeom>
              <a:ln w="9525" cap="flat" cmpd="sng" algn="ctr">
                <a:solidFill>
                  <a:schemeClr val="dk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75" name="Straight Connector 74">
                <a:extLst>
                  <a:ext uri="{FF2B5EF4-FFF2-40B4-BE49-F238E27FC236}">
                    <a16:creationId xmlns:a16="http://schemas.microsoft.com/office/drawing/2014/main" id="{52DE59E1-660A-4964-9F15-FFC9E6B19F1E}"/>
                  </a:ext>
                </a:extLst>
              </p:cNvPr>
              <p:cNvCxnSpPr>
                <a:cxnSpLocks/>
              </p:cNvCxnSpPr>
              <p:nvPr/>
            </p:nvCxnSpPr>
            <p:spPr>
              <a:xfrm flipH="1">
                <a:off x="2963131" y="2316431"/>
                <a:ext cx="809774" cy="638812"/>
              </a:xfrm>
              <a:prstGeom prst="line">
                <a:avLst/>
              </a:prstGeom>
              <a:ln w="9525" cap="flat" cmpd="sng" algn="ctr">
                <a:solidFill>
                  <a:schemeClr val="dk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76" name="Straight Connector 75">
                <a:extLst>
                  <a:ext uri="{FF2B5EF4-FFF2-40B4-BE49-F238E27FC236}">
                    <a16:creationId xmlns:a16="http://schemas.microsoft.com/office/drawing/2014/main" id="{8637C579-8946-4C42-8B23-1619DF1FE49D}"/>
                  </a:ext>
                </a:extLst>
              </p:cNvPr>
              <p:cNvCxnSpPr>
                <a:cxnSpLocks/>
              </p:cNvCxnSpPr>
              <p:nvPr/>
            </p:nvCxnSpPr>
            <p:spPr>
              <a:xfrm flipH="1">
                <a:off x="2883976" y="2083271"/>
                <a:ext cx="740659" cy="273887"/>
              </a:xfrm>
              <a:prstGeom prst="line">
                <a:avLst/>
              </a:prstGeom>
              <a:ln w="9525" cap="flat" cmpd="sng" algn="ctr">
                <a:solidFill>
                  <a:schemeClr val="dk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77" name="Straight Connector 76">
                <a:extLst>
                  <a:ext uri="{FF2B5EF4-FFF2-40B4-BE49-F238E27FC236}">
                    <a16:creationId xmlns:a16="http://schemas.microsoft.com/office/drawing/2014/main" id="{E84FDBDE-D56F-401C-8D73-1BA2A69B5B95}"/>
                  </a:ext>
                </a:extLst>
              </p:cNvPr>
              <p:cNvCxnSpPr>
                <a:cxnSpLocks/>
              </p:cNvCxnSpPr>
              <p:nvPr/>
            </p:nvCxnSpPr>
            <p:spPr>
              <a:xfrm flipH="1">
                <a:off x="3089578" y="2220214"/>
                <a:ext cx="585588" cy="429173"/>
              </a:xfrm>
              <a:prstGeom prst="line">
                <a:avLst/>
              </a:prstGeom>
              <a:ln w="9525" cap="flat" cmpd="sng" algn="ctr">
                <a:solidFill>
                  <a:schemeClr val="dk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78" name="Straight Connector 77">
                <a:extLst>
                  <a:ext uri="{FF2B5EF4-FFF2-40B4-BE49-F238E27FC236}">
                    <a16:creationId xmlns:a16="http://schemas.microsoft.com/office/drawing/2014/main" id="{AD526938-EA14-4FBD-A6CF-615175FE9228}"/>
                  </a:ext>
                </a:extLst>
              </p:cNvPr>
              <p:cNvCxnSpPr>
                <a:cxnSpLocks/>
              </p:cNvCxnSpPr>
              <p:nvPr/>
            </p:nvCxnSpPr>
            <p:spPr>
              <a:xfrm flipH="1">
                <a:off x="3215835" y="2129761"/>
                <a:ext cx="478861" cy="253917"/>
              </a:xfrm>
              <a:prstGeom prst="line">
                <a:avLst/>
              </a:prstGeom>
              <a:ln w="9525" cap="flat" cmpd="sng" algn="ctr">
                <a:solidFill>
                  <a:schemeClr val="dk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80" name="Oval 79">
                <a:extLst>
                  <a:ext uri="{FF2B5EF4-FFF2-40B4-BE49-F238E27FC236}">
                    <a16:creationId xmlns:a16="http://schemas.microsoft.com/office/drawing/2014/main" id="{650B47BB-9646-4F68-99BD-DACEFD7BF613}"/>
                  </a:ext>
                </a:extLst>
              </p:cNvPr>
              <p:cNvSpPr/>
              <p:nvPr/>
            </p:nvSpPr>
            <p:spPr>
              <a:xfrm>
                <a:off x="2787443" y="2487534"/>
                <a:ext cx="127779" cy="111413"/>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G" dirty="0"/>
              </a:p>
            </p:txBody>
          </p:sp>
        </p:grpSp>
        <p:sp>
          <p:nvSpPr>
            <p:cNvPr id="81" name="Rectangle 80">
              <a:extLst>
                <a:ext uri="{FF2B5EF4-FFF2-40B4-BE49-F238E27FC236}">
                  <a16:creationId xmlns:a16="http://schemas.microsoft.com/office/drawing/2014/main" id="{045AB17F-85BD-4ADD-921B-C9938050F548}"/>
                </a:ext>
              </a:extLst>
            </p:cNvPr>
            <p:cNvSpPr/>
            <p:nvPr/>
          </p:nvSpPr>
          <p:spPr>
            <a:xfrm>
              <a:off x="2907770" y="4655709"/>
              <a:ext cx="1773941" cy="338554"/>
            </a:xfrm>
            <a:prstGeom prst="rect">
              <a:avLst/>
            </a:prstGeom>
            <a:ln w="12700">
              <a:noFill/>
            </a:ln>
          </p:spPr>
          <p:txBody>
            <a:bodyPr wrap="square">
              <a:spAutoFit/>
            </a:bodyPr>
            <a:lstStyle/>
            <a:p>
              <a:pPr marL="482600" lvl="1" algn="ctr">
                <a:spcBef>
                  <a:spcPts val="600"/>
                </a:spcBef>
                <a:spcAft>
                  <a:spcPts val="600"/>
                </a:spcAft>
                <a:buClr>
                  <a:srgbClr val="0070C0"/>
                </a:buClr>
                <a:buSzPct val="80000"/>
                <a:defRPr/>
              </a:pPr>
              <a:r>
                <a:rPr lang="en-US" sz="1600" b="1" dirty="0">
                  <a:solidFill>
                    <a:srgbClr val="D6A300"/>
                  </a:solidFill>
                  <a:latin typeface="Garamond" panose="02020404030301010803" pitchFamily="18" charset="0"/>
                  <a:cs typeface="Calibri Light" panose="020F0302020204030204" pitchFamily="34" charset="0"/>
                </a:rPr>
                <a:t>Compliance</a:t>
              </a:r>
            </a:p>
          </p:txBody>
        </p:sp>
        <p:sp>
          <p:nvSpPr>
            <p:cNvPr id="83" name="Rectangle 82">
              <a:extLst>
                <a:ext uri="{FF2B5EF4-FFF2-40B4-BE49-F238E27FC236}">
                  <a16:creationId xmlns:a16="http://schemas.microsoft.com/office/drawing/2014/main" id="{2E0CB858-FFB5-4C4C-ADD6-1DFFBCFE9FAE}"/>
                </a:ext>
              </a:extLst>
            </p:cNvPr>
            <p:cNvSpPr/>
            <p:nvPr/>
          </p:nvSpPr>
          <p:spPr>
            <a:xfrm>
              <a:off x="1075876" y="4036184"/>
              <a:ext cx="2581027" cy="338554"/>
            </a:xfrm>
            <a:prstGeom prst="rect">
              <a:avLst/>
            </a:prstGeom>
            <a:ln w="12700">
              <a:noFill/>
            </a:ln>
          </p:spPr>
          <p:txBody>
            <a:bodyPr wrap="square">
              <a:spAutoFit/>
            </a:bodyPr>
            <a:lstStyle/>
            <a:p>
              <a:pPr marL="482600" lvl="1" algn="ctr">
                <a:spcBef>
                  <a:spcPts val="600"/>
                </a:spcBef>
                <a:spcAft>
                  <a:spcPts val="600"/>
                </a:spcAft>
                <a:buClr>
                  <a:srgbClr val="0070C0"/>
                </a:buClr>
                <a:buSzPct val="80000"/>
                <a:defRPr/>
              </a:pPr>
              <a:r>
                <a:rPr lang="en-US" sz="1600" b="1" dirty="0">
                  <a:solidFill>
                    <a:srgbClr val="D6A300"/>
                  </a:solidFill>
                  <a:latin typeface="Garamond" panose="02020404030301010803" pitchFamily="18" charset="0"/>
                  <a:cs typeface="Calibri Light" panose="020F0302020204030204" pitchFamily="34" charset="0"/>
                </a:rPr>
                <a:t>Localized IT Support</a:t>
              </a:r>
            </a:p>
          </p:txBody>
        </p:sp>
        <p:sp>
          <p:nvSpPr>
            <p:cNvPr id="84" name="Rectangle 83">
              <a:extLst>
                <a:ext uri="{FF2B5EF4-FFF2-40B4-BE49-F238E27FC236}">
                  <a16:creationId xmlns:a16="http://schemas.microsoft.com/office/drawing/2014/main" id="{39DD2225-A986-4112-83C1-78C749B3BF70}"/>
                </a:ext>
              </a:extLst>
            </p:cNvPr>
            <p:cNvSpPr/>
            <p:nvPr/>
          </p:nvSpPr>
          <p:spPr>
            <a:xfrm>
              <a:off x="4183187" y="4566960"/>
              <a:ext cx="2314801" cy="338554"/>
            </a:xfrm>
            <a:prstGeom prst="rect">
              <a:avLst/>
            </a:prstGeom>
            <a:ln w="12700">
              <a:noFill/>
            </a:ln>
          </p:spPr>
          <p:txBody>
            <a:bodyPr wrap="square">
              <a:spAutoFit/>
            </a:bodyPr>
            <a:lstStyle/>
            <a:p>
              <a:pPr marL="482600" lvl="1" algn="ctr">
                <a:spcBef>
                  <a:spcPts val="600"/>
                </a:spcBef>
                <a:spcAft>
                  <a:spcPts val="600"/>
                </a:spcAft>
                <a:buClr>
                  <a:srgbClr val="0070C0"/>
                </a:buClr>
                <a:buSzPct val="80000"/>
                <a:defRPr/>
              </a:pPr>
              <a:r>
                <a:rPr lang="en-US" sz="1600" b="1" dirty="0">
                  <a:solidFill>
                    <a:srgbClr val="D6A300"/>
                  </a:solidFill>
                  <a:latin typeface="Garamond" panose="02020404030301010803" pitchFamily="18" charset="0"/>
                  <a:cs typeface="Calibri Light" panose="020F0302020204030204" pitchFamily="34" charset="0"/>
                </a:rPr>
                <a:t>Custom Solutions</a:t>
              </a:r>
            </a:p>
          </p:txBody>
        </p:sp>
        <p:sp>
          <p:nvSpPr>
            <p:cNvPr id="85" name="Rectangle 84">
              <a:extLst>
                <a:ext uri="{FF2B5EF4-FFF2-40B4-BE49-F238E27FC236}">
                  <a16:creationId xmlns:a16="http://schemas.microsoft.com/office/drawing/2014/main" id="{976EF979-228A-4EF2-8CAD-B13C45A1AE19}"/>
                </a:ext>
              </a:extLst>
            </p:cNvPr>
            <p:cNvSpPr/>
            <p:nvPr/>
          </p:nvSpPr>
          <p:spPr>
            <a:xfrm>
              <a:off x="-290369" y="2580876"/>
              <a:ext cx="2929804" cy="338554"/>
            </a:xfrm>
            <a:prstGeom prst="rect">
              <a:avLst/>
            </a:prstGeom>
            <a:ln w="12700">
              <a:noFill/>
            </a:ln>
          </p:spPr>
          <p:txBody>
            <a:bodyPr wrap="square">
              <a:spAutoFit/>
            </a:bodyPr>
            <a:lstStyle/>
            <a:p>
              <a:pPr marL="482600" lvl="1" algn="ctr">
                <a:spcBef>
                  <a:spcPts val="600"/>
                </a:spcBef>
                <a:spcAft>
                  <a:spcPts val="600"/>
                </a:spcAft>
                <a:buClr>
                  <a:srgbClr val="0070C0"/>
                </a:buClr>
                <a:buSzPct val="80000"/>
                <a:defRPr/>
              </a:pPr>
              <a:r>
                <a:rPr lang="en-US" sz="1600" b="1" dirty="0">
                  <a:solidFill>
                    <a:srgbClr val="D6A300"/>
                  </a:solidFill>
                  <a:latin typeface="Garamond" panose="02020404030301010803" pitchFamily="18" charset="0"/>
                  <a:cs typeface="Calibri Light" panose="020F0302020204030204" pitchFamily="34" charset="0"/>
                </a:rPr>
                <a:t>Low Latency</a:t>
              </a:r>
            </a:p>
          </p:txBody>
        </p:sp>
        <p:sp>
          <p:nvSpPr>
            <p:cNvPr id="86" name="Rectangle 85">
              <a:extLst>
                <a:ext uri="{FF2B5EF4-FFF2-40B4-BE49-F238E27FC236}">
                  <a16:creationId xmlns:a16="http://schemas.microsoft.com/office/drawing/2014/main" id="{0B74D751-9737-4C54-A217-E52DA61A183E}"/>
                </a:ext>
              </a:extLst>
            </p:cNvPr>
            <p:cNvSpPr/>
            <p:nvPr/>
          </p:nvSpPr>
          <p:spPr>
            <a:xfrm>
              <a:off x="5525739" y="3760720"/>
              <a:ext cx="1795006" cy="338554"/>
            </a:xfrm>
            <a:prstGeom prst="rect">
              <a:avLst/>
            </a:prstGeom>
            <a:ln w="12700">
              <a:noFill/>
            </a:ln>
          </p:spPr>
          <p:txBody>
            <a:bodyPr wrap="square">
              <a:spAutoFit/>
            </a:bodyPr>
            <a:lstStyle/>
            <a:p>
              <a:pPr marL="482600" lvl="1" algn="ctr">
                <a:spcBef>
                  <a:spcPts val="600"/>
                </a:spcBef>
                <a:spcAft>
                  <a:spcPts val="600"/>
                </a:spcAft>
                <a:buClr>
                  <a:srgbClr val="0070C0"/>
                </a:buClr>
                <a:buSzPct val="80000"/>
                <a:defRPr/>
              </a:pPr>
              <a:r>
                <a:rPr lang="en-US" sz="1600" b="1" dirty="0">
                  <a:solidFill>
                    <a:srgbClr val="D6A300"/>
                  </a:solidFill>
                  <a:latin typeface="Garamond" panose="02020404030301010803" pitchFamily="18" charset="0"/>
                  <a:cs typeface="Calibri Light" panose="020F0302020204030204" pitchFamily="34" charset="0"/>
                </a:rPr>
                <a:t>Cost Savings</a:t>
              </a:r>
            </a:p>
          </p:txBody>
        </p:sp>
        <p:sp>
          <p:nvSpPr>
            <p:cNvPr id="88" name="Rectangle 87">
              <a:extLst>
                <a:ext uri="{FF2B5EF4-FFF2-40B4-BE49-F238E27FC236}">
                  <a16:creationId xmlns:a16="http://schemas.microsoft.com/office/drawing/2014/main" id="{C6C05A86-5122-43A2-8734-55155896CB5C}"/>
                </a:ext>
              </a:extLst>
            </p:cNvPr>
            <p:cNvSpPr/>
            <p:nvPr/>
          </p:nvSpPr>
          <p:spPr>
            <a:xfrm>
              <a:off x="6130601" y="2610628"/>
              <a:ext cx="2296301" cy="338554"/>
            </a:xfrm>
            <a:prstGeom prst="rect">
              <a:avLst/>
            </a:prstGeom>
            <a:ln w="12700">
              <a:noFill/>
            </a:ln>
          </p:spPr>
          <p:txBody>
            <a:bodyPr wrap="square">
              <a:spAutoFit/>
            </a:bodyPr>
            <a:lstStyle/>
            <a:p>
              <a:pPr marL="482600" lvl="1" algn="ctr">
                <a:spcBef>
                  <a:spcPts val="600"/>
                </a:spcBef>
                <a:spcAft>
                  <a:spcPts val="600"/>
                </a:spcAft>
                <a:buClr>
                  <a:srgbClr val="0070C0"/>
                </a:buClr>
                <a:buSzPct val="80000"/>
                <a:defRPr/>
              </a:pPr>
              <a:r>
                <a:rPr lang="en-US" sz="1600" b="1" dirty="0">
                  <a:solidFill>
                    <a:srgbClr val="D6A300"/>
                  </a:solidFill>
                  <a:latin typeface="Garamond" panose="02020404030301010803" pitchFamily="18" charset="0"/>
                  <a:cs typeface="Calibri Light" panose="020F0302020204030204" pitchFamily="34" charset="0"/>
                </a:rPr>
                <a:t>Capacity Building</a:t>
              </a:r>
            </a:p>
          </p:txBody>
        </p:sp>
      </p:grpSp>
    </p:spTree>
    <p:extLst>
      <p:ext uri="{BB962C8B-B14F-4D97-AF65-F5344CB8AC3E}">
        <p14:creationId xmlns:p14="http://schemas.microsoft.com/office/powerpoint/2010/main" val="68999013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B3D56488-759C-408C-AF83-2816A63F37ED}"/>
              </a:ext>
            </a:extLst>
          </p:cNvPr>
          <p:cNvSpPr/>
          <p:nvPr/>
        </p:nvSpPr>
        <p:spPr>
          <a:xfrm>
            <a:off x="-324544" y="19051"/>
            <a:ext cx="9289032" cy="730265"/>
          </a:xfrm>
          <a:prstGeom prst="rect">
            <a:avLst/>
          </a:prstGeom>
        </p:spPr>
        <p:txBody>
          <a:bodyPr wrap="square">
            <a:spAutoFit/>
          </a:bodyPr>
          <a:lstStyle/>
          <a:p>
            <a:pPr algn="ctr">
              <a:lnSpc>
                <a:spcPct val="107000"/>
              </a:lnSpc>
            </a:pPr>
            <a:r>
              <a:rPr lang="en-US" sz="4000" b="1" dirty="0">
                <a:solidFill>
                  <a:srgbClr val="0070C0"/>
                </a:solidFill>
                <a:latin typeface="Garamond" panose="02020404030301010803" pitchFamily="18" charset="0"/>
                <a:ea typeface="Times New Roman" panose="02020603050405020304" pitchFamily="18" charset="0"/>
                <a:cs typeface="Times New Roman" panose="02020603050405020304" pitchFamily="18" charset="0"/>
              </a:rPr>
              <a:t>Virtualization Environments</a:t>
            </a:r>
          </a:p>
        </p:txBody>
      </p:sp>
      <p:pic>
        <p:nvPicPr>
          <p:cNvPr id="1026" name="Picture 2" descr="Thomas Lamprecht on LinkedIn: Proxmox ...">
            <a:extLst>
              <a:ext uri="{FF2B5EF4-FFF2-40B4-BE49-F238E27FC236}">
                <a16:creationId xmlns:a16="http://schemas.microsoft.com/office/drawing/2014/main" id="{6A2169F9-1237-4153-A73E-24AFD8CC8BA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23928" y="1419622"/>
            <a:ext cx="1584176" cy="1584176"/>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OpenStack - Wikipedia">
            <a:extLst>
              <a:ext uri="{FF2B5EF4-FFF2-40B4-BE49-F238E27FC236}">
                <a16:creationId xmlns:a16="http://schemas.microsoft.com/office/drawing/2014/main" id="{42582499-A5D7-4365-BD4C-78D5BC3BDEC3}"/>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804248" y="3190047"/>
            <a:ext cx="1669958" cy="806544"/>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descr="Ganeti">
            <a:extLst>
              <a:ext uri="{FF2B5EF4-FFF2-40B4-BE49-F238E27FC236}">
                <a16:creationId xmlns:a16="http://schemas.microsoft.com/office/drawing/2014/main" id="{C6D25029-7A5A-488C-BA7A-F0C0F9A75242}"/>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971503" y="3314997"/>
            <a:ext cx="2184673" cy="790699"/>
          </a:xfrm>
          <a:prstGeom prst="rect">
            <a:avLst/>
          </a:prstGeom>
          <a:noFill/>
          <a:extLst>
            <a:ext uri="{909E8E84-426E-40DD-AFC4-6F175D3DCCD1}">
              <a14:hiddenFill xmlns:a14="http://schemas.microsoft.com/office/drawing/2010/main">
                <a:solidFill>
                  <a:srgbClr val="FFFFFF"/>
                </a:solidFill>
              </a14:hiddenFill>
            </a:ext>
          </a:extLst>
        </p:spPr>
      </p:pic>
      <p:pic>
        <p:nvPicPr>
          <p:cNvPr id="1038" name="Picture 14" descr="VMware (Endpoint Protection) - Tech Partners | Cloudflare">
            <a:extLst>
              <a:ext uri="{FF2B5EF4-FFF2-40B4-BE49-F238E27FC236}">
                <a16:creationId xmlns:a16="http://schemas.microsoft.com/office/drawing/2014/main" id="{B086408A-88E4-4246-AF39-B40C93EDF755}"/>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206492" y="1596191"/>
            <a:ext cx="1997712" cy="1198627"/>
          </a:xfrm>
          <a:prstGeom prst="rect">
            <a:avLst/>
          </a:prstGeom>
          <a:noFill/>
          <a:extLst>
            <a:ext uri="{909E8E84-426E-40DD-AFC4-6F175D3DCCD1}">
              <a14:hiddenFill xmlns:a14="http://schemas.microsoft.com/office/drawing/2010/main">
                <a:solidFill>
                  <a:srgbClr val="FFFFFF"/>
                </a:solidFill>
              </a14:hiddenFill>
            </a:ext>
          </a:extLst>
        </p:spPr>
      </p:pic>
      <p:sp>
        <p:nvSpPr>
          <p:cNvPr id="2" name="Rectangle 1">
            <a:extLst>
              <a:ext uri="{FF2B5EF4-FFF2-40B4-BE49-F238E27FC236}">
                <a16:creationId xmlns:a16="http://schemas.microsoft.com/office/drawing/2014/main" id="{99EDEFF6-1DE7-413A-AE5D-92BEDA366201}"/>
              </a:ext>
            </a:extLst>
          </p:cNvPr>
          <p:cNvSpPr/>
          <p:nvPr/>
        </p:nvSpPr>
        <p:spPr>
          <a:xfrm>
            <a:off x="323528" y="792292"/>
            <a:ext cx="8568952" cy="707886"/>
          </a:xfrm>
          <a:prstGeom prst="rect">
            <a:avLst/>
          </a:prstGeom>
        </p:spPr>
        <p:txBody>
          <a:bodyPr wrap="square">
            <a:spAutoFit/>
          </a:bodyPr>
          <a:lstStyle/>
          <a:p>
            <a:pPr algn="ctr">
              <a:buClr>
                <a:srgbClr val="0070C0"/>
              </a:buClr>
            </a:pPr>
            <a:r>
              <a:rPr lang="en-US" sz="2000" dirty="0">
                <a:solidFill>
                  <a:srgbClr val="0070C0"/>
                </a:solidFill>
                <a:latin typeface="Garamond" panose="02020404030301010803" pitchFamily="18" charset="0"/>
                <a:cs typeface="Calibri Light" panose="020F0302020204030204" pitchFamily="34" charset="0"/>
              </a:rPr>
              <a:t>Virtual environments allow multiple operating systems or applications to run on a single server by creating virtual machines (VMs) or containers.</a:t>
            </a:r>
            <a:endParaRPr lang="en-UG" sz="2000" dirty="0">
              <a:solidFill>
                <a:srgbClr val="0070C0"/>
              </a:solidFill>
              <a:latin typeface="Garamond" panose="02020404030301010803" pitchFamily="18" charset="0"/>
              <a:cs typeface="Calibri Light" panose="020F0302020204030204" pitchFamily="34" charset="0"/>
            </a:endParaRPr>
          </a:p>
        </p:txBody>
      </p:sp>
      <p:sp>
        <p:nvSpPr>
          <p:cNvPr id="9" name="Rectangle 8">
            <a:extLst>
              <a:ext uri="{FF2B5EF4-FFF2-40B4-BE49-F238E27FC236}">
                <a16:creationId xmlns:a16="http://schemas.microsoft.com/office/drawing/2014/main" id="{78C19A8C-E376-4DF4-8A4E-5114982C5585}"/>
              </a:ext>
            </a:extLst>
          </p:cNvPr>
          <p:cNvSpPr/>
          <p:nvPr/>
        </p:nvSpPr>
        <p:spPr>
          <a:xfrm>
            <a:off x="611560" y="1811377"/>
            <a:ext cx="5184576" cy="1938992"/>
          </a:xfrm>
          <a:prstGeom prst="rect">
            <a:avLst/>
          </a:prstGeom>
        </p:spPr>
        <p:txBody>
          <a:bodyPr wrap="square">
            <a:spAutoFit/>
          </a:bodyPr>
          <a:lstStyle/>
          <a:p>
            <a:pPr>
              <a:buClr>
                <a:srgbClr val="0070C0"/>
              </a:buClr>
            </a:pPr>
            <a:r>
              <a:rPr lang="en-US" sz="2000" b="1" dirty="0">
                <a:solidFill>
                  <a:srgbClr val="0070C0"/>
                </a:solidFill>
                <a:latin typeface="Garamond" panose="02020404030301010803" pitchFamily="18" charset="0"/>
                <a:cs typeface="Calibri Light" panose="020F0302020204030204" pitchFamily="34" charset="0"/>
              </a:rPr>
              <a:t>Benefits</a:t>
            </a:r>
          </a:p>
          <a:p>
            <a:pPr marL="342900" indent="-342900">
              <a:buClr>
                <a:srgbClr val="0070C0"/>
              </a:buClr>
              <a:buSzPct val="80000"/>
              <a:buFont typeface="Wingdings" panose="05000000000000000000" pitchFamily="2" charset="2"/>
              <a:buChar char="v"/>
            </a:pPr>
            <a:r>
              <a:rPr lang="en-US" sz="2000" dirty="0">
                <a:solidFill>
                  <a:srgbClr val="0070C0"/>
                </a:solidFill>
                <a:latin typeface="Garamond" panose="02020404030301010803" pitchFamily="18" charset="0"/>
                <a:cs typeface="Calibri Light" panose="020F0302020204030204" pitchFamily="34" charset="0"/>
              </a:rPr>
              <a:t>Resource Efficiency</a:t>
            </a:r>
          </a:p>
          <a:p>
            <a:pPr marL="342900" indent="-342900">
              <a:buClr>
                <a:srgbClr val="0070C0"/>
              </a:buClr>
              <a:buSzPct val="80000"/>
              <a:buFont typeface="Wingdings" panose="05000000000000000000" pitchFamily="2" charset="2"/>
              <a:buChar char="v"/>
            </a:pPr>
            <a:r>
              <a:rPr lang="en-US" sz="2000" dirty="0">
                <a:solidFill>
                  <a:srgbClr val="0070C0"/>
                </a:solidFill>
                <a:latin typeface="Garamond" panose="02020404030301010803" pitchFamily="18" charset="0"/>
                <a:cs typeface="Calibri Light" panose="020F0302020204030204" pitchFamily="34" charset="0"/>
              </a:rPr>
              <a:t>Cost Savings</a:t>
            </a:r>
          </a:p>
          <a:p>
            <a:pPr marL="342900" indent="-342900">
              <a:buClr>
                <a:srgbClr val="0070C0"/>
              </a:buClr>
              <a:buSzPct val="80000"/>
              <a:buFont typeface="Wingdings" panose="05000000000000000000" pitchFamily="2" charset="2"/>
              <a:buChar char="v"/>
            </a:pPr>
            <a:r>
              <a:rPr lang="en-US" sz="2000" dirty="0">
                <a:solidFill>
                  <a:srgbClr val="0070C0"/>
                </a:solidFill>
                <a:latin typeface="Garamond" panose="02020404030301010803" pitchFamily="18" charset="0"/>
                <a:cs typeface="Calibri Light" panose="020F0302020204030204" pitchFamily="34" charset="0"/>
              </a:rPr>
              <a:t>Scalability</a:t>
            </a:r>
          </a:p>
          <a:p>
            <a:pPr marL="342900" indent="-342900">
              <a:buClr>
                <a:srgbClr val="0070C0"/>
              </a:buClr>
              <a:buSzPct val="80000"/>
              <a:buFont typeface="Wingdings" panose="05000000000000000000" pitchFamily="2" charset="2"/>
              <a:buChar char="v"/>
            </a:pPr>
            <a:r>
              <a:rPr lang="en-US" sz="2000" dirty="0">
                <a:solidFill>
                  <a:srgbClr val="0070C0"/>
                </a:solidFill>
                <a:latin typeface="Garamond" panose="02020404030301010803" pitchFamily="18" charset="0"/>
                <a:cs typeface="Calibri Light" panose="020F0302020204030204" pitchFamily="34" charset="0"/>
              </a:rPr>
              <a:t>Flexibility </a:t>
            </a:r>
          </a:p>
          <a:p>
            <a:pPr marL="342900" indent="-342900">
              <a:buClr>
                <a:srgbClr val="0070C0"/>
              </a:buClr>
              <a:buSzPct val="80000"/>
              <a:buFont typeface="Wingdings" panose="05000000000000000000" pitchFamily="2" charset="2"/>
              <a:buChar char="v"/>
            </a:pPr>
            <a:r>
              <a:rPr lang="en-US" sz="2000" dirty="0">
                <a:solidFill>
                  <a:srgbClr val="0070C0"/>
                </a:solidFill>
                <a:latin typeface="Garamond" panose="02020404030301010803" pitchFamily="18" charset="0"/>
                <a:cs typeface="Calibri Light" panose="020F0302020204030204" pitchFamily="34" charset="0"/>
              </a:rPr>
              <a:t>Improved Management</a:t>
            </a:r>
            <a:endParaRPr lang="en-UG" sz="2000" dirty="0">
              <a:solidFill>
                <a:srgbClr val="0070C0"/>
              </a:solidFill>
              <a:latin typeface="Garamond" panose="02020404030301010803" pitchFamily="18" charset="0"/>
              <a:cs typeface="Calibri Light" panose="020F0302020204030204" pitchFamily="34" charset="0"/>
            </a:endParaRPr>
          </a:p>
        </p:txBody>
      </p:sp>
      <p:sp>
        <p:nvSpPr>
          <p:cNvPr id="4" name="Rectangle 3">
            <a:extLst>
              <a:ext uri="{FF2B5EF4-FFF2-40B4-BE49-F238E27FC236}">
                <a16:creationId xmlns:a16="http://schemas.microsoft.com/office/drawing/2014/main" id="{68A095B0-31F2-4C5F-8EDD-3B39E3A57A1D}"/>
              </a:ext>
            </a:extLst>
          </p:cNvPr>
          <p:cNvSpPr/>
          <p:nvPr/>
        </p:nvSpPr>
        <p:spPr>
          <a:xfrm>
            <a:off x="-252536" y="4196471"/>
            <a:ext cx="9145016" cy="584775"/>
          </a:xfrm>
          <a:prstGeom prst="rect">
            <a:avLst/>
          </a:prstGeom>
        </p:spPr>
        <p:txBody>
          <a:bodyPr wrap="square">
            <a:spAutoFit/>
          </a:bodyPr>
          <a:lstStyle/>
          <a:p>
            <a:pPr marL="482600" lvl="1" algn="ctr">
              <a:spcBef>
                <a:spcPts val="600"/>
              </a:spcBef>
              <a:spcAft>
                <a:spcPts val="600"/>
              </a:spcAft>
              <a:buClr>
                <a:srgbClr val="0070C0"/>
              </a:buClr>
              <a:buSzPct val="80000"/>
              <a:defRPr/>
            </a:pPr>
            <a:r>
              <a:rPr lang="en-US" sz="1600" b="1" dirty="0">
                <a:solidFill>
                  <a:srgbClr val="D6A300"/>
                </a:solidFill>
                <a:latin typeface="Garamond" panose="02020404030301010803" pitchFamily="18" charset="0"/>
                <a:cs typeface="Calibri Light" panose="020F0302020204030204" pitchFamily="34" charset="0"/>
              </a:rPr>
              <a:t>RENU adopted virtual environments to optimize infrastructure and meet the growing demands of our institutions.</a:t>
            </a:r>
            <a:endParaRPr lang="en-UG" sz="1600" b="1" dirty="0">
              <a:solidFill>
                <a:srgbClr val="D6A300"/>
              </a:solidFill>
              <a:latin typeface="Garamond" panose="02020404030301010803" pitchFamily="18" charset="0"/>
              <a:cs typeface="Calibri Light" panose="020F0302020204030204" pitchFamily="34" charset="0"/>
            </a:endParaRPr>
          </a:p>
        </p:txBody>
      </p:sp>
    </p:spTree>
    <p:extLst>
      <p:ext uri="{BB962C8B-B14F-4D97-AF65-F5344CB8AC3E}">
        <p14:creationId xmlns:p14="http://schemas.microsoft.com/office/powerpoint/2010/main" val="160446970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B3D56488-759C-408C-AF83-2816A63F37ED}"/>
              </a:ext>
            </a:extLst>
          </p:cNvPr>
          <p:cNvSpPr/>
          <p:nvPr/>
        </p:nvSpPr>
        <p:spPr>
          <a:xfrm>
            <a:off x="539552" y="-20538"/>
            <a:ext cx="7560840" cy="730265"/>
          </a:xfrm>
          <a:prstGeom prst="rect">
            <a:avLst/>
          </a:prstGeom>
        </p:spPr>
        <p:txBody>
          <a:bodyPr wrap="square">
            <a:spAutoFit/>
          </a:bodyPr>
          <a:lstStyle/>
          <a:p>
            <a:pPr algn="ctr">
              <a:lnSpc>
                <a:spcPct val="107000"/>
              </a:lnSpc>
            </a:pPr>
            <a:r>
              <a:rPr lang="en-US" sz="4000" b="1" dirty="0">
                <a:solidFill>
                  <a:srgbClr val="0070C0"/>
                </a:solidFill>
                <a:latin typeface="Garamond" panose="02020404030301010803" pitchFamily="18" charset="0"/>
                <a:ea typeface="Times New Roman" panose="02020603050405020304" pitchFamily="18" charset="0"/>
                <a:cs typeface="Times New Roman" panose="02020603050405020304" pitchFamily="18" charset="0"/>
              </a:rPr>
              <a:t>RENU’s Journey to the Cloud</a:t>
            </a:r>
          </a:p>
        </p:txBody>
      </p:sp>
      <p:grpSp>
        <p:nvGrpSpPr>
          <p:cNvPr id="12" name="Group 11">
            <a:extLst>
              <a:ext uri="{FF2B5EF4-FFF2-40B4-BE49-F238E27FC236}">
                <a16:creationId xmlns:a16="http://schemas.microsoft.com/office/drawing/2014/main" id="{2F9EC8D4-E519-41E7-8CD0-28FDE778BAC4}"/>
              </a:ext>
            </a:extLst>
          </p:cNvPr>
          <p:cNvGrpSpPr/>
          <p:nvPr/>
        </p:nvGrpSpPr>
        <p:grpSpPr>
          <a:xfrm>
            <a:off x="4392487" y="843558"/>
            <a:ext cx="4644008" cy="1679015"/>
            <a:chOff x="35496" y="2355726"/>
            <a:chExt cx="5148308" cy="1800200"/>
          </a:xfrm>
        </p:grpSpPr>
        <p:pic>
          <p:nvPicPr>
            <p:cNvPr id="50" name="Picture 5">
              <a:extLst>
                <a:ext uri="{FF2B5EF4-FFF2-40B4-BE49-F238E27FC236}">
                  <a16:creationId xmlns:a16="http://schemas.microsoft.com/office/drawing/2014/main" id="{54FD1A49-8203-4144-8BBE-774A84C2B2B5}"/>
                </a:ext>
              </a:extLst>
            </p:cNvPr>
            <p:cNvPicPr/>
            <p:nvPr/>
          </p:nvPicPr>
          <p:blipFill>
            <a:blip r:embed="rId3"/>
            <a:stretch/>
          </p:blipFill>
          <p:spPr>
            <a:xfrm>
              <a:off x="2835926" y="2425188"/>
              <a:ext cx="2074937" cy="591341"/>
            </a:xfrm>
            <a:prstGeom prst="rect">
              <a:avLst/>
            </a:prstGeom>
            <a:ln w="0">
              <a:noFill/>
            </a:ln>
          </p:spPr>
        </p:pic>
        <p:pic>
          <p:nvPicPr>
            <p:cNvPr id="52" name="Picture 10">
              <a:extLst>
                <a:ext uri="{FF2B5EF4-FFF2-40B4-BE49-F238E27FC236}">
                  <a16:creationId xmlns:a16="http://schemas.microsoft.com/office/drawing/2014/main" id="{30BED910-F690-4FAF-9B82-02B777123414}"/>
                </a:ext>
              </a:extLst>
            </p:cNvPr>
            <p:cNvPicPr/>
            <p:nvPr/>
          </p:nvPicPr>
          <p:blipFill>
            <a:blip r:embed="rId4"/>
            <a:srcRect t="8542" r="1472" b="12926"/>
            <a:stretch/>
          </p:blipFill>
          <p:spPr>
            <a:xfrm>
              <a:off x="35496" y="3417665"/>
              <a:ext cx="2448008" cy="648072"/>
            </a:xfrm>
            <a:prstGeom prst="rect">
              <a:avLst/>
            </a:prstGeom>
            <a:ln w="0">
              <a:noFill/>
            </a:ln>
          </p:spPr>
        </p:pic>
        <p:grpSp>
          <p:nvGrpSpPr>
            <p:cNvPr id="4" name="Group 3">
              <a:extLst>
                <a:ext uri="{FF2B5EF4-FFF2-40B4-BE49-F238E27FC236}">
                  <a16:creationId xmlns:a16="http://schemas.microsoft.com/office/drawing/2014/main" id="{1EEA742B-9B46-48F9-926B-997B64ABCD09}"/>
                </a:ext>
              </a:extLst>
            </p:cNvPr>
            <p:cNvGrpSpPr/>
            <p:nvPr/>
          </p:nvGrpSpPr>
          <p:grpSpPr>
            <a:xfrm>
              <a:off x="423658" y="2355726"/>
              <a:ext cx="2059846" cy="730266"/>
              <a:chOff x="608040" y="2370600"/>
              <a:chExt cx="4881960" cy="1841760"/>
            </a:xfrm>
          </p:grpSpPr>
          <p:pic>
            <p:nvPicPr>
              <p:cNvPr id="47" name="Picture 12">
                <a:extLst>
                  <a:ext uri="{FF2B5EF4-FFF2-40B4-BE49-F238E27FC236}">
                    <a16:creationId xmlns:a16="http://schemas.microsoft.com/office/drawing/2014/main" id="{9B8A0A26-27F1-4981-A585-90BC8DE83674}"/>
                  </a:ext>
                </a:extLst>
              </p:cNvPr>
              <p:cNvPicPr/>
              <p:nvPr/>
            </p:nvPicPr>
            <p:blipFill>
              <a:blip r:embed="rId5"/>
              <a:stretch/>
            </p:blipFill>
            <p:spPr>
              <a:xfrm>
                <a:off x="608040" y="2370600"/>
                <a:ext cx="4881960" cy="1841760"/>
              </a:xfrm>
              <a:prstGeom prst="rect">
                <a:avLst/>
              </a:prstGeom>
              <a:ln w="0">
                <a:noFill/>
              </a:ln>
            </p:spPr>
          </p:pic>
          <p:pic>
            <p:nvPicPr>
              <p:cNvPr id="53" name="Picture 8">
                <a:extLst>
                  <a:ext uri="{FF2B5EF4-FFF2-40B4-BE49-F238E27FC236}">
                    <a16:creationId xmlns:a16="http://schemas.microsoft.com/office/drawing/2014/main" id="{FA8207A2-E189-4B96-B404-2B2DCD9258FF}"/>
                  </a:ext>
                </a:extLst>
              </p:cNvPr>
              <p:cNvPicPr/>
              <p:nvPr/>
            </p:nvPicPr>
            <p:blipFill>
              <a:blip r:embed="rId6"/>
              <a:srcRect l="4807" t="9125" r="4807" b="9125"/>
              <a:stretch/>
            </p:blipFill>
            <p:spPr>
              <a:xfrm>
                <a:off x="608040" y="2427840"/>
                <a:ext cx="1583640" cy="863640"/>
              </a:xfrm>
              <a:prstGeom prst="rect">
                <a:avLst/>
              </a:prstGeom>
              <a:ln w="0">
                <a:noFill/>
              </a:ln>
            </p:spPr>
          </p:pic>
        </p:grpSp>
        <p:pic>
          <p:nvPicPr>
            <p:cNvPr id="1030" name="Picture 6" descr="Thoughts on first-time Proxmox use">
              <a:extLst>
                <a:ext uri="{FF2B5EF4-FFF2-40B4-BE49-F238E27FC236}">
                  <a16:creationId xmlns:a16="http://schemas.microsoft.com/office/drawing/2014/main" id="{085EF663-63C1-4647-AF30-B10186908B4C}"/>
                </a:ext>
              </a:extLst>
            </p:cNvPr>
            <p:cNvPicPr>
              <a:picLocks noChangeAspect="1" noChangeArrowheads="1"/>
            </p:cNvPicPr>
            <p:nvPr/>
          </p:nvPicPr>
          <p:blipFill rotWithShape="1">
            <a:blip r:embed="rId7">
              <a:extLst>
                <a:ext uri="{28A0092B-C50C-407E-A947-70E740481C1C}">
                  <a14:useLocalDpi xmlns:a14="http://schemas.microsoft.com/office/drawing/2010/main" val="0"/>
                </a:ext>
              </a:extLst>
            </a:blip>
            <a:srcRect t="29285" b="26493"/>
            <a:stretch/>
          </p:blipFill>
          <p:spPr bwMode="auto">
            <a:xfrm>
              <a:off x="2835926" y="3579862"/>
              <a:ext cx="2347878" cy="576064"/>
            </a:xfrm>
            <a:prstGeom prst="rect">
              <a:avLst/>
            </a:prstGeom>
            <a:noFill/>
            <a:extLst>
              <a:ext uri="{909E8E84-426E-40DD-AFC4-6F175D3DCCD1}">
                <a14:hiddenFill xmlns:a14="http://schemas.microsoft.com/office/drawing/2010/main">
                  <a:solidFill>
                    <a:srgbClr val="FFFFFF"/>
                  </a:solidFill>
                </a14:hiddenFill>
              </a:ext>
            </a:extLst>
          </p:spPr>
        </p:pic>
      </p:grpSp>
      <p:sp>
        <p:nvSpPr>
          <p:cNvPr id="6" name="Rectangle 5">
            <a:extLst>
              <a:ext uri="{FF2B5EF4-FFF2-40B4-BE49-F238E27FC236}">
                <a16:creationId xmlns:a16="http://schemas.microsoft.com/office/drawing/2014/main" id="{B3C53D58-EAEE-4ACD-97B6-B4458558306B}"/>
              </a:ext>
            </a:extLst>
          </p:cNvPr>
          <p:cNvSpPr/>
          <p:nvPr/>
        </p:nvSpPr>
        <p:spPr>
          <a:xfrm>
            <a:off x="111501" y="1019073"/>
            <a:ext cx="5184576" cy="1200329"/>
          </a:xfrm>
          <a:prstGeom prst="rect">
            <a:avLst/>
          </a:prstGeom>
        </p:spPr>
        <p:txBody>
          <a:bodyPr wrap="square">
            <a:spAutoFit/>
          </a:bodyPr>
          <a:lstStyle/>
          <a:p>
            <a:pPr marL="342900" indent="-342900">
              <a:buClr>
                <a:srgbClr val="0070C0"/>
              </a:buClr>
              <a:buFont typeface="Wingdings" panose="05000000000000000000" pitchFamily="2" charset="2"/>
              <a:buChar char="v"/>
            </a:pPr>
            <a:r>
              <a:rPr lang="en-US" sz="1800" dirty="0">
                <a:solidFill>
                  <a:srgbClr val="0070C0"/>
                </a:solidFill>
                <a:latin typeface="Garamond" panose="02020404030301010803" pitchFamily="18" charset="0"/>
                <a:cs typeface="Calibri Light" panose="020F0302020204030204" pitchFamily="34" charset="0"/>
              </a:rPr>
              <a:t>Deployed multiple cloud platforms </a:t>
            </a:r>
          </a:p>
          <a:p>
            <a:pPr marL="342900" indent="-342900">
              <a:buClr>
                <a:srgbClr val="0070C0"/>
              </a:buClr>
              <a:buFont typeface="Wingdings" panose="05000000000000000000" pitchFamily="2" charset="2"/>
              <a:buChar char="v"/>
            </a:pPr>
            <a:r>
              <a:rPr lang="en-US" sz="1800" dirty="0">
                <a:solidFill>
                  <a:srgbClr val="0070C0"/>
                </a:solidFill>
                <a:latin typeface="Garamond" panose="02020404030301010803" pitchFamily="18" charset="0"/>
                <a:cs typeface="Calibri Light" panose="020F0302020204030204" pitchFamily="34" charset="0"/>
              </a:rPr>
              <a:t>Specific use cases </a:t>
            </a:r>
          </a:p>
          <a:p>
            <a:pPr marL="342900" indent="-342900">
              <a:buClr>
                <a:srgbClr val="0070C0"/>
              </a:buClr>
              <a:buFont typeface="Wingdings" panose="05000000000000000000" pitchFamily="2" charset="2"/>
              <a:buChar char="v"/>
            </a:pPr>
            <a:r>
              <a:rPr lang="en-US" sz="1800" dirty="0">
                <a:solidFill>
                  <a:srgbClr val="0070C0"/>
                </a:solidFill>
                <a:latin typeface="Garamond" panose="02020404030301010803" pitchFamily="18" charset="0"/>
                <a:cs typeface="Calibri Light" panose="020F0302020204030204" pitchFamily="34" charset="0"/>
              </a:rPr>
              <a:t>Based on scalability, flexibility, and cost-effectiveness.</a:t>
            </a:r>
            <a:endParaRPr lang="en-UG" sz="1800" dirty="0">
              <a:solidFill>
                <a:srgbClr val="0070C0"/>
              </a:solidFill>
              <a:latin typeface="Garamond" panose="02020404030301010803" pitchFamily="18" charset="0"/>
              <a:cs typeface="Calibri Light" panose="020F0302020204030204" pitchFamily="34" charset="0"/>
            </a:endParaRPr>
          </a:p>
        </p:txBody>
      </p:sp>
      <p:graphicFrame>
        <p:nvGraphicFramePr>
          <p:cNvPr id="13" name="Table 12">
            <a:extLst>
              <a:ext uri="{FF2B5EF4-FFF2-40B4-BE49-F238E27FC236}">
                <a16:creationId xmlns:a16="http://schemas.microsoft.com/office/drawing/2014/main" id="{3BCC76A9-BC92-42F6-B399-302770F17CAE}"/>
              </a:ext>
            </a:extLst>
          </p:cNvPr>
          <p:cNvGraphicFramePr>
            <a:graphicFrameLocks noGrp="1"/>
          </p:cNvGraphicFramePr>
          <p:nvPr>
            <p:extLst>
              <p:ext uri="{D42A27DB-BD31-4B8C-83A1-F6EECF244321}">
                <p14:modId xmlns:p14="http://schemas.microsoft.com/office/powerpoint/2010/main" val="715621650"/>
              </p:ext>
            </p:extLst>
          </p:nvPr>
        </p:nvGraphicFramePr>
        <p:xfrm>
          <a:off x="611560" y="2787774"/>
          <a:ext cx="7992889" cy="1899920"/>
        </p:xfrm>
        <a:graphic>
          <a:graphicData uri="http://schemas.openxmlformats.org/drawingml/2006/table">
            <a:tbl>
              <a:tblPr firstRow="1" bandRow="1">
                <a:tableStyleId>{5A111915-BE36-4E01-A7E5-04B1672EAD32}</a:tableStyleId>
              </a:tblPr>
              <a:tblGrid>
                <a:gridCol w="1853173">
                  <a:extLst>
                    <a:ext uri="{9D8B030D-6E8A-4147-A177-3AD203B41FA5}">
                      <a16:colId xmlns:a16="http://schemas.microsoft.com/office/drawing/2014/main" val="2248192779"/>
                    </a:ext>
                  </a:extLst>
                </a:gridCol>
                <a:gridCol w="2046572">
                  <a:extLst>
                    <a:ext uri="{9D8B030D-6E8A-4147-A177-3AD203B41FA5}">
                      <a16:colId xmlns:a16="http://schemas.microsoft.com/office/drawing/2014/main" val="1638240718"/>
                    </a:ext>
                  </a:extLst>
                </a:gridCol>
                <a:gridCol w="2046572">
                  <a:extLst>
                    <a:ext uri="{9D8B030D-6E8A-4147-A177-3AD203B41FA5}">
                      <a16:colId xmlns:a16="http://schemas.microsoft.com/office/drawing/2014/main" val="1990171833"/>
                    </a:ext>
                  </a:extLst>
                </a:gridCol>
                <a:gridCol w="2046572">
                  <a:extLst>
                    <a:ext uri="{9D8B030D-6E8A-4147-A177-3AD203B41FA5}">
                      <a16:colId xmlns:a16="http://schemas.microsoft.com/office/drawing/2014/main" val="2855806176"/>
                    </a:ext>
                  </a:extLst>
                </a:gridCol>
              </a:tblGrid>
              <a:tr h="370840">
                <a:tc>
                  <a:txBody>
                    <a:bodyPr/>
                    <a:lstStyle/>
                    <a:p>
                      <a:r>
                        <a:rPr lang="en-US" sz="1600" dirty="0">
                          <a:solidFill>
                            <a:schemeClr val="bg1"/>
                          </a:solidFill>
                          <a:latin typeface="Garamond" panose="02020404030301010803" pitchFamily="18" charset="0"/>
                        </a:rPr>
                        <a:t>Fuel Openstack</a:t>
                      </a:r>
                      <a:endParaRPr lang="en-UG" sz="1600" b="1" dirty="0">
                        <a:solidFill>
                          <a:schemeClr val="bg1"/>
                        </a:solidFill>
                        <a:latin typeface="Garamond" panose="02020404030301010803"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914400" eaLnBrk="1" fontAlgn="auto" latinLnBrk="0" hangingPunct="1">
                        <a:lnSpc>
                          <a:spcPct val="100000"/>
                        </a:lnSpc>
                        <a:spcBef>
                          <a:spcPts val="0"/>
                        </a:spcBef>
                        <a:spcAft>
                          <a:spcPts val="0"/>
                        </a:spcAft>
                        <a:buClr>
                          <a:srgbClr val="000000"/>
                        </a:buClr>
                        <a:buSzTx/>
                        <a:buFont typeface="Arial"/>
                        <a:buNone/>
                        <a:tabLst/>
                        <a:defRPr/>
                      </a:pPr>
                      <a:r>
                        <a:rPr lang="en-US" sz="1600" dirty="0">
                          <a:solidFill>
                            <a:schemeClr val="bg1"/>
                          </a:solidFill>
                          <a:latin typeface="Garamond" panose="02020404030301010803" pitchFamily="18" charset="0"/>
                        </a:rPr>
                        <a:t>Ganeti</a:t>
                      </a:r>
                      <a:endParaRPr lang="en-UG" sz="1600" b="1" dirty="0">
                        <a:solidFill>
                          <a:schemeClr val="bg1"/>
                        </a:solidFill>
                        <a:latin typeface="Garamond" panose="02020404030301010803"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914400" eaLnBrk="1" fontAlgn="auto" latinLnBrk="0" hangingPunct="1">
                        <a:lnSpc>
                          <a:spcPct val="100000"/>
                        </a:lnSpc>
                        <a:spcBef>
                          <a:spcPts val="0"/>
                        </a:spcBef>
                        <a:spcAft>
                          <a:spcPts val="0"/>
                        </a:spcAft>
                        <a:buClr>
                          <a:srgbClr val="000000"/>
                        </a:buClr>
                        <a:buSzTx/>
                        <a:buFont typeface="Arial"/>
                        <a:buNone/>
                        <a:tabLst/>
                        <a:defRPr/>
                      </a:pPr>
                      <a:r>
                        <a:rPr lang="en-US" sz="1600" dirty="0">
                          <a:solidFill>
                            <a:schemeClr val="bg1"/>
                          </a:solidFill>
                          <a:latin typeface="Garamond" panose="02020404030301010803" pitchFamily="18" charset="0"/>
                        </a:rPr>
                        <a:t>Openstack Ansible</a:t>
                      </a:r>
                      <a:endParaRPr lang="en-UG" sz="1600" b="1" dirty="0">
                        <a:solidFill>
                          <a:schemeClr val="bg1"/>
                        </a:solidFill>
                        <a:latin typeface="Garamond" panose="02020404030301010803"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914400" eaLnBrk="1" fontAlgn="auto" latinLnBrk="0" hangingPunct="1">
                        <a:lnSpc>
                          <a:spcPct val="100000"/>
                        </a:lnSpc>
                        <a:spcBef>
                          <a:spcPts val="0"/>
                        </a:spcBef>
                        <a:spcAft>
                          <a:spcPts val="0"/>
                        </a:spcAft>
                        <a:buClr>
                          <a:srgbClr val="000000"/>
                        </a:buClr>
                        <a:buSzTx/>
                        <a:buFont typeface="Arial"/>
                        <a:buNone/>
                        <a:tabLst/>
                        <a:defRPr/>
                      </a:pPr>
                      <a:r>
                        <a:rPr lang="en-US" sz="1600" dirty="0">
                          <a:solidFill>
                            <a:schemeClr val="bg1"/>
                          </a:solidFill>
                          <a:latin typeface="Garamond" panose="02020404030301010803" pitchFamily="18" charset="0"/>
                        </a:rPr>
                        <a:t>ProxmoxVE</a:t>
                      </a:r>
                      <a:endParaRPr lang="en-UG" sz="1600" b="1" dirty="0">
                        <a:solidFill>
                          <a:schemeClr val="bg1"/>
                        </a:solidFill>
                        <a:latin typeface="Garamond" panose="02020404030301010803"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41891671"/>
                  </a:ext>
                </a:extLst>
              </a:tr>
              <a:tr h="370840">
                <a:tc>
                  <a:txBody>
                    <a:bodyPr/>
                    <a:lstStyle/>
                    <a:p>
                      <a:r>
                        <a:rPr lang="en-US" sz="1600" dirty="0">
                          <a:solidFill>
                            <a:srgbClr val="0070C0"/>
                          </a:solidFill>
                          <a:latin typeface="Garamond" panose="02020404030301010803" pitchFamily="18" charset="0"/>
                        </a:rPr>
                        <a:t>Highly scalable</a:t>
                      </a:r>
                      <a:endParaRPr lang="en-UG" sz="1600" dirty="0">
                        <a:solidFill>
                          <a:srgbClr val="0070C0"/>
                        </a:solidFill>
                        <a:latin typeface="Garamond" panose="02020404030301010803"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600" dirty="0">
                          <a:solidFill>
                            <a:srgbClr val="0070C0"/>
                          </a:solidFill>
                          <a:latin typeface="Garamond" panose="02020404030301010803" pitchFamily="18" charset="0"/>
                        </a:rPr>
                        <a:t>Mid-level solution</a:t>
                      </a:r>
                      <a:endParaRPr lang="en-UG" sz="1600" dirty="0">
                        <a:solidFill>
                          <a:srgbClr val="0070C0"/>
                        </a:solidFill>
                        <a:latin typeface="Garamond" panose="02020404030301010803"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600" dirty="0">
                          <a:solidFill>
                            <a:srgbClr val="0070C0"/>
                          </a:solidFill>
                          <a:latin typeface="Garamond" panose="02020404030301010803" pitchFamily="18" charset="0"/>
                        </a:rPr>
                        <a:t>Automated with Ansible</a:t>
                      </a:r>
                      <a:endParaRPr lang="en-UG" sz="1600" dirty="0">
                        <a:solidFill>
                          <a:srgbClr val="0070C0"/>
                        </a:solidFill>
                        <a:latin typeface="Garamond" panose="02020404030301010803"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600" dirty="0">
                          <a:solidFill>
                            <a:srgbClr val="0070C0"/>
                          </a:solidFill>
                          <a:latin typeface="Garamond" panose="02020404030301010803" pitchFamily="18" charset="0"/>
                        </a:rPr>
                        <a:t>Streamlined setup</a:t>
                      </a:r>
                      <a:endParaRPr lang="en-UG" sz="1600" dirty="0">
                        <a:solidFill>
                          <a:srgbClr val="0070C0"/>
                        </a:solidFill>
                        <a:latin typeface="Garamond" panose="02020404030301010803"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053611263"/>
                  </a:ext>
                </a:extLst>
              </a:tr>
              <a:tr h="370840">
                <a:tc>
                  <a:txBody>
                    <a:bodyPr/>
                    <a:lstStyle/>
                    <a:p>
                      <a:r>
                        <a:rPr lang="en-US" sz="1600" dirty="0">
                          <a:solidFill>
                            <a:srgbClr val="0070C0"/>
                          </a:solidFill>
                          <a:latin typeface="Garamond" panose="02020404030301010803" pitchFamily="18" charset="0"/>
                        </a:rPr>
                        <a:t>Robust, flexible</a:t>
                      </a:r>
                      <a:endParaRPr lang="en-UG" sz="1600" dirty="0">
                        <a:solidFill>
                          <a:srgbClr val="0070C0"/>
                        </a:solidFill>
                        <a:latin typeface="Garamond" panose="02020404030301010803"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600" dirty="0">
                          <a:solidFill>
                            <a:srgbClr val="0070C0"/>
                          </a:solidFill>
                          <a:latin typeface="Garamond" panose="02020404030301010803" pitchFamily="18" charset="0"/>
                        </a:rPr>
                        <a:t>Live migration, failover</a:t>
                      </a:r>
                      <a:endParaRPr lang="en-UG" sz="1600" dirty="0">
                        <a:solidFill>
                          <a:srgbClr val="0070C0"/>
                        </a:solidFill>
                        <a:latin typeface="Garamond" panose="02020404030301010803"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600" dirty="0">
                          <a:solidFill>
                            <a:srgbClr val="0070C0"/>
                          </a:solidFill>
                          <a:latin typeface="Garamond" panose="02020404030301010803" pitchFamily="18" charset="0"/>
                        </a:rPr>
                        <a:t>Reduced manual work</a:t>
                      </a:r>
                      <a:endParaRPr lang="en-UG" sz="1600" dirty="0">
                        <a:solidFill>
                          <a:srgbClr val="0070C0"/>
                        </a:solidFill>
                        <a:latin typeface="Garamond" panose="02020404030301010803"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600" dirty="0">
                          <a:solidFill>
                            <a:srgbClr val="0070C0"/>
                          </a:solidFill>
                          <a:latin typeface="Garamond" panose="02020404030301010803" pitchFamily="18" charset="0"/>
                        </a:rPr>
                        <a:t>Cost-effective</a:t>
                      </a:r>
                      <a:endParaRPr lang="en-UG" sz="1600" dirty="0">
                        <a:solidFill>
                          <a:srgbClr val="0070C0"/>
                        </a:solidFill>
                        <a:latin typeface="Garamond" panose="02020404030301010803"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631312717"/>
                  </a:ext>
                </a:extLst>
              </a:tr>
              <a:tr h="370840">
                <a:tc>
                  <a:txBody>
                    <a:bodyPr/>
                    <a:lstStyle/>
                    <a:p>
                      <a:r>
                        <a:rPr lang="en-US" sz="1600" dirty="0">
                          <a:solidFill>
                            <a:srgbClr val="0070C0"/>
                          </a:solidFill>
                          <a:latin typeface="Garamond" panose="02020404030301010803" pitchFamily="18" charset="0"/>
                        </a:rPr>
                        <a:t>Complex setup</a:t>
                      </a:r>
                      <a:endParaRPr lang="en-UG" sz="1600" dirty="0">
                        <a:solidFill>
                          <a:srgbClr val="0070C0"/>
                        </a:solidFill>
                        <a:latin typeface="Garamond" panose="02020404030301010803"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600" dirty="0">
                          <a:solidFill>
                            <a:srgbClr val="0070C0"/>
                          </a:solidFill>
                          <a:latin typeface="Garamond" panose="02020404030301010803" pitchFamily="18" charset="0"/>
                        </a:rPr>
                        <a:t>Resource-efficient</a:t>
                      </a:r>
                      <a:endParaRPr lang="en-UG" sz="1600" dirty="0">
                        <a:solidFill>
                          <a:srgbClr val="0070C0"/>
                        </a:solidFill>
                        <a:latin typeface="Garamond" panose="02020404030301010803"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600" dirty="0">
                          <a:solidFill>
                            <a:srgbClr val="0070C0"/>
                          </a:solidFill>
                          <a:latin typeface="Garamond" panose="02020404030301010803" pitchFamily="18" charset="0"/>
                        </a:rPr>
                        <a:t>Ideal for automation</a:t>
                      </a:r>
                      <a:endParaRPr lang="en-UG" sz="1600" dirty="0">
                        <a:solidFill>
                          <a:srgbClr val="0070C0"/>
                        </a:solidFill>
                        <a:latin typeface="Garamond" panose="02020404030301010803"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600" dirty="0">
                          <a:solidFill>
                            <a:srgbClr val="0070C0"/>
                          </a:solidFill>
                          <a:latin typeface="Garamond" panose="02020404030301010803" pitchFamily="18" charset="0"/>
                        </a:rPr>
                        <a:t>Best for small deployments</a:t>
                      </a:r>
                      <a:endParaRPr lang="en-UG" sz="1600" dirty="0">
                        <a:solidFill>
                          <a:srgbClr val="0070C0"/>
                        </a:solidFill>
                        <a:latin typeface="Garamond" panose="02020404030301010803"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103536812"/>
                  </a:ext>
                </a:extLst>
              </a:tr>
            </a:tbl>
          </a:graphicData>
        </a:graphic>
      </p:graphicFrame>
    </p:spTree>
    <p:extLst>
      <p:ext uri="{BB962C8B-B14F-4D97-AF65-F5344CB8AC3E}">
        <p14:creationId xmlns:p14="http://schemas.microsoft.com/office/powerpoint/2010/main" val="122729445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B3D56488-759C-408C-AF83-2816A63F37ED}"/>
              </a:ext>
            </a:extLst>
          </p:cNvPr>
          <p:cNvSpPr/>
          <p:nvPr/>
        </p:nvSpPr>
        <p:spPr>
          <a:xfrm>
            <a:off x="539552" y="-20538"/>
            <a:ext cx="7560840" cy="730265"/>
          </a:xfrm>
          <a:prstGeom prst="rect">
            <a:avLst/>
          </a:prstGeom>
        </p:spPr>
        <p:txBody>
          <a:bodyPr wrap="square">
            <a:spAutoFit/>
          </a:bodyPr>
          <a:lstStyle/>
          <a:p>
            <a:pPr algn="ctr">
              <a:lnSpc>
                <a:spcPct val="107000"/>
              </a:lnSpc>
            </a:pPr>
            <a:r>
              <a:rPr lang="en-US" sz="4000" b="1" dirty="0">
                <a:solidFill>
                  <a:srgbClr val="0070C0"/>
                </a:solidFill>
                <a:latin typeface="Garamond" panose="02020404030301010803" pitchFamily="18" charset="0"/>
                <a:ea typeface="Times New Roman" panose="02020603050405020304" pitchFamily="18" charset="0"/>
                <a:cs typeface="Times New Roman" panose="02020603050405020304" pitchFamily="18" charset="0"/>
              </a:rPr>
              <a:t>RENU Cloud Solutions</a:t>
            </a:r>
          </a:p>
        </p:txBody>
      </p:sp>
      <p:graphicFrame>
        <p:nvGraphicFramePr>
          <p:cNvPr id="13" name="Table 12">
            <a:extLst>
              <a:ext uri="{FF2B5EF4-FFF2-40B4-BE49-F238E27FC236}">
                <a16:creationId xmlns:a16="http://schemas.microsoft.com/office/drawing/2014/main" id="{3BCC76A9-BC92-42F6-B399-302770F17CAE}"/>
              </a:ext>
            </a:extLst>
          </p:cNvPr>
          <p:cNvGraphicFramePr>
            <a:graphicFrameLocks noGrp="1"/>
          </p:cNvGraphicFramePr>
          <p:nvPr>
            <p:extLst>
              <p:ext uri="{D42A27DB-BD31-4B8C-83A1-F6EECF244321}">
                <p14:modId xmlns:p14="http://schemas.microsoft.com/office/powerpoint/2010/main" val="2720398511"/>
              </p:ext>
            </p:extLst>
          </p:nvPr>
        </p:nvGraphicFramePr>
        <p:xfrm>
          <a:off x="259547" y="744810"/>
          <a:ext cx="8624906" cy="2727960"/>
        </p:xfrm>
        <a:graphic>
          <a:graphicData uri="http://schemas.openxmlformats.org/drawingml/2006/table">
            <a:tbl>
              <a:tblPr firstRow="1" bandRow="1">
                <a:tableStyleId>{5A111915-BE36-4E01-A7E5-04B1672EAD32}</a:tableStyleId>
              </a:tblPr>
              <a:tblGrid>
                <a:gridCol w="1592062">
                  <a:extLst>
                    <a:ext uri="{9D8B030D-6E8A-4147-A177-3AD203B41FA5}">
                      <a16:colId xmlns:a16="http://schemas.microsoft.com/office/drawing/2014/main" val="2248192779"/>
                    </a:ext>
                  </a:extLst>
                </a:gridCol>
                <a:gridCol w="1758211">
                  <a:extLst>
                    <a:ext uri="{9D8B030D-6E8A-4147-A177-3AD203B41FA5}">
                      <a16:colId xmlns:a16="http://schemas.microsoft.com/office/drawing/2014/main" val="1638240718"/>
                    </a:ext>
                  </a:extLst>
                </a:gridCol>
                <a:gridCol w="1758211">
                  <a:extLst>
                    <a:ext uri="{9D8B030D-6E8A-4147-A177-3AD203B41FA5}">
                      <a16:colId xmlns:a16="http://schemas.microsoft.com/office/drawing/2014/main" val="1990171833"/>
                    </a:ext>
                  </a:extLst>
                </a:gridCol>
                <a:gridCol w="1758211">
                  <a:extLst>
                    <a:ext uri="{9D8B030D-6E8A-4147-A177-3AD203B41FA5}">
                      <a16:colId xmlns:a16="http://schemas.microsoft.com/office/drawing/2014/main" val="2855806176"/>
                    </a:ext>
                  </a:extLst>
                </a:gridCol>
                <a:gridCol w="1758211">
                  <a:extLst>
                    <a:ext uri="{9D8B030D-6E8A-4147-A177-3AD203B41FA5}">
                      <a16:colId xmlns:a16="http://schemas.microsoft.com/office/drawing/2014/main" val="3973191844"/>
                    </a:ext>
                  </a:extLst>
                </a:gridCol>
              </a:tblGrid>
              <a:tr h="370840">
                <a:tc>
                  <a:txBody>
                    <a:bodyPr/>
                    <a:lstStyle/>
                    <a:p>
                      <a:pPr rtl="0" fontAlgn="b"/>
                      <a:r>
                        <a:rPr lang="en-US" sz="1700" dirty="0">
                          <a:solidFill>
                            <a:schemeClr val="bg1"/>
                          </a:solidFill>
                          <a:effectLst/>
                          <a:latin typeface="Garamond" panose="02020404030301010803" pitchFamily="18" charset="0"/>
                        </a:rPr>
                        <a:t>Platform</a:t>
                      </a:r>
                    </a:p>
                  </a:txBody>
                  <a:tcPr marL="9525" marR="9525" marT="6350" marB="635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rtl="0" fontAlgn="b"/>
                      <a:r>
                        <a:rPr lang="en-US" sz="1700">
                          <a:solidFill>
                            <a:schemeClr val="bg1"/>
                          </a:solidFill>
                          <a:effectLst/>
                          <a:latin typeface="Garamond" panose="02020404030301010803" pitchFamily="18" charset="0"/>
                        </a:rPr>
                        <a:t>Fuel Openstack</a:t>
                      </a:r>
                    </a:p>
                  </a:txBody>
                  <a:tcPr marL="9525" marR="9525" marT="6350" marB="635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rtl="0" fontAlgn="b"/>
                      <a:r>
                        <a:rPr lang="en-US" sz="1700" dirty="0">
                          <a:solidFill>
                            <a:schemeClr val="bg1"/>
                          </a:solidFill>
                          <a:effectLst/>
                          <a:latin typeface="Garamond" panose="02020404030301010803" pitchFamily="18" charset="0"/>
                        </a:rPr>
                        <a:t>Ganeti</a:t>
                      </a:r>
                    </a:p>
                  </a:txBody>
                  <a:tcPr marL="9525" marR="9525" marT="6350" marB="635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rtl="0" fontAlgn="b"/>
                      <a:r>
                        <a:rPr lang="en-US" sz="1700" dirty="0">
                          <a:solidFill>
                            <a:schemeClr val="bg1"/>
                          </a:solidFill>
                          <a:effectLst/>
                          <a:latin typeface="Garamond" panose="02020404030301010803" pitchFamily="18" charset="0"/>
                        </a:rPr>
                        <a:t>Openstack Ansible</a:t>
                      </a:r>
                    </a:p>
                  </a:txBody>
                  <a:tcPr marL="9525" marR="9525" marT="6350" marB="635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rtl="0" fontAlgn="b"/>
                      <a:r>
                        <a:rPr lang="en-US" sz="1700" dirty="0">
                          <a:solidFill>
                            <a:schemeClr val="bg1"/>
                          </a:solidFill>
                          <a:effectLst/>
                          <a:latin typeface="Garamond" panose="02020404030301010803" pitchFamily="18" charset="0"/>
                        </a:rPr>
                        <a:t>ProxmoxVE</a:t>
                      </a:r>
                    </a:p>
                  </a:txBody>
                  <a:tcPr marL="9525" marR="9525" marT="6350" marB="635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41891671"/>
                  </a:ext>
                </a:extLst>
              </a:tr>
              <a:tr h="370840">
                <a:tc>
                  <a:txBody>
                    <a:bodyPr/>
                    <a:lstStyle/>
                    <a:p>
                      <a:pPr rtl="0" fontAlgn="b"/>
                      <a:r>
                        <a:rPr lang="en-US" sz="1700" dirty="0">
                          <a:solidFill>
                            <a:srgbClr val="0070C0"/>
                          </a:solidFill>
                          <a:effectLst/>
                          <a:latin typeface="Garamond" panose="02020404030301010803" pitchFamily="18" charset="0"/>
                        </a:rPr>
                        <a:t>Type</a:t>
                      </a:r>
                    </a:p>
                  </a:txBody>
                  <a:tcPr marL="9525" marR="9525" marT="6350" marB="635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R="0" algn="l" rtl="0" fontAlgn="b">
                        <a:lnSpc>
                          <a:spcPct val="100000"/>
                        </a:lnSpc>
                        <a:spcBef>
                          <a:spcPts val="0"/>
                        </a:spcBef>
                        <a:spcAft>
                          <a:spcPts val="0"/>
                        </a:spcAft>
                        <a:buClr>
                          <a:srgbClr val="000000"/>
                        </a:buClr>
                        <a:buFont typeface="Arial"/>
                      </a:pPr>
                      <a:r>
                        <a:rPr lang="en-US" sz="1700" b="0" i="0" u="none" strike="noStrike" cap="none" dirty="0">
                          <a:solidFill>
                            <a:srgbClr val="0070C0"/>
                          </a:solidFill>
                          <a:effectLst/>
                          <a:latin typeface="Garamond" panose="02020404030301010803" pitchFamily="18" charset="0"/>
                          <a:ea typeface="+mn-ea"/>
                          <a:cs typeface="+mn-cs"/>
                        </a:rPr>
                        <a:t>Open-source cloud computing platform for private and public clouds.</a:t>
                      </a:r>
                    </a:p>
                  </a:txBody>
                  <a:tcPr marL="9525" marR="9525" marT="6350" marB="635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R="0" algn="l" rtl="0" fontAlgn="b">
                        <a:lnSpc>
                          <a:spcPct val="100000"/>
                        </a:lnSpc>
                        <a:spcBef>
                          <a:spcPts val="0"/>
                        </a:spcBef>
                        <a:spcAft>
                          <a:spcPts val="0"/>
                        </a:spcAft>
                        <a:buClr>
                          <a:srgbClr val="000000"/>
                        </a:buClr>
                        <a:buFont typeface="Arial"/>
                      </a:pPr>
                      <a:r>
                        <a:rPr lang="en-US" sz="1700" b="0" i="0" u="none" strike="noStrike" cap="none" dirty="0">
                          <a:solidFill>
                            <a:srgbClr val="0070C0"/>
                          </a:solidFill>
                          <a:effectLst/>
                          <a:latin typeface="Garamond" panose="02020404030301010803" pitchFamily="18" charset="0"/>
                          <a:ea typeface="+mn-ea"/>
                          <a:cs typeface="+mn-cs"/>
                        </a:rPr>
                        <a:t>Open-source cluster management software for virtual machine clusters.</a:t>
                      </a:r>
                    </a:p>
                  </a:txBody>
                  <a:tcPr marL="9525" marR="9525" marT="6350" marB="635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R="0" algn="l" rtl="0" fontAlgn="b">
                        <a:lnSpc>
                          <a:spcPct val="100000"/>
                        </a:lnSpc>
                        <a:spcBef>
                          <a:spcPts val="0"/>
                        </a:spcBef>
                        <a:spcAft>
                          <a:spcPts val="0"/>
                        </a:spcAft>
                        <a:buClr>
                          <a:srgbClr val="000000"/>
                        </a:buClr>
                        <a:buFont typeface="Arial"/>
                      </a:pPr>
                      <a:r>
                        <a:rPr lang="en-US" sz="1700" b="0" i="0" u="none" strike="noStrike" cap="none" dirty="0">
                          <a:solidFill>
                            <a:srgbClr val="0070C0"/>
                          </a:solidFill>
                          <a:effectLst/>
                          <a:latin typeface="Garamond" panose="02020404030301010803" pitchFamily="18" charset="0"/>
                          <a:ea typeface="+mn-ea"/>
                          <a:cs typeface="+mn-cs"/>
                        </a:rPr>
                        <a:t>Open-source virtualization platform for VMs and containers.</a:t>
                      </a:r>
                    </a:p>
                  </a:txBody>
                  <a:tcPr marL="9525" marR="9525" marT="6350" marB="635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R="0" algn="l" rtl="0" fontAlgn="b">
                        <a:lnSpc>
                          <a:spcPct val="100000"/>
                        </a:lnSpc>
                        <a:spcBef>
                          <a:spcPts val="0"/>
                        </a:spcBef>
                        <a:spcAft>
                          <a:spcPts val="0"/>
                        </a:spcAft>
                        <a:buClr>
                          <a:srgbClr val="000000"/>
                        </a:buClr>
                        <a:buFont typeface="Arial"/>
                      </a:pPr>
                      <a:r>
                        <a:rPr lang="en-US" sz="1700" b="0" i="0" u="none" strike="noStrike" cap="none" dirty="0">
                          <a:solidFill>
                            <a:srgbClr val="0070C0"/>
                          </a:solidFill>
                          <a:effectLst/>
                          <a:latin typeface="Garamond" panose="02020404030301010803" pitchFamily="18" charset="0"/>
                          <a:ea typeface="+mn-ea"/>
                          <a:cs typeface="+mn-cs"/>
                        </a:rPr>
                        <a:t>Open-source virtualization platform for VMs and containers.</a:t>
                      </a:r>
                    </a:p>
                  </a:txBody>
                  <a:tcPr marL="9525" marR="9525" marT="6350" marB="635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053611263"/>
                  </a:ext>
                </a:extLst>
              </a:tr>
              <a:tr h="370840">
                <a:tc>
                  <a:txBody>
                    <a:bodyPr/>
                    <a:lstStyle/>
                    <a:p>
                      <a:pPr rtl="0" fontAlgn="b"/>
                      <a:r>
                        <a:rPr lang="en-US" sz="1700" dirty="0">
                          <a:solidFill>
                            <a:srgbClr val="0070C0"/>
                          </a:solidFill>
                          <a:effectLst/>
                          <a:latin typeface="Garamond" panose="02020404030301010803" pitchFamily="18" charset="0"/>
                        </a:rPr>
                        <a:t>Focus</a:t>
                      </a:r>
                    </a:p>
                  </a:txBody>
                  <a:tcPr marL="9525" marR="9525" marT="6350" marB="635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R="0" algn="l" rtl="0" fontAlgn="b">
                        <a:lnSpc>
                          <a:spcPct val="100000"/>
                        </a:lnSpc>
                        <a:spcBef>
                          <a:spcPts val="0"/>
                        </a:spcBef>
                        <a:spcAft>
                          <a:spcPts val="0"/>
                        </a:spcAft>
                        <a:buClr>
                          <a:srgbClr val="000000"/>
                        </a:buClr>
                        <a:buFont typeface="Arial"/>
                      </a:pPr>
                      <a:r>
                        <a:rPr lang="en-US" sz="1700" b="0" i="0" u="none" strike="noStrike" cap="none" dirty="0">
                          <a:solidFill>
                            <a:srgbClr val="0070C0"/>
                          </a:solidFill>
                          <a:effectLst/>
                          <a:latin typeface="Garamond" panose="02020404030301010803" pitchFamily="18" charset="0"/>
                          <a:ea typeface="+mn-ea"/>
                          <a:cs typeface="+mn-cs"/>
                        </a:rPr>
                        <a:t>Large-scale, highly scalable cloud infrastructure.</a:t>
                      </a:r>
                    </a:p>
                  </a:txBody>
                  <a:tcPr marL="9525" marR="9525" marT="6350" marB="635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R="0" algn="l" rtl="0" fontAlgn="b">
                        <a:lnSpc>
                          <a:spcPct val="100000"/>
                        </a:lnSpc>
                        <a:spcBef>
                          <a:spcPts val="0"/>
                        </a:spcBef>
                        <a:spcAft>
                          <a:spcPts val="0"/>
                        </a:spcAft>
                        <a:buClr>
                          <a:srgbClr val="000000"/>
                        </a:buClr>
                        <a:buFont typeface="Arial"/>
                      </a:pPr>
                      <a:r>
                        <a:rPr lang="en-US" sz="1700" b="0" i="0" u="none" strike="noStrike" cap="none" dirty="0">
                          <a:solidFill>
                            <a:srgbClr val="0070C0"/>
                          </a:solidFill>
                          <a:effectLst/>
                          <a:latin typeface="Garamond" panose="02020404030301010803" pitchFamily="18" charset="0"/>
                          <a:ea typeface="+mn-ea"/>
                          <a:cs typeface="+mn-cs"/>
                        </a:rPr>
                        <a:t>Cluster management and virtual machine hosting with live migration and failover.</a:t>
                      </a:r>
                    </a:p>
                  </a:txBody>
                  <a:tcPr marL="9525" marR="9525" marT="6350" marB="635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R="0" algn="l" rtl="0" fontAlgn="b">
                        <a:lnSpc>
                          <a:spcPct val="100000"/>
                        </a:lnSpc>
                        <a:spcBef>
                          <a:spcPts val="0"/>
                        </a:spcBef>
                        <a:spcAft>
                          <a:spcPts val="0"/>
                        </a:spcAft>
                        <a:buClr>
                          <a:srgbClr val="000000"/>
                        </a:buClr>
                        <a:buFont typeface="Arial"/>
                      </a:pPr>
                      <a:r>
                        <a:rPr lang="en-US" sz="1700" b="0" i="0" u="none" strike="noStrike" cap="none" dirty="0">
                          <a:solidFill>
                            <a:srgbClr val="0070C0"/>
                          </a:solidFill>
                          <a:effectLst/>
                          <a:latin typeface="Garamond" panose="02020404030301010803" pitchFamily="18" charset="0"/>
                          <a:ea typeface="+mn-ea"/>
                          <a:cs typeface="+mn-cs"/>
                        </a:rPr>
                        <a:t>Automated deployment and management of OpenStack.</a:t>
                      </a:r>
                    </a:p>
                  </a:txBody>
                  <a:tcPr marL="9525" marR="9525" marT="6350" marB="635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R="0" algn="l" rtl="0" fontAlgn="b">
                        <a:lnSpc>
                          <a:spcPct val="100000"/>
                        </a:lnSpc>
                        <a:spcBef>
                          <a:spcPts val="0"/>
                        </a:spcBef>
                        <a:spcAft>
                          <a:spcPts val="0"/>
                        </a:spcAft>
                        <a:buClr>
                          <a:srgbClr val="000000"/>
                        </a:buClr>
                        <a:buFont typeface="Arial"/>
                      </a:pPr>
                      <a:r>
                        <a:rPr lang="en-US" sz="1700" b="0" i="0" u="none" strike="noStrike" cap="none" dirty="0">
                          <a:solidFill>
                            <a:srgbClr val="0070C0"/>
                          </a:solidFill>
                          <a:effectLst/>
                          <a:latin typeface="Garamond" panose="02020404030301010803" pitchFamily="18" charset="0"/>
                          <a:ea typeface="+mn-ea"/>
                          <a:cs typeface="+mn-cs"/>
                        </a:rPr>
                        <a:t>Simplified virtualization for small- to mid-sized environments.</a:t>
                      </a:r>
                    </a:p>
                  </a:txBody>
                  <a:tcPr marL="9525" marR="9525" marT="6350" marB="635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631312717"/>
                  </a:ext>
                </a:extLst>
              </a:tr>
            </a:tbl>
          </a:graphicData>
        </a:graphic>
      </p:graphicFrame>
      <p:sp>
        <p:nvSpPr>
          <p:cNvPr id="2" name="Rectangle 1">
            <a:extLst>
              <a:ext uri="{FF2B5EF4-FFF2-40B4-BE49-F238E27FC236}">
                <a16:creationId xmlns:a16="http://schemas.microsoft.com/office/drawing/2014/main" id="{E2D1ACCC-8970-4FE8-90B5-482F1473CBC5}"/>
              </a:ext>
            </a:extLst>
          </p:cNvPr>
          <p:cNvSpPr/>
          <p:nvPr/>
        </p:nvSpPr>
        <p:spPr>
          <a:xfrm>
            <a:off x="3851920" y="3651870"/>
            <a:ext cx="5112568" cy="1200329"/>
          </a:xfrm>
          <a:prstGeom prst="rect">
            <a:avLst/>
          </a:prstGeom>
        </p:spPr>
        <p:txBody>
          <a:bodyPr wrap="square">
            <a:spAutoFit/>
          </a:bodyPr>
          <a:lstStyle/>
          <a:p>
            <a:pPr marL="342900" indent="-342900">
              <a:buClr>
                <a:srgbClr val="0070C0"/>
              </a:buClr>
              <a:buSzPct val="80000"/>
              <a:buFont typeface="Wingdings" panose="05000000000000000000" pitchFamily="2" charset="2"/>
              <a:buChar char="v"/>
            </a:pPr>
            <a:r>
              <a:rPr lang="en-US" sz="1800" dirty="0">
                <a:solidFill>
                  <a:srgbClr val="0070C0"/>
                </a:solidFill>
                <a:latin typeface="Garamond" panose="02020404030301010803" pitchFamily="18" charset="0"/>
                <a:cs typeface="Calibri Light" panose="020F0302020204030204" pitchFamily="34" charset="0"/>
              </a:rPr>
              <a:t>Scale and complexity of your deployment</a:t>
            </a:r>
          </a:p>
          <a:p>
            <a:pPr marL="342900" indent="-342900">
              <a:buClr>
                <a:srgbClr val="0070C0"/>
              </a:buClr>
              <a:buSzPct val="80000"/>
              <a:buFont typeface="Wingdings" panose="05000000000000000000" pitchFamily="2" charset="2"/>
              <a:buChar char="v"/>
            </a:pPr>
            <a:r>
              <a:rPr lang="en-US" sz="1800" dirty="0">
                <a:solidFill>
                  <a:srgbClr val="0070C0"/>
                </a:solidFill>
                <a:latin typeface="Garamond" panose="02020404030301010803" pitchFamily="18" charset="0"/>
                <a:cs typeface="Calibri Light" panose="020F0302020204030204" pitchFamily="34" charset="0"/>
              </a:rPr>
              <a:t>Required OpenStack services</a:t>
            </a:r>
          </a:p>
          <a:p>
            <a:pPr marL="342900" indent="-342900">
              <a:buClr>
                <a:srgbClr val="0070C0"/>
              </a:buClr>
              <a:buSzPct val="80000"/>
              <a:buFont typeface="Wingdings" panose="05000000000000000000" pitchFamily="2" charset="2"/>
              <a:buChar char="v"/>
            </a:pPr>
            <a:r>
              <a:rPr lang="en-US" sz="1800" dirty="0">
                <a:solidFill>
                  <a:srgbClr val="0070C0"/>
                </a:solidFill>
                <a:latin typeface="Garamond" panose="02020404030301010803" pitchFamily="18" charset="0"/>
                <a:cs typeface="Calibri Light" panose="020F0302020204030204" pitchFamily="34" charset="0"/>
              </a:rPr>
              <a:t>Level of automation and customization</a:t>
            </a:r>
          </a:p>
          <a:p>
            <a:pPr marL="342900" indent="-342900">
              <a:buClr>
                <a:srgbClr val="0070C0"/>
              </a:buClr>
              <a:buSzPct val="80000"/>
              <a:buFont typeface="Wingdings" panose="05000000000000000000" pitchFamily="2" charset="2"/>
              <a:buChar char="v"/>
            </a:pPr>
            <a:r>
              <a:rPr lang="en-US" sz="1800" dirty="0">
                <a:solidFill>
                  <a:srgbClr val="0070C0"/>
                </a:solidFill>
                <a:latin typeface="Garamond" panose="02020404030301010803" pitchFamily="18" charset="0"/>
                <a:cs typeface="Calibri Light" panose="020F0302020204030204" pitchFamily="34" charset="0"/>
              </a:rPr>
              <a:t>Your team's expertise and preferences</a:t>
            </a:r>
          </a:p>
        </p:txBody>
      </p:sp>
      <p:sp>
        <p:nvSpPr>
          <p:cNvPr id="14" name="Rectangle 13">
            <a:extLst>
              <a:ext uri="{FF2B5EF4-FFF2-40B4-BE49-F238E27FC236}">
                <a16:creationId xmlns:a16="http://schemas.microsoft.com/office/drawing/2014/main" id="{525FD1A0-2E41-49F7-9A52-1557D5728EDB}"/>
              </a:ext>
            </a:extLst>
          </p:cNvPr>
          <p:cNvSpPr/>
          <p:nvPr/>
        </p:nvSpPr>
        <p:spPr>
          <a:xfrm>
            <a:off x="755576" y="3939902"/>
            <a:ext cx="2808312" cy="400110"/>
          </a:xfrm>
          <a:prstGeom prst="rect">
            <a:avLst/>
          </a:prstGeom>
        </p:spPr>
        <p:txBody>
          <a:bodyPr wrap="square">
            <a:spAutoFit/>
          </a:bodyPr>
          <a:lstStyle/>
          <a:p>
            <a:pPr marL="482600" lvl="1" algn="ctr">
              <a:spcBef>
                <a:spcPts val="600"/>
              </a:spcBef>
              <a:spcAft>
                <a:spcPts val="600"/>
              </a:spcAft>
              <a:buClr>
                <a:srgbClr val="0070C0"/>
              </a:buClr>
              <a:buSzPct val="80000"/>
              <a:defRPr/>
            </a:pPr>
            <a:r>
              <a:rPr lang="en-US" sz="2000" b="1" dirty="0">
                <a:solidFill>
                  <a:srgbClr val="D6A300"/>
                </a:solidFill>
                <a:latin typeface="Garamond" panose="02020404030301010803" pitchFamily="18" charset="0"/>
                <a:cs typeface="Calibri Light" panose="020F0302020204030204" pitchFamily="34" charset="0"/>
              </a:rPr>
              <a:t>Factors to consider:</a:t>
            </a:r>
            <a:endParaRPr lang="en-UG" sz="2000" b="1" dirty="0">
              <a:solidFill>
                <a:srgbClr val="D6A300"/>
              </a:solidFill>
              <a:latin typeface="Garamond" panose="02020404030301010803" pitchFamily="18" charset="0"/>
              <a:cs typeface="Calibri Light" panose="020F0302020204030204" pitchFamily="34" charset="0"/>
            </a:endParaRPr>
          </a:p>
        </p:txBody>
      </p:sp>
    </p:spTree>
    <p:extLst>
      <p:ext uri="{BB962C8B-B14F-4D97-AF65-F5344CB8AC3E}">
        <p14:creationId xmlns:p14="http://schemas.microsoft.com/office/powerpoint/2010/main" val="205393055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laceHolder 1">
            <a:extLst>
              <a:ext uri="{FF2B5EF4-FFF2-40B4-BE49-F238E27FC236}">
                <a16:creationId xmlns:a16="http://schemas.microsoft.com/office/drawing/2014/main" id="{FBC57E03-E6CB-4FB6-A27E-E80CE0EA88E3}"/>
              </a:ext>
            </a:extLst>
          </p:cNvPr>
          <p:cNvSpPr txBox="1">
            <a:spLocks/>
          </p:cNvSpPr>
          <p:nvPr/>
        </p:nvSpPr>
        <p:spPr bwMode="auto">
          <a:xfrm>
            <a:off x="467544" y="1203598"/>
            <a:ext cx="3816424" cy="3385989"/>
          </a:xfrm>
          <a:prstGeom prst="rect">
            <a:avLst/>
          </a:prstGeom>
          <a:noFill/>
          <a:ln w="0">
            <a:noFill/>
          </a:ln>
        </p:spPr>
        <p:txBody>
          <a:bodyPr spcFirstLastPara="1" wrap="square" lIns="91425" tIns="91440" rIns="91425" bIns="91440" anchor="t" anchorCtr="0">
            <a:noAutofit/>
          </a:bodyPr>
          <a:lstStyle>
            <a:defPPr marR="0" lvl="0" algn="l">
              <a:lnSpc>
                <a:spcPct val="100000"/>
              </a:lnSpc>
              <a:spcBef>
                <a:spcPts val="0"/>
              </a:spcBef>
              <a:spcAft>
                <a:spcPts val="0"/>
              </a:spcAft>
            </a:defPPr>
            <a:lvl1pPr marR="0" lvl="0" algn="l">
              <a:lnSpc>
                <a:spcPct val="100000"/>
              </a:lnSpc>
              <a:spcBef>
                <a:spcPts val="0"/>
              </a:spcBef>
              <a:spcAft>
                <a:spcPts val="0"/>
              </a:spcAft>
              <a:buClr>
                <a:srgbClr val="2E3192"/>
              </a:buClr>
              <a:buSzPts val="2800"/>
              <a:buFont typeface="Arial"/>
              <a:buNone/>
              <a:defRPr sz="2800" b="0" i="0" u="none" strike="noStrike" cap="none">
                <a:solidFill>
                  <a:srgbClr val="2E3192"/>
                </a:solidFill>
                <a:latin typeface="Arial"/>
                <a:ea typeface="Arial"/>
                <a:cs typeface="Arial"/>
              </a:defRPr>
            </a:lvl1pPr>
            <a:lvl2pPr marR="0" lvl="1" algn="l">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defRPr>
            </a:lvl2pPr>
            <a:lvl3pPr marR="0" lvl="2" algn="l">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defRPr>
            </a:lvl3pPr>
            <a:lvl4pPr marR="0" lvl="3" algn="l">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defRPr>
            </a:lvl4pPr>
            <a:lvl5pPr marR="0" lvl="4" algn="l">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defRPr>
            </a:lvl5pPr>
            <a:lvl6pPr marR="0" lvl="5" algn="l">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defRPr>
            </a:lvl6pPr>
            <a:lvl7pPr marR="0" lvl="6" algn="l">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defRPr>
            </a:lvl7pPr>
            <a:lvl8pPr marR="0" lvl="7" algn="l">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defRPr>
            </a:lvl8pPr>
            <a:lvl9pPr marR="0" lvl="8" algn="l">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defRPr>
            </a:lvl9pPr>
          </a:lstStyle>
          <a:p>
            <a:pPr marL="342900" indent="-342900">
              <a:buClr>
                <a:srgbClr val="0070C0"/>
              </a:buClr>
              <a:buSzPct val="80000"/>
              <a:buFont typeface="Wingdings" panose="05000000000000000000" pitchFamily="2" charset="2"/>
              <a:buChar char="v"/>
            </a:pPr>
            <a:r>
              <a:rPr lang="en-US" sz="2000" dirty="0">
                <a:solidFill>
                  <a:srgbClr val="0070C0"/>
                </a:solidFill>
                <a:latin typeface="Garamond" panose="02020404030301010803" pitchFamily="18" charset="0"/>
                <a:cs typeface="Calibri Light" panose="020F0302020204030204" pitchFamily="34" charset="0"/>
              </a:rPr>
              <a:t>60 compute cores</a:t>
            </a:r>
          </a:p>
          <a:p>
            <a:pPr>
              <a:buClr>
                <a:srgbClr val="0070C0"/>
              </a:buClr>
              <a:buSzPct val="80000"/>
            </a:pPr>
            <a:endParaRPr lang="en-US" sz="2000" dirty="0">
              <a:solidFill>
                <a:srgbClr val="0070C0"/>
              </a:solidFill>
              <a:latin typeface="Garamond" panose="02020404030301010803" pitchFamily="18" charset="0"/>
              <a:cs typeface="Calibri Light" panose="020F0302020204030204" pitchFamily="34" charset="0"/>
            </a:endParaRPr>
          </a:p>
          <a:p>
            <a:pPr marL="342900" indent="-342900">
              <a:buClr>
                <a:srgbClr val="0070C0"/>
              </a:buClr>
              <a:buSzPct val="80000"/>
              <a:buFont typeface="Wingdings" panose="05000000000000000000" pitchFamily="2" charset="2"/>
              <a:buChar char="v"/>
            </a:pPr>
            <a:r>
              <a:rPr lang="en-US" sz="2000" dirty="0">
                <a:solidFill>
                  <a:srgbClr val="0070C0"/>
                </a:solidFill>
                <a:latin typeface="Garamond" panose="02020404030301010803" pitchFamily="18" charset="0"/>
                <a:cs typeface="Calibri Light" panose="020F0302020204030204" pitchFamily="34" charset="0"/>
              </a:rPr>
              <a:t>RAM: 600 GB </a:t>
            </a:r>
          </a:p>
          <a:p>
            <a:pPr marL="342900" indent="-342900">
              <a:buClr>
                <a:srgbClr val="0070C0"/>
              </a:buClr>
              <a:buSzPct val="80000"/>
              <a:buFont typeface="Wingdings" panose="05000000000000000000" pitchFamily="2" charset="2"/>
              <a:buChar char="v"/>
              <a:tabLst>
                <a:tab pos="0" algn="l"/>
              </a:tabLst>
            </a:pPr>
            <a:endParaRPr lang="en-US" sz="2000" dirty="0">
              <a:solidFill>
                <a:srgbClr val="0070C0"/>
              </a:solidFill>
              <a:latin typeface="Garamond" panose="02020404030301010803" pitchFamily="18" charset="0"/>
              <a:cs typeface="Calibri Light" panose="020F0302020204030204" pitchFamily="34" charset="0"/>
            </a:endParaRPr>
          </a:p>
          <a:p>
            <a:pPr marL="342900" indent="-342900">
              <a:buClr>
                <a:srgbClr val="0070C0"/>
              </a:buClr>
              <a:buSzPct val="80000"/>
              <a:buFont typeface="Wingdings" panose="05000000000000000000" pitchFamily="2" charset="2"/>
              <a:buChar char="v"/>
              <a:tabLst>
                <a:tab pos="0" algn="l"/>
              </a:tabLst>
            </a:pPr>
            <a:r>
              <a:rPr lang="en-US" sz="2000" dirty="0">
                <a:solidFill>
                  <a:srgbClr val="0070C0"/>
                </a:solidFill>
                <a:latin typeface="Garamond" panose="02020404030301010803" pitchFamily="18" charset="0"/>
                <a:cs typeface="Calibri Light" panose="020F0302020204030204" pitchFamily="34" charset="0"/>
              </a:rPr>
              <a:t>Storage: 20 TB (On compute node)</a:t>
            </a:r>
          </a:p>
          <a:p>
            <a:pPr marL="342900" indent="-342900">
              <a:buClr>
                <a:srgbClr val="0070C0"/>
              </a:buClr>
              <a:buSzPct val="80000"/>
              <a:buFont typeface="Wingdings" panose="05000000000000000000" pitchFamily="2" charset="2"/>
              <a:buChar char="v"/>
              <a:tabLst>
                <a:tab pos="0" algn="l"/>
              </a:tabLst>
            </a:pPr>
            <a:endParaRPr lang="en-US" sz="2000" dirty="0">
              <a:solidFill>
                <a:srgbClr val="0070C0"/>
              </a:solidFill>
              <a:latin typeface="Garamond" panose="02020404030301010803" pitchFamily="18" charset="0"/>
              <a:cs typeface="Calibri Light" panose="020F0302020204030204" pitchFamily="34" charset="0"/>
            </a:endParaRPr>
          </a:p>
          <a:p>
            <a:pPr marL="342900" indent="-342900">
              <a:buClr>
                <a:srgbClr val="0070C0"/>
              </a:buClr>
              <a:buSzPct val="80000"/>
              <a:buFont typeface="Wingdings" panose="05000000000000000000" pitchFamily="2" charset="2"/>
              <a:buChar char="v"/>
              <a:tabLst>
                <a:tab pos="0" algn="l"/>
              </a:tabLst>
            </a:pPr>
            <a:r>
              <a:rPr lang="en-US" sz="2000" dirty="0">
                <a:solidFill>
                  <a:srgbClr val="0070C0"/>
                </a:solidFill>
                <a:latin typeface="Garamond" panose="02020404030301010803" pitchFamily="18" charset="0"/>
                <a:cs typeface="Calibri Light" panose="020F0302020204030204" pitchFamily="34" charset="0"/>
              </a:rPr>
              <a:t>1G Network</a:t>
            </a:r>
          </a:p>
          <a:p>
            <a:pPr marL="342900" indent="-342900">
              <a:buClr>
                <a:srgbClr val="0070C0"/>
              </a:buClr>
              <a:buSzPct val="80000"/>
              <a:buFont typeface="Wingdings" panose="05000000000000000000" pitchFamily="2" charset="2"/>
              <a:buChar char="v"/>
              <a:tabLst>
                <a:tab pos="0" algn="l"/>
              </a:tabLst>
            </a:pPr>
            <a:endParaRPr lang="en-US" sz="2000" dirty="0">
              <a:solidFill>
                <a:srgbClr val="0070C0"/>
              </a:solidFill>
              <a:latin typeface="Garamond" panose="02020404030301010803" pitchFamily="18" charset="0"/>
              <a:cs typeface="Calibri Light" panose="020F0302020204030204" pitchFamily="34" charset="0"/>
            </a:endParaRPr>
          </a:p>
          <a:p>
            <a:pPr marL="342900" indent="-342900">
              <a:buClr>
                <a:srgbClr val="0070C0"/>
              </a:buClr>
              <a:buSzPct val="80000"/>
              <a:buFont typeface="Wingdings" panose="05000000000000000000" pitchFamily="2" charset="2"/>
              <a:buChar char="v"/>
              <a:tabLst>
                <a:tab pos="0" algn="l"/>
              </a:tabLst>
            </a:pPr>
            <a:r>
              <a:rPr lang="en-US" sz="2000" dirty="0">
                <a:solidFill>
                  <a:srgbClr val="0070C0"/>
                </a:solidFill>
                <a:latin typeface="Garamond" panose="02020404030301010803" pitchFamily="18" charset="0"/>
                <a:cs typeface="Calibri Light" panose="020F0302020204030204" pitchFamily="34" charset="0"/>
              </a:rPr>
              <a:t>Use Case: RENU private </a:t>
            </a:r>
          </a:p>
        </p:txBody>
      </p:sp>
      <p:pic>
        <p:nvPicPr>
          <p:cNvPr id="5" name="Picture 6">
            <a:extLst>
              <a:ext uri="{FF2B5EF4-FFF2-40B4-BE49-F238E27FC236}">
                <a16:creationId xmlns:a16="http://schemas.microsoft.com/office/drawing/2014/main" id="{F870987E-96AC-4F29-B483-A4CF18EA298F}"/>
              </a:ext>
            </a:extLst>
          </p:cNvPr>
          <p:cNvPicPr/>
          <p:nvPr/>
        </p:nvPicPr>
        <p:blipFill>
          <a:blip r:embed="rId2"/>
          <a:stretch/>
        </p:blipFill>
        <p:spPr>
          <a:xfrm>
            <a:off x="3131840" y="51470"/>
            <a:ext cx="2736304" cy="893363"/>
          </a:xfrm>
          <a:prstGeom prst="rect">
            <a:avLst/>
          </a:prstGeom>
          <a:ln w="0">
            <a:noFill/>
          </a:ln>
        </p:spPr>
      </p:pic>
      <p:sp>
        <p:nvSpPr>
          <p:cNvPr id="6" name="PlaceHolder 2">
            <a:extLst>
              <a:ext uri="{FF2B5EF4-FFF2-40B4-BE49-F238E27FC236}">
                <a16:creationId xmlns:a16="http://schemas.microsoft.com/office/drawing/2014/main" id="{152C7074-E81C-43A9-AFDE-25C6C42A154A}"/>
              </a:ext>
            </a:extLst>
          </p:cNvPr>
          <p:cNvSpPr txBox="1">
            <a:spLocks/>
          </p:cNvSpPr>
          <p:nvPr/>
        </p:nvSpPr>
        <p:spPr bwMode="auto">
          <a:xfrm>
            <a:off x="4139952" y="1059582"/>
            <a:ext cx="4896544" cy="3213854"/>
          </a:xfrm>
          <a:prstGeom prst="rect">
            <a:avLst/>
          </a:prstGeom>
          <a:noFill/>
          <a:ln w="0">
            <a:noFill/>
          </a:ln>
        </p:spPr>
        <p:txBody>
          <a:bodyPr spcFirstLastPara="1" wrap="square" lIns="91425" tIns="91440" rIns="91425" bIns="91440" anchor="t" anchorCtr="0">
            <a:noAutofit/>
          </a:bodyPr>
          <a:lstStyle>
            <a:defPPr marR="0" lvl="0" algn="l">
              <a:lnSpc>
                <a:spcPct val="100000"/>
              </a:lnSpc>
              <a:spcBef>
                <a:spcPts val="0"/>
              </a:spcBef>
              <a:spcAft>
                <a:spcPts val="0"/>
              </a:spcAft>
            </a:defPPr>
            <a:lvl1pPr marR="0" lvl="0" algn="l">
              <a:lnSpc>
                <a:spcPct val="100000"/>
              </a:lnSpc>
              <a:spcBef>
                <a:spcPts val="0"/>
              </a:spcBef>
              <a:spcAft>
                <a:spcPts val="0"/>
              </a:spcAft>
              <a:buClr>
                <a:srgbClr val="2E3192"/>
              </a:buClr>
              <a:buSzPts val="2800"/>
              <a:buFont typeface="Arial"/>
              <a:buNone/>
              <a:defRPr sz="2800" b="0" i="0" u="none" strike="noStrike" cap="none">
                <a:solidFill>
                  <a:srgbClr val="2E3192"/>
                </a:solidFill>
                <a:latin typeface="Arial"/>
                <a:ea typeface="Arial"/>
                <a:cs typeface="Arial"/>
              </a:defRPr>
            </a:lvl1pPr>
            <a:lvl2pPr marR="0" lvl="1" algn="l">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defRPr>
            </a:lvl2pPr>
            <a:lvl3pPr marR="0" lvl="2" algn="l">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defRPr>
            </a:lvl3pPr>
            <a:lvl4pPr marR="0" lvl="3" algn="l">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defRPr>
            </a:lvl4pPr>
            <a:lvl5pPr marR="0" lvl="4" algn="l">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defRPr>
            </a:lvl5pPr>
            <a:lvl6pPr marR="0" lvl="5" algn="l">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defRPr>
            </a:lvl6pPr>
            <a:lvl7pPr marR="0" lvl="6" algn="l">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defRPr>
            </a:lvl7pPr>
            <a:lvl8pPr marR="0" lvl="7" algn="l">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defRPr>
            </a:lvl8pPr>
            <a:lvl9pPr marR="0" lvl="8" algn="l">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defRPr>
            </a:lvl9pPr>
          </a:lstStyle>
          <a:p>
            <a:pPr>
              <a:buClr>
                <a:srgbClr val="0070C0"/>
              </a:buClr>
              <a:buSzPct val="80000"/>
            </a:pPr>
            <a:r>
              <a:rPr lang="en-US" sz="2000" b="1" dirty="0">
                <a:solidFill>
                  <a:srgbClr val="D6A300"/>
                </a:solidFill>
                <a:latin typeface="Garamond" panose="02020404030301010803" pitchFamily="18" charset="0"/>
                <a:cs typeface="Calibri Light" panose="020F0302020204030204" pitchFamily="34" charset="0"/>
              </a:rPr>
              <a:t>Features</a:t>
            </a:r>
          </a:p>
          <a:p>
            <a:pPr>
              <a:buClr>
                <a:srgbClr val="0070C0"/>
              </a:buClr>
              <a:buSzPct val="80000"/>
            </a:pPr>
            <a:endParaRPr lang="en-US" sz="2000" b="1" dirty="0">
              <a:solidFill>
                <a:srgbClr val="D6A300"/>
              </a:solidFill>
              <a:latin typeface="Garamond" panose="02020404030301010803" pitchFamily="18" charset="0"/>
              <a:cs typeface="Calibri Light" panose="020F0302020204030204" pitchFamily="34" charset="0"/>
            </a:endParaRPr>
          </a:p>
          <a:p>
            <a:pPr marL="342900" indent="-342900">
              <a:buClr>
                <a:srgbClr val="0070C0"/>
              </a:buClr>
              <a:buSzPct val="80000"/>
              <a:buFont typeface="Wingdings" panose="05000000000000000000" pitchFamily="2" charset="2"/>
              <a:buChar char="v"/>
            </a:pPr>
            <a:r>
              <a:rPr lang="en-US" sz="2000" dirty="0">
                <a:solidFill>
                  <a:srgbClr val="0070C0"/>
                </a:solidFill>
                <a:latin typeface="Garamond" panose="02020404030301010803" pitchFamily="18" charset="0"/>
                <a:cs typeface="Calibri Light" panose="020F0302020204030204" pitchFamily="34" charset="0"/>
              </a:rPr>
              <a:t>Server provision through the command line</a:t>
            </a:r>
          </a:p>
          <a:p>
            <a:pPr marL="342900" indent="-342900">
              <a:buClr>
                <a:srgbClr val="0070C0"/>
              </a:buClr>
              <a:buSzPct val="80000"/>
              <a:buFont typeface="Wingdings" panose="05000000000000000000" pitchFamily="2" charset="2"/>
              <a:buChar char="v"/>
              <a:tabLst>
                <a:tab pos="0" algn="l"/>
              </a:tabLst>
            </a:pPr>
            <a:endParaRPr lang="en-US" sz="2000" dirty="0">
              <a:solidFill>
                <a:srgbClr val="0070C0"/>
              </a:solidFill>
              <a:latin typeface="Garamond" panose="02020404030301010803" pitchFamily="18" charset="0"/>
              <a:cs typeface="Calibri Light" panose="020F0302020204030204" pitchFamily="34" charset="0"/>
            </a:endParaRPr>
          </a:p>
          <a:p>
            <a:pPr marL="342900" indent="-342900">
              <a:buClr>
                <a:srgbClr val="0070C0"/>
              </a:buClr>
              <a:buSzPct val="80000"/>
              <a:buFont typeface="Wingdings" panose="05000000000000000000" pitchFamily="2" charset="2"/>
              <a:buChar char="v"/>
              <a:tabLst>
                <a:tab pos="0" algn="l"/>
              </a:tabLst>
            </a:pPr>
            <a:r>
              <a:rPr lang="en-US" sz="2000" dirty="0">
                <a:solidFill>
                  <a:srgbClr val="0070C0"/>
                </a:solidFill>
                <a:latin typeface="Garamond" panose="02020404030301010803" pitchFamily="18" charset="0"/>
                <a:cs typeface="Calibri Light" panose="020F0302020204030204" pitchFamily="34" charset="0"/>
              </a:rPr>
              <a:t>Supports clustering </a:t>
            </a:r>
          </a:p>
          <a:p>
            <a:pPr marL="342900" indent="-342900">
              <a:buClr>
                <a:srgbClr val="0070C0"/>
              </a:buClr>
              <a:buSzPct val="80000"/>
              <a:buFont typeface="Wingdings" panose="05000000000000000000" pitchFamily="2" charset="2"/>
              <a:buChar char="v"/>
              <a:tabLst>
                <a:tab pos="0" algn="l"/>
              </a:tabLst>
            </a:pPr>
            <a:endParaRPr lang="en-US" sz="2000" dirty="0">
              <a:solidFill>
                <a:srgbClr val="0070C0"/>
              </a:solidFill>
              <a:latin typeface="Garamond" panose="02020404030301010803" pitchFamily="18" charset="0"/>
              <a:cs typeface="Calibri Light" panose="020F0302020204030204" pitchFamily="34" charset="0"/>
            </a:endParaRPr>
          </a:p>
          <a:p>
            <a:pPr marL="342900" indent="-342900">
              <a:buClr>
                <a:srgbClr val="0070C0"/>
              </a:buClr>
              <a:buSzPct val="80000"/>
              <a:buFont typeface="Wingdings" panose="05000000000000000000" pitchFamily="2" charset="2"/>
              <a:buChar char="v"/>
              <a:tabLst>
                <a:tab pos="0" algn="l"/>
              </a:tabLst>
            </a:pPr>
            <a:r>
              <a:rPr lang="en-US" sz="2000" dirty="0">
                <a:solidFill>
                  <a:srgbClr val="0070C0"/>
                </a:solidFill>
                <a:latin typeface="Garamond" panose="02020404030301010803" pitchFamily="18" charset="0"/>
                <a:cs typeface="Calibri Light" panose="020F0302020204030204" pitchFamily="34" charset="0"/>
              </a:rPr>
              <a:t>Can use external storage providers </a:t>
            </a:r>
          </a:p>
          <a:p>
            <a:pPr marL="342900" indent="-342900">
              <a:buClr>
                <a:srgbClr val="0070C0"/>
              </a:buClr>
              <a:buSzPct val="80000"/>
              <a:buFont typeface="Wingdings" panose="05000000000000000000" pitchFamily="2" charset="2"/>
              <a:buChar char="v"/>
              <a:tabLst>
                <a:tab pos="0" algn="l"/>
              </a:tabLst>
            </a:pPr>
            <a:endParaRPr lang="en-US" sz="2000" dirty="0">
              <a:solidFill>
                <a:srgbClr val="0070C0"/>
              </a:solidFill>
              <a:latin typeface="Garamond" panose="02020404030301010803" pitchFamily="18" charset="0"/>
              <a:cs typeface="Calibri Light" panose="020F0302020204030204" pitchFamily="34" charset="0"/>
            </a:endParaRPr>
          </a:p>
          <a:p>
            <a:pPr marL="342900" indent="-342900">
              <a:buClr>
                <a:srgbClr val="0070C0"/>
              </a:buClr>
              <a:buSzPct val="80000"/>
              <a:buFont typeface="Wingdings" panose="05000000000000000000" pitchFamily="2" charset="2"/>
              <a:buChar char="v"/>
              <a:tabLst>
                <a:tab pos="0" algn="l"/>
              </a:tabLst>
            </a:pPr>
            <a:r>
              <a:rPr lang="en-US" sz="2000" dirty="0">
                <a:solidFill>
                  <a:srgbClr val="0070C0"/>
                </a:solidFill>
                <a:latin typeface="Garamond" panose="02020404030301010803" pitchFamily="18" charset="0"/>
                <a:cs typeface="Calibri Light" panose="020F0302020204030204" pitchFamily="34" charset="0"/>
              </a:rPr>
              <a:t>Runs on Ubuntu 14</a:t>
            </a:r>
          </a:p>
          <a:p>
            <a:pPr marL="342900" indent="-342900">
              <a:buClr>
                <a:srgbClr val="0070C0"/>
              </a:buClr>
              <a:buSzPct val="80000"/>
              <a:buFont typeface="Wingdings" panose="05000000000000000000" pitchFamily="2" charset="2"/>
              <a:buChar char="v"/>
              <a:tabLst>
                <a:tab pos="0" algn="l"/>
              </a:tabLst>
            </a:pPr>
            <a:endParaRPr lang="en-US" sz="2000" dirty="0">
              <a:solidFill>
                <a:srgbClr val="0070C0"/>
              </a:solidFill>
              <a:latin typeface="Garamond" panose="02020404030301010803" pitchFamily="18" charset="0"/>
              <a:cs typeface="Calibri Light" panose="020F0302020204030204" pitchFamily="34" charset="0"/>
            </a:endParaRPr>
          </a:p>
          <a:p>
            <a:pPr marL="342900" indent="-342900">
              <a:buClr>
                <a:srgbClr val="0070C0"/>
              </a:buClr>
              <a:buSzPct val="80000"/>
              <a:buFont typeface="Wingdings" panose="05000000000000000000" pitchFamily="2" charset="2"/>
              <a:buChar char="v"/>
              <a:tabLst>
                <a:tab pos="0" algn="l"/>
              </a:tabLst>
            </a:pPr>
            <a:r>
              <a:rPr lang="en-US" sz="2000" dirty="0">
                <a:solidFill>
                  <a:srgbClr val="0070C0"/>
                </a:solidFill>
                <a:latin typeface="Garamond" panose="02020404030301010803" pitchFamily="18" charset="0"/>
                <a:cs typeface="Calibri Light" panose="020F0302020204030204" pitchFamily="34" charset="0"/>
              </a:rPr>
              <a:t>Supports networking (VLAN support)</a:t>
            </a:r>
          </a:p>
        </p:txBody>
      </p:sp>
    </p:spTree>
    <p:extLst>
      <p:ext uri="{BB962C8B-B14F-4D97-AF65-F5344CB8AC3E}">
        <p14:creationId xmlns:p14="http://schemas.microsoft.com/office/powerpoint/2010/main" val="1287539706"/>
      </p:ext>
    </p:extLst>
  </p:cSld>
  <p:clrMapOvr>
    <a:masterClrMapping/>
  </p:clrMapOvr>
</p:sld>
</file>

<file path=ppt/theme/theme1.xml><?xml version="1.0" encoding="utf-8"?>
<a:theme xmlns:a="http://schemas.openxmlformats.org/drawingml/2006/main" name="Simple Light">
  <a:themeElements>
    <a:clrScheme name="Orange Red">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effectStyle>
      </a:effectStyleLst>
      <a:bgFillStyleLst>
        <a:solidFill>
          <a:schemeClr val="phClr"/>
        </a:solidFill>
        <a:gradFill>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gradFill>
        <a:gradFill>
          <a:gsLst>
            <a:gs pos="0">
              <a:schemeClr val="phClr">
                <a:tint val="80000"/>
                <a:satMod val="300000"/>
              </a:schemeClr>
            </a:gs>
            <a:gs pos="100000">
              <a:schemeClr val="phClr">
                <a:shade val="30000"/>
                <a:satMod val="200000"/>
              </a:schemeClr>
            </a:gs>
          </a:gsLst>
          <a:path path="circle"/>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9410</TotalTime>
  <Words>4351</Words>
  <Application>Microsoft Office PowerPoint</Application>
  <DocSecurity>0</DocSecurity>
  <PresentationFormat>On-screen Show (16:9)</PresentationFormat>
  <Paragraphs>403</Paragraphs>
  <Slides>26</Slides>
  <Notes>14</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26</vt:i4>
      </vt:variant>
    </vt:vector>
  </HeadingPairs>
  <TitlesOfParts>
    <vt:vector size="33" baseType="lpstr">
      <vt:lpstr>Arial</vt:lpstr>
      <vt:lpstr>Calibri</vt:lpstr>
      <vt:lpstr>Calibri Light</vt:lpstr>
      <vt:lpstr>Garamond</vt:lpstr>
      <vt:lpstr>Times New Roman</vt:lpstr>
      <vt:lpstr>Wingdings</vt:lpstr>
      <vt:lpstr>Simple Light</vt:lpstr>
      <vt:lpstr>Empowering African NRENs Using A Cost-Effective Cloud Solution </vt:lpstr>
      <vt:lpstr>Overview</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Platform Recommendations</vt:lpstr>
      <vt:lpstr>PowerPoint Presentation</vt:lpstr>
      <vt:lpstr>PowerPoint Presentation</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RENU Technical Meeting</dc:title>
  <dc:subject/>
  <dc:creator>Masiga Brian</dc:creator>
  <cp:keywords/>
  <dc:description/>
  <cp:lastModifiedBy>Brenda</cp:lastModifiedBy>
  <cp:revision>1724</cp:revision>
  <dcterms:modified xsi:type="dcterms:W3CDTF">2024-10-26T09:07:53Z</dcterms:modified>
  <cp:category/>
  <dc:identifier/>
  <cp:contentStatus/>
  <dc:language/>
  <cp:version/>
</cp:coreProperties>
</file>