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3" r:id="rId4"/>
    <p:sldMasterId id="214748366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Garamond"/>
      <p:regular r:id="rId27"/>
      <p:bold r:id="rId28"/>
      <p:italic r:id="rId29"/>
      <p:boldItalic r:id="rId30"/>
    </p:embeddedFont>
    <p:embeddedFont>
      <p:font typeface="Roboto Mon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Garamond-bold.fntdata"/><Relationship Id="rId27" Type="http://schemas.openxmlformats.org/officeDocument/2006/relationships/font" Target="fonts/Garamond-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Garamon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Mono-regular.fntdata"/><Relationship Id="rId30" Type="http://schemas.openxmlformats.org/officeDocument/2006/relationships/font" Target="fonts/Garamond-boldItalic.fntdata"/><Relationship Id="rId11" Type="http://schemas.openxmlformats.org/officeDocument/2006/relationships/slide" Target="slides/slide5.xml"/><Relationship Id="rId33" Type="http://schemas.openxmlformats.org/officeDocument/2006/relationships/font" Target="fonts/RobotoMono-italic.fntdata"/><Relationship Id="rId10" Type="http://schemas.openxmlformats.org/officeDocument/2006/relationships/slide" Target="slides/slide4.xml"/><Relationship Id="rId32" Type="http://schemas.openxmlformats.org/officeDocument/2006/relationships/font" Target="fonts/RobotoMono-bold.fntdata"/><Relationship Id="rId13" Type="http://schemas.openxmlformats.org/officeDocument/2006/relationships/slide" Target="slides/slide7.xml"/><Relationship Id="rId12" Type="http://schemas.openxmlformats.org/officeDocument/2006/relationships/slide" Target="slides/slide6.xml"/><Relationship Id="rId34" Type="http://schemas.openxmlformats.org/officeDocument/2006/relationships/font" Target="fonts/RobotoMono-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0495810baf_2_36: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Garamond"/>
                <a:ea typeface="Garamond"/>
                <a:cs typeface="Garamond"/>
                <a:sym typeface="Garamond"/>
              </a:rPr>
              <a:t>Today, I’ll be discussing how we can enhance eduroam monitoring in Research and Education Networks using the ELK Stack.</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Garamond"/>
                <a:ea typeface="Garamond"/>
                <a:cs typeface="Garamond"/>
                <a:sym typeface="Garamond"/>
              </a:rPr>
              <a:t>With the growing reliance on eduroam for secure, global network access in academic environments, effective monitoring is crucial for optimizing performance of the service.</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None/>
            </a:pPr>
            <a:r>
              <a:rPr lang="en-GB" sz="1200">
                <a:solidFill>
                  <a:schemeClr val="dk1"/>
                </a:solidFill>
                <a:latin typeface="Garamond"/>
                <a:ea typeface="Garamond"/>
                <a:cs typeface="Garamond"/>
                <a:sym typeface="Garamond"/>
              </a:rPr>
              <a:t>In this presentation, we'll explore how implementing the ELK Stack can provide deeper insights into eduroam usage patterns, improve network resource management, and enhance the overall user experience.</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None/>
            </a:pPr>
            <a:r>
              <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Garamond"/>
                <a:ea typeface="Garamond"/>
                <a:cs typeface="Garamond"/>
                <a:sym typeface="Garamond"/>
              </a:rPr>
              <a:t>We’ll look at practical strategies for deploying the stack, the benefits it brings, and how it can transform network monitoring and management.</a:t>
            </a:r>
            <a:endParaRPr sz="1200">
              <a:solidFill>
                <a:schemeClr val="dk1"/>
              </a:solidFill>
              <a:latin typeface="Garamond"/>
              <a:ea typeface="Garamond"/>
              <a:cs typeface="Garamond"/>
              <a:sym typeface="Garamond"/>
            </a:endParaRPr>
          </a:p>
        </p:txBody>
      </p:sp>
      <p:sp>
        <p:nvSpPr>
          <p:cNvPr id="89" name="Google Shape;89;g30495810baf_2_36: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06dfbad67b_0_0: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rgbClr val="188038"/>
                </a:solidFill>
                <a:latin typeface="Roboto Mono"/>
                <a:ea typeface="Roboto Mono"/>
                <a:cs typeface="Roboto Mono"/>
                <a:sym typeface="Roboto Mono"/>
              </a:rPr>
              <a:t>filebeat.inputs</a:t>
            </a:r>
            <a:r>
              <a:rPr lang="en-GB">
                <a:solidFill>
                  <a:schemeClr val="dk1"/>
                </a:solidFill>
              </a:rPr>
              <a:t>: Defines the input sources for Filebeat to collect logs.</a:t>
            </a: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rgbClr val="188038"/>
                </a:solidFill>
                <a:latin typeface="Roboto Mono"/>
                <a:ea typeface="Roboto Mono"/>
                <a:cs typeface="Roboto Mono"/>
                <a:sym typeface="Roboto Mono"/>
              </a:rPr>
              <a:t>type: log</a:t>
            </a:r>
            <a:r>
              <a:rPr lang="en-GB">
                <a:solidFill>
                  <a:schemeClr val="dk1"/>
                </a:solidFill>
              </a:rPr>
              <a:t>: Specifies that Filebeat will collect log files.</a:t>
            </a: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rgbClr val="188038"/>
                </a:solidFill>
                <a:latin typeface="Roboto Mono"/>
                <a:ea typeface="Roboto Mono"/>
                <a:cs typeface="Roboto Mono"/>
                <a:sym typeface="Roboto Mono"/>
              </a:rPr>
              <a:t>enabled: true</a:t>
            </a:r>
            <a:r>
              <a:rPr lang="en-GB">
                <a:solidFill>
                  <a:schemeClr val="dk1"/>
                </a:solidFill>
              </a:rPr>
              <a:t>: Enables this input configuration.</a:t>
            </a: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rgbClr val="188038"/>
                </a:solidFill>
                <a:latin typeface="Roboto Mono"/>
                <a:ea typeface="Roboto Mono"/>
                <a:cs typeface="Roboto Mono"/>
                <a:sym typeface="Roboto Mono"/>
              </a:rPr>
              <a:t>paths</a:t>
            </a:r>
            <a:r>
              <a:rPr lang="en-GB">
                <a:solidFill>
                  <a:schemeClr val="dk1"/>
                </a:solidFill>
              </a:rPr>
              <a:t>: Lists the paths to the log files that Filebeat should monitor. In this case, it’s set to </a:t>
            </a:r>
            <a:r>
              <a:rPr lang="en-GB">
                <a:solidFill>
                  <a:srgbClr val="188038"/>
                </a:solidFill>
                <a:latin typeface="Roboto Mono"/>
                <a:ea typeface="Roboto Mono"/>
                <a:cs typeface="Roboto Mono"/>
                <a:sym typeface="Roboto Mono"/>
              </a:rPr>
              <a:t>/var/log/syslog</a:t>
            </a:r>
            <a:r>
              <a:rPr lang="en-GB">
                <a:solidFill>
                  <a:schemeClr val="dk1"/>
                </a:solidFill>
              </a:rPr>
              <a:t>, which is a common location for system logs.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GB">
                <a:solidFill>
                  <a:srgbClr val="188038"/>
                </a:solidFill>
                <a:latin typeface="Roboto Mono"/>
                <a:ea typeface="Roboto Mono"/>
                <a:cs typeface="Roboto Mono"/>
                <a:sym typeface="Roboto Mono"/>
              </a:rPr>
              <a:t>&lt;institution-name&gt;</a:t>
            </a:r>
            <a:r>
              <a:rPr lang="en-GB">
                <a:solidFill>
                  <a:schemeClr val="dk1"/>
                </a:solidFill>
              </a:rPr>
              <a:t> with the actual name of your institution. This helps in identifying logs from different Filebeat instances or environments.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GB">
                <a:solidFill>
                  <a:schemeClr val="dk1"/>
                </a:solidFill>
              </a:rPr>
              <a:t>name</a:t>
            </a:r>
            <a:r>
              <a:rPr lang="en-GB">
                <a:solidFill>
                  <a:schemeClr val="dk1"/>
                </a:solidFill>
              </a:rPr>
              <a:t>: This sets the name of the Filebeat instance or the identifier for the index in Elasticsearch. In this case, it’s named after the institution and its eduroam (a secure global roaming service for research and education).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GB">
                <a:solidFill>
                  <a:schemeClr val="dk1"/>
                </a:solidFill>
              </a:rPr>
              <a:t>tags</a:t>
            </a:r>
            <a:r>
              <a:rPr lang="en-GB">
                <a:solidFill>
                  <a:schemeClr val="dk1"/>
                </a:solidFill>
              </a:rPr>
              <a:t>: These are tags added to each event or log entry. The tags in this configuration include "campus-eduroam" and the institution’s name and location (denoted as &lt;Institution Name – Location&gt;). Tags help with categorization and filtering of logs when viewing them in tools like Kibana.</a:t>
            </a:r>
            <a:endParaRPr>
              <a:solidFill>
                <a:schemeClr val="dk1"/>
              </a:solidFill>
            </a:endParaRPr>
          </a:p>
        </p:txBody>
      </p:sp>
      <p:sp>
        <p:nvSpPr>
          <p:cNvPr id="197" name="Google Shape;197;g306dfbad67b_0_0: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0712a2cda8_0_70: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t/>
            </a:r>
            <a:endParaRPr>
              <a:solidFill>
                <a:schemeClr val="dk1"/>
              </a:solidFill>
            </a:endParaRPr>
          </a:p>
        </p:txBody>
      </p:sp>
      <p:sp>
        <p:nvSpPr>
          <p:cNvPr id="207" name="Google Shape;207;g30712a2cda8_0_70: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06dfbad67b_0_16: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Changes that were made to the radius servers</a:t>
            </a:r>
            <a:endParaRPr/>
          </a:p>
        </p:txBody>
      </p:sp>
      <p:sp>
        <p:nvSpPr>
          <p:cNvPr id="216" name="Google Shape;216;g306dfbad67b_0_16: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0495810baf_2_96: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g30495810baf_2_96: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0495810baf_2_100: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Real-time visibility into eduroam usage patterns allows us to analyze how institutions adopt the service and utilize it over time. For instance, following the loss of a service provider, we can observe trends in successful logins through graphs. Peaks in logins often correlate with special events or initiatives organized by RENU. In 2024, the introduction of MESH nodes has notably increased the number of successful logins, enhancing service accessibility for users, particularly students. Although the number of unique users hasn’t grown significantly, the MESH nodes have effectively brought eduroam closer to the user base, improving overall access to the service.</a:t>
            </a:r>
            <a:endParaRPr/>
          </a:p>
        </p:txBody>
      </p:sp>
      <p:sp>
        <p:nvSpPr>
          <p:cNvPr id="228" name="Google Shape;228;g30495810baf_2_100: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0495810baf_2_114: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g30495810baf_2_114: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0ddf258414_0_0: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g30ddf258414_0_0: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0a7ce82d35_0_2: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Metro eduroam has demonstrated a significant increase in successful logins compared to other deployments since 2022. This high utilization indicates that it should be prioritized for network optimization and resource planning. Consequently, there is a need to expand the number of nodes and access points, as well as increase the bandwidth to meet the growing demands of our institutions. Notably, bandwidth allocation for Metro eduroam has risen from 200 Mbps in 2020 to 700 Mbps in 2024, alongside an increase in deployed nodes to support eduroam users.</a:t>
            </a:r>
            <a:r>
              <a:rPr lang="en-GB"/>
              <a:t>- Identifying peak usage times allows for better distribution of network resources, preventing overload on any single server or node.</a:t>
            </a:r>
            <a:endParaRPr/>
          </a:p>
        </p:txBody>
      </p:sp>
      <p:sp>
        <p:nvSpPr>
          <p:cNvPr id="253" name="Google Shape;253;g30a7ce82d35_0_2: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0495810baf_2_121: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Looking at the number of logins per location can guide the NREN on the decisions about the deployments which will improve the user experience while browsing the internet.</a:t>
            </a:r>
            <a:endParaRPr/>
          </a:p>
        </p:txBody>
      </p:sp>
      <p:sp>
        <p:nvSpPr>
          <p:cNvPr id="260" name="Google Shape;260;g30495810baf_2_121: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30495810baf_2_136: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Through using such technologies, we are able to quantify RENU`s </a:t>
            </a:r>
            <a:r>
              <a:rPr lang="en-GB"/>
              <a:t>contribution</a:t>
            </a:r>
            <a:r>
              <a:rPr lang="en-GB"/>
              <a:t> to the global </a:t>
            </a:r>
            <a:r>
              <a:rPr lang="en-GB"/>
              <a:t>successful</a:t>
            </a:r>
            <a:r>
              <a:rPr lang="en-GB"/>
              <a:t> logins. </a:t>
            </a:r>
            <a:endParaRPr/>
          </a:p>
          <a:p>
            <a:pPr indent="0" lvl="0" marL="0" rtl="0" algn="l">
              <a:spcBef>
                <a:spcPts val="0"/>
              </a:spcBef>
              <a:spcAft>
                <a:spcPts val="0"/>
              </a:spcAft>
              <a:buNone/>
            </a:pPr>
            <a:r>
              <a:rPr lang="en-GB"/>
              <a:t>Through monitoring we are able to quantify values such as this.</a:t>
            </a:r>
            <a:endParaRPr/>
          </a:p>
          <a:p>
            <a:pPr indent="0" lvl="0" marL="0" rtl="0" algn="l">
              <a:spcBef>
                <a:spcPts val="0"/>
              </a:spcBef>
              <a:spcAft>
                <a:spcPts val="0"/>
              </a:spcAft>
              <a:buNone/>
            </a:pPr>
            <a:r>
              <a:rPr lang="en-GB"/>
              <a:t> Being able to serve the members by us knowing the trends (More connectivity f</a:t>
            </a:r>
            <a:r>
              <a:rPr lang="en-GB"/>
              <a:t>or</a:t>
            </a:r>
            <a:r>
              <a:rPr lang="en-GB"/>
              <a:t> metro eduraom, more nodes through RENU mesh to have more hotspots deployed).</a:t>
            </a:r>
            <a:endParaRPr/>
          </a:p>
        </p:txBody>
      </p:sp>
      <p:sp>
        <p:nvSpPr>
          <p:cNvPr id="271" name="Google Shape;271;g30495810baf_2_136: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0495810baf_2_41: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30495810baf_2_41: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0495810baf_2_141: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g30495810baf_2_141: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0495810baf_2_46: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g30495810baf_2_46:notes"/>
          <p:cNvSpPr txBox="1"/>
          <p:nvPr>
            <p:ph idx="1" type="body"/>
          </p:nvPr>
        </p:nvSpPr>
        <p:spPr>
          <a:xfrm>
            <a:off x="685800" y="4399845"/>
            <a:ext cx="5486400" cy="3601156"/>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latin typeface="Garamond"/>
                <a:ea typeface="Garamond"/>
                <a:cs typeface="Garamond"/>
                <a:sym typeface="Garamond"/>
              </a:rPr>
              <a:t>eduroam is an abbreviation of education roaming.</a:t>
            </a:r>
            <a:endParaRPr/>
          </a:p>
          <a:p>
            <a:pPr indent="0" lvl="0" marL="0" rtl="0" algn="l">
              <a:spcBef>
                <a:spcPts val="0"/>
              </a:spcBef>
              <a:spcAft>
                <a:spcPts val="0"/>
              </a:spcAft>
              <a:buNone/>
            </a:pPr>
            <a:r>
              <a:t/>
            </a:r>
            <a:endParaRPr>
              <a:latin typeface="Garamond"/>
              <a:ea typeface="Garamond"/>
              <a:cs typeface="Garamond"/>
              <a:sym typeface="Garamond"/>
            </a:endParaRPr>
          </a:p>
          <a:p>
            <a:pPr indent="0" lvl="0" marL="0" rtl="0" algn="l">
              <a:spcBef>
                <a:spcPts val="0"/>
              </a:spcBef>
              <a:spcAft>
                <a:spcPts val="0"/>
              </a:spcAft>
              <a:buNone/>
            </a:pPr>
            <a:r>
              <a:rPr lang="en-GB">
                <a:latin typeface="Garamond"/>
                <a:ea typeface="Garamond"/>
                <a:cs typeface="Garamond"/>
                <a:sym typeface="Garamond"/>
              </a:rPr>
              <a:t>eduroam is a secure, trusted and free WIFI network available around the globe to students, researchers and academicians across research and education networks and their members. </a:t>
            </a:r>
            <a:endParaRPr/>
          </a:p>
          <a:p>
            <a:pPr indent="0" lvl="0" marL="0" rtl="0" algn="l">
              <a:spcBef>
                <a:spcPts val="0"/>
              </a:spcBef>
              <a:spcAft>
                <a:spcPts val="0"/>
              </a:spcAft>
              <a:buNone/>
            </a:pPr>
            <a:r>
              <a:t/>
            </a:r>
            <a:endParaRPr>
              <a:latin typeface="Garamond"/>
              <a:ea typeface="Garamond"/>
              <a:cs typeface="Garamond"/>
              <a:sym typeface="Garamond"/>
            </a:endParaRPr>
          </a:p>
          <a:p>
            <a:pPr indent="0" lvl="0" marL="0" rtl="0" algn="l">
              <a:spcBef>
                <a:spcPts val="0"/>
              </a:spcBef>
              <a:spcAft>
                <a:spcPts val="0"/>
              </a:spcAft>
              <a:buNone/>
            </a:pPr>
            <a:r>
              <a:rPr lang="en-GB">
                <a:latin typeface="Garamond"/>
                <a:ea typeface="Garamond"/>
                <a:cs typeface="Garamond"/>
                <a:sym typeface="Garamond"/>
              </a:rPr>
              <a:t>eduroam allows students, researchers and academicians access internet from any location that has an eduroam hotspot. </a:t>
            </a:r>
            <a:endParaRPr/>
          </a:p>
          <a:p>
            <a:pPr indent="0" lvl="0" marL="0" rtl="0" algn="l">
              <a:spcBef>
                <a:spcPts val="0"/>
              </a:spcBef>
              <a:spcAft>
                <a:spcPts val="0"/>
              </a:spcAft>
              <a:buNone/>
            </a:pPr>
            <a:r>
              <a:t/>
            </a:r>
            <a:endParaRPr>
              <a:latin typeface="Garamond"/>
              <a:ea typeface="Garamond"/>
              <a:cs typeface="Garamond"/>
              <a:sym typeface="Garamond"/>
            </a:endParaRPr>
          </a:p>
          <a:p>
            <a:pPr indent="0" lvl="0" marL="0" rtl="0" algn="l">
              <a:spcBef>
                <a:spcPts val="0"/>
              </a:spcBef>
              <a:spcAft>
                <a:spcPts val="0"/>
              </a:spcAft>
              <a:buNone/>
            </a:pPr>
            <a:r>
              <a:rPr lang="en-GB">
                <a:latin typeface="Garamond"/>
                <a:ea typeface="Garamond"/>
                <a:cs typeface="Garamond"/>
                <a:sym typeface="Garamond"/>
              </a:rPr>
              <a:t>eduroam can be accessed from any university, school, research centre or academic institution that deployed the service on their campus.</a:t>
            </a:r>
            <a:endParaRPr/>
          </a:p>
          <a:p>
            <a:pPr indent="0" lvl="0" marL="0" rtl="0" algn="l">
              <a:spcBef>
                <a:spcPts val="0"/>
              </a:spcBef>
              <a:spcAft>
                <a:spcPts val="0"/>
              </a:spcAft>
              <a:buNone/>
            </a:pPr>
            <a:r>
              <a:t/>
            </a:r>
            <a:endParaRPr/>
          </a:p>
        </p:txBody>
      </p:sp>
      <p:sp>
        <p:nvSpPr>
          <p:cNvPr id="104" name="Google Shape;104;g30495810baf_2_46:notes"/>
          <p:cNvSpPr txBox="1"/>
          <p:nvPr>
            <p:ph idx="12" type="sldNum"/>
          </p:nvPr>
        </p:nvSpPr>
        <p:spPr>
          <a:xfrm>
            <a:off x="3885010" y="8686800"/>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0712a2cda8_0_6: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200">
                <a:solidFill>
                  <a:schemeClr val="dk1"/>
                </a:solidFill>
                <a:latin typeface="Garamond"/>
                <a:ea typeface="Garamond"/>
                <a:cs typeface="Garamond"/>
                <a:sym typeface="Garamond"/>
              </a:rPr>
              <a:t>With the growing reliance on eduroam for secure, global network access in academic environments, effective monitoring is crucial for optimizing performance of the service. </a:t>
            </a:r>
            <a:br>
              <a:rPr lang="en-GB" sz="1200">
                <a:solidFill>
                  <a:schemeClr val="dk1"/>
                </a:solidFill>
                <a:latin typeface="Garamond"/>
                <a:ea typeface="Garamond"/>
                <a:cs typeface="Garamond"/>
                <a:sym typeface="Garamond"/>
              </a:rPr>
            </a:br>
            <a:r>
              <a:rPr lang="en-GB" sz="1200">
                <a:solidFill>
                  <a:schemeClr val="dk1"/>
                </a:solidFill>
                <a:latin typeface="Garamond"/>
                <a:ea typeface="Garamond"/>
                <a:cs typeface="Garamond"/>
                <a:sym typeface="Garamond"/>
              </a:rPr>
              <a:t>- eduroam on the Go is a pocket-size routing device specially made to enable researchers and university staff connect to eduroam and the Internet Anytime, Anywhere.</a:t>
            </a:r>
            <a:endParaRPr sz="1200">
              <a:solidFill>
                <a:schemeClr val="dk1"/>
              </a:solidFill>
              <a:latin typeface="Garamond"/>
              <a:ea typeface="Garamond"/>
              <a:cs typeface="Garamond"/>
              <a:sym typeface="Garamond"/>
            </a:endParaRPr>
          </a:p>
          <a:p>
            <a:pPr indent="0" lvl="0" marL="0" rtl="0" algn="l">
              <a:lnSpc>
                <a:spcPct val="115000"/>
              </a:lnSpc>
              <a:spcBef>
                <a:spcPts val="0"/>
              </a:spcBef>
              <a:spcAft>
                <a:spcPts val="0"/>
              </a:spcAft>
              <a:buNone/>
            </a:pPr>
            <a:r>
              <a:rPr lang="en-GB" sz="1200">
                <a:solidFill>
                  <a:schemeClr val="dk1"/>
                </a:solidFill>
                <a:latin typeface="Garamond"/>
                <a:ea typeface="Garamond"/>
                <a:cs typeface="Garamond"/>
                <a:sym typeface="Garamond"/>
              </a:rPr>
              <a:t>-  Metro eduroam simply means eduroam within the city, outside the campuses of institutions.</a:t>
            </a:r>
            <a:endParaRPr sz="1200">
              <a:solidFill>
                <a:schemeClr val="dk1"/>
              </a:solidFill>
              <a:latin typeface="Garamond"/>
              <a:ea typeface="Garamond"/>
              <a:cs typeface="Garamond"/>
              <a:sym typeface="Garamond"/>
            </a:endParaRPr>
          </a:p>
        </p:txBody>
      </p:sp>
      <p:sp>
        <p:nvSpPr>
          <p:cNvPr id="111" name="Google Shape;111;g30712a2cda8_0_6: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063e263765_0_18: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a:p>
        </p:txBody>
      </p:sp>
      <p:sp>
        <p:nvSpPr>
          <p:cNvPr id="127" name="Google Shape;127;g3063e263765_0_18: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0495810baf_2_84: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GB"/>
              <a:t>Beats are agents that ship the data from different systems.</a:t>
            </a:r>
            <a:endParaRPr/>
          </a:p>
          <a:p>
            <a:pPr indent="-298450" lvl="0" marL="457200" rtl="0" algn="l">
              <a:spcBef>
                <a:spcPts val="0"/>
              </a:spcBef>
              <a:spcAft>
                <a:spcPts val="0"/>
              </a:spcAft>
              <a:buSzPts val="1100"/>
              <a:buChar char="●"/>
            </a:pPr>
            <a:r>
              <a:rPr lang="en-GB"/>
              <a:t>Logstash collects logs and events data. It parses, filters, and transforms the data.</a:t>
            </a:r>
            <a:endParaRPr/>
          </a:p>
          <a:p>
            <a:pPr indent="-298450" lvl="0" marL="457200" rtl="0" algn="l">
              <a:spcBef>
                <a:spcPts val="0"/>
              </a:spcBef>
              <a:spcAft>
                <a:spcPts val="0"/>
              </a:spcAft>
              <a:buSzPts val="1100"/>
              <a:buChar char="●"/>
            </a:pPr>
            <a:r>
              <a:rPr lang="en-GB"/>
              <a:t>Elasticsearch stores, searches, and analyzes the data.</a:t>
            </a:r>
            <a:endParaRPr/>
          </a:p>
          <a:p>
            <a:pPr indent="-298450" lvl="0" marL="457200" rtl="0" algn="l">
              <a:spcBef>
                <a:spcPts val="0"/>
              </a:spcBef>
              <a:spcAft>
                <a:spcPts val="0"/>
              </a:spcAft>
              <a:buSzPts val="1100"/>
              <a:buChar char="●"/>
            </a:pPr>
            <a:r>
              <a:rPr lang="en-GB"/>
              <a:t>Kibana is used to visualize the data.</a:t>
            </a:r>
            <a:endParaRPr/>
          </a:p>
        </p:txBody>
      </p:sp>
      <p:sp>
        <p:nvSpPr>
          <p:cNvPr id="167" name="Google Shape;167;g30495810baf_2_84: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0495810baf_2_88:notes"/>
          <p:cNvSpPr txBox="1"/>
          <p:nvPr>
            <p:ph idx="1" type="body"/>
          </p:nvPr>
        </p:nvSpPr>
        <p:spPr>
          <a:xfrm>
            <a:off x="685800" y="4399845"/>
            <a:ext cx="5486400" cy="3601156"/>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30495810baf_2_88:notes"/>
          <p:cNvSpPr/>
          <p:nvPr>
            <p:ph idx="2" type="sldImg"/>
          </p:nvPr>
        </p:nvSpPr>
        <p:spPr>
          <a:xfrm>
            <a:off x="2271713" y="1143001"/>
            <a:ext cx="2314575" cy="3087511"/>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06dfbad67b_0_8: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Packet type - access accept / access reject</a:t>
            </a:r>
            <a:endParaRPr/>
          </a:p>
          <a:p>
            <a:pPr indent="0" lvl="0" marL="0" rtl="0" algn="l">
              <a:spcBef>
                <a:spcPts val="0"/>
              </a:spcBef>
              <a:spcAft>
                <a:spcPts val="0"/>
              </a:spcAft>
              <a:buNone/>
            </a:pPr>
            <a:r>
              <a:rPr lang="en-GB"/>
              <a:t>Access point MAC Address - calling station id</a:t>
            </a:r>
            <a:endParaRPr/>
          </a:p>
          <a:p>
            <a:pPr indent="0" lvl="0" marL="0" rtl="0" algn="l">
              <a:spcBef>
                <a:spcPts val="0"/>
              </a:spcBef>
              <a:spcAft>
                <a:spcPts val="0"/>
              </a:spcAft>
              <a:buNone/>
            </a:pPr>
            <a:r>
              <a:rPr lang="en-GB"/>
              <a:t>NAS-IP Address - Ip addr for </a:t>
            </a:r>
            <a:r>
              <a:rPr lang="en-GB"/>
              <a:t>access point</a:t>
            </a:r>
            <a:endParaRPr/>
          </a:p>
          <a:p>
            <a:pPr indent="0" lvl="0" marL="0" rtl="0" algn="l">
              <a:spcBef>
                <a:spcPts val="0"/>
              </a:spcBef>
              <a:spcAft>
                <a:spcPts val="0"/>
              </a:spcAft>
              <a:buNone/>
            </a:pPr>
            <a:r>
              <a:rPr lang="en-GB"/>
              <a:t>Packet-Src-IP-Address - source radius server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solidFill>
                  <a:schemeClr val="dk1"/>
                </a:solidFill>
              </a:rPr>
              <a:t>This configuration defines how log messages should be formatted and sent for a component named </a:t>
            </a:r>
            <a:r>
              <a:rPr lang="en-GB">
                <a:solidFill>
                  <a:srgbClr val="188038"/>
                </a:solidFill>
                <a:latin typeface="Roboto Mono"/>
                <a:ea typeface="Roboto Mono"/>
                <a:cs typeface="Roboto Mono"/>
                <a:sym typeface="Roboto Mono"/>
              </a:rPr>
              <a:t>linelog campus-auth-syslog</a:t>
            </a:r>
            <a:endParaRPr>
              <a:solidFill>
                <a:srgbClr val="188038"/>
              </a:solidFill>
              <a:latin typeface="Roboto Mono"/>
              <a:ea typeface="Roboto Mono"/>
              <a:cs typeface="Roboto Mono"/>
              <a:sym typeface="Roboto Mono"/>
            </a:endParaRPr>
          </a:p>
          <a:p>
            <a:pPr indent="0" lvl="0" marL="0" rtl="0" algn="l">
              <a:spcBef>
                <a:spcPts val="0"/>
              </a:spcBef>
              <a:spcAft>
                <a:spcPts val="0"/>
              </a:spcAft>
              <a:buNone/>
            </a:pPr>
            <a:r>
              <a:rPr b="1" lang="en-GB">
                <a:solidFill>
                  <a:srgbClr val="188038"/>
                </a:solidFill>
                <a:latin typeface="Roboto Mono"/>
                <a:ea typeface="Roboto Mono"/>
                <a:cs typeface="Roboto Mono"/>
                <a:sym typeface="Roboto Mono"/>
              </a:rPr>
              <a:t>filename</a:t>
            </a:r>
            <a:r>
              <a:rPr lang="en-GB">
                <a:solidFill>
                  <a:schemeClr val="dk1"/>
                </a:solidFill>
              </a:rPr>
              <a:t>: Specifies the name of the log file. In this case, </a:t>
            </a:r>
            <a:r>
              <a:rPr lang="en-GB">
                <a:solidFill>
                  <a:srgbClr val="188038"/>
                </a:solidFill>
                <a:latin typeface="Roboto Mono"/>
                <a:ea typeface="Roboto Mono"/>
                <a:cs typeface="Roboto Mono"/>
                <a:sym typeface="Roboto Mono"/>
              </a:rPr>
              <a:t>syslog</a:t>
            </a:r>
            <a:r>
              <a:rPr lang="en-GB">
                <a:solidFill>
                  <a:schemeClr val="dk1"/>
                </a:solidFill>
              </a:rPr>
              <a:t> indicates that logs will be written to a file named </a:t>
            </a:r>
            <a:r>
              <a:rPr lang="en-GB">
                <a:solidFill>
                  <a:srgbClr val="188038"/>
                </a:solidFill>
                <a:latin typeface="Roboto Mono"/>
                <a:ea typeface="Roboto Mono"/>
                <a:cs typeface="Roboto Mono"/>
                <a:sym typeface="Roboto Mono"/>
              </a:rPr>
              <a:t>syslog</a:t>
            </a:r>
            <a:endParaRPr>
              <a:solidFill>
                <a:srgbClr val="188038"/>
              </a:solidFill>
              <a:latin typeface="Roboto Mono"/>
              <a:ea typeface="Roboto Mono"/>
              <a:cs typeface="Roboto Mono"/>
              <a:sym typeface="Roboto Mono"/>
            </a:endParaRPr>
          </a:p>
          <a:p>
            <a:pPr indent="0" lvl="0" marL="0" rtl="0" algn="l">
              <a:spcBef>
                <a:spcPts val="0"/>
              </a:spcBef>
              <a:spcAft>
                <a:spcPts val="0"/>
              </a:spcAft>
              <a:buNone/>
            </a:pPr>
            <a:r>
              <a:rPr b="1" lang="en-GB">
                <a:solidFill>
                  <a:srgbClr val="188038"/>
                </a:solidFill>
                <a:latin typeface="Roboto Mono"/>
                <a:ea typeface="Roboto Mono"/>
                <a:cs typeface="Roboto Mono"/>
                <a:sym typeface="Roboto Mono"/>
              </a:rPr>
              <a:t>syslog_severity</a:t>
            </a:r>
            <a:r>
              <a:rPr lang="en-GB">
                <a:solidFill>
                  <a:schemeClr val="dk1"/>
                </a:solidFill>
              </a:rPr>
              <a:t>: Sets the severity level of the logs. Here, </a:t>
            </a:r>
            <a:r>
              <a:rPr lang="en-GB">
                <a:solidFill>
                  <a:srgbClr val="188038"/>
                </a:solidFill>
                <a:latin typeface="Roboto Mono"/>
                <a:ea typeface="Roboto Mono"/>
                <a:cs typeface="Roboto Mono"/>
                <a:sym typeface="Roboto Mono"/>
              </a:rPr>
              <a:t>info</a:t>
            </a:r>
            <a:r>
              <a:rPr lang="en-GB">
                <a:solidFill>
                  <a:schemeClr val="dk1"/>
                </a:solidFill>
              </a:rPr>
              <a:t> indicates informational messages</a:t>
            </a:r>
            <a:endParaRPr>
              <a:solidFill>
                <a:schemeClr val="dk1"/>
              </a:solidFill>
            </a:endParaRPr>
          </a:p>
          <a:p>
            <a:pPr indent="0" lvl="0" marL="0" rtl="0" algn="l">
              <a:spcBef>
                <a:spcPts val="0"/>
              </a:spcBef>
              <a:spcAft>
                <a:spcPts val="0"/>
              </a:spcAft>
              <a:buNone/>
            </a:pPr>
            <a:r>
              <a:rPr b="1" lang="en-GB">
                <a:solidFill>
                  <a:srgbClr val="188038"/>
                </a:solidFill>
                <a:latin typeface="Roboto Mono"/>
                <a:ea typeface="Roboto Mono"/>
                <a:cs typeface="Roboto Mono"/>
                <a:sym typeface="Roboto Mono"/>
              </a:rPr>
              <a:t>format</a:t>
            </a:r>
            <a:r>
              <a:rPr lang="en-GB">
                <a:solidFill>
                  <a:schemeClr val="dk1"/>
                </a:solidFill>
              </a:rPr>
              <a:t>: Defines the format of the log messages. The placeholders </a:t>
            </a:r>
            <a:r>
              <a:rPr lang="en-GB">
                <a:solidFill>
                  <a:srgbClr val="188038"/>
                </a:solidFill>
                <a:latin typeface="Roboto Mono"/>
                <a:ea typeface="Roboto Mono"/>
                <a:cs typeface="Roboto Mono"/>
                <a:sym typeface="Roboto Mono"/>
              </a:rPr>
              <a:t>%{...}</a:t>
            </a:r>
            <a:r>
              <a:rPr lang="en-GB">
                <a:solidFill>
                  <a:schemeClr val="dk1"/>
                </a:solidFill>
              </a:rPr>
              <a:t> are replaced with actual values from the log entries: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GB">
                <a:solidFill>
                  <a:srgbClr val="188038"/>
                </a:solidFill>
                <a:latin typeface="Roboto Mono"/>
                <a:ea typeface="Roboto Mono"/>
                <a:cs typeface="Roboto Mono"/>
                <a:sym typeface="Roboto Mono"/>
              </a:rPr>
              <a:t>%{Packet-Type}</a:t>
            </a:r>
            <a:r>
              <a:rPr lang="en-GB">
                <a:solidFill>
                  <a:schemeClr val="dk1"/>
                </a:solidFill>
              </a:rPr>
              <a:t>: The type of RADIUS packet (e.g., </a:t>
            </a:r>
            <a:r>
              <a:rPr lang="en-GB">
                <a:solidFill>
                  <a:srgbClr val="188038"/>
                </a:solidFill>
                <a:latin typeface="Roboto Mono"/>
                <a:ea typeface="Roboto Mono"/>
                <a:cs typeface="Roboto Mono"/>
                <a:sym typeface="Roboto Mono"/>
              </a:rPr>
              <a:t>Access-Request</a:t>
            </a:r>
            <a:r>
              <a:rPr lang="en-GB">
                <a:solidFill>
                  <a:schemeClr val="dk1"/>
                </a:solidFill>
              </a:rPr>
              <a:t>, </a:t>
            </a:r>
            <a:r>
              <a:rPr lang="en-GB">
                <a:solidFill>
                  <a:srgbClr val="188038"/>
                </a:solidFill>
                <a:latin typeface="Roboto Mono"/>
                <a:ea typeface="Roboto Mono"/>
                <a:cs typeface="Roboto Mono"/>
                <a:sym typeface="Roboto Mono"/>
              </a:rPr>
              <a:t>Access-Accept</a:t>
            </a:r>
            <a:r>
              <a:rPr lang="en-GB">
                <a:solidFill>
                  <a:schemeClr val="dk1"/>
                </a:solidFill>
              </a:rPr>
              <a: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GB">
                <a:solidFill>
                  <a:srgbClr val="188038"/>
                </a:solidFill>
                <a:latin typeface="Roboto Mono"/>
                <a:ea typeface="Roboto Mono"/>
                <a:cs typeface="Roboto Mono"/>
                <a:sym typeface="Roboto Mono"/>
              </a:rPr>
              <a:t>%{User-Name}</a:t>
            </a:r>
            <a:r>
              <a:rPr lang="en-GB">
                <a:solidFill>
                  <a:schemeClr val="dk1"/>
                </a:solidFill>
              </a:rPr>
              <a:t>: The username.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GB">
                <a:solidFill>
                  <a:srgbClr val="188038"/>
                </a:solidFill>
                <a:latin typeface="Roboto Mono"/>
                <a:ea typeface="Roboto Mono"/>
                <a:cs typeface="Roboto Mono"/>
                <a:sym typeface="Roboto Mono"/>
              </a:rPr>
              <a:t>%{Calling-Station-Id}</a:t>
            </a:r>
            <a:r>
              <a:rPr lang="en-GB">
                <a:solidFill>
                  <a:schemeClr val="dk1"/>
                </a:solidFill>
              </a:rPr>
              <a:t>: The ID of the station initiating the request.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GB">
                <a:solidFill>
                  <a:srgbClr val="188038"/>
                </a:solidFill>
                <a:latin typeface="Roboto Mono"/>
                <a:ea typeface="Roboto Mono"/>
                <a:cs typeface="Roboto Mono"/>
                <a:sym typeface="Roboto Mono"/>
              </a:rPr>
              <a:t>%{NAS-IP-Address}</a:t>
            </a:r>
            <a:r>
              <a:rPr lang="en-GB">
                <a:solidFill>
                  <a:schemeClr val="dk1"/>
                </a:solidFill>
              </a:rPr>
              <a:t>: The IP address of the Network Access Server (NAS).</a:t>
            </a:r>
            <a:endParaRPr>
              <a:solidFill>
                <a:schemeClr val="dk1"/>
              </a:solidFill>
            </a:endParaRPr>
          </a:p>
          <a:p>
            <a:pPr indent="0" lvl="0" marL="0" rtl="0" algn="l">
              <a:spcBef>
                <a:spcPts val="1200"/>
              </a:spcBef>
              <a:spcAft>
                <a:spcPts val="0"/>
              </a:spcAft>
              <a:buNone/>
            </a:pPr>
            <a:r>
              <a:rPr b="1" lang="en-GB">
                <a:solidFill>
                  <a:srgbClr val="188038"/>
                </a:solidFill>
                <a:latin typeface="Roboto Mono"/>
                <a:ea typeface="Roboto Mono"/>
                <a:cs typeface="Roboto Mono"/>
                <a:sym typeface="Roboto Mono"/>
              </a:rPr>
              <a:t>reference</a:t>
            </a:r>
            <a:r>
              <a:rPr lang="en-GB">
                <a:solidFill>
                  <a:schemeClr val="dk1"/>
                </a:solidFill>
              </a:rPr>
              <a:t>: Defines a dynamic reference for log messages based on the packet type.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GB">
                <a:solidFill>
                  <a:srgbClr val="188038"/>
                </a:solidFill>
                <a:latin typeface="Roboto Mono"/>
                <a:ea typeface="Roboto Mono"/>
                <a:cs typeface="Roboto Mono"/>
                <a:sym typeface="Roboto Mono"/>
              </a:rPr>
              <a:t>messages.%{%{reply:Packet-Type}:-default}</a:t>
            </a:r>
            <a:r>
              <a:rPr lang="en-GB">
                <a:solidFill>
                  <a:schemeClr val="dk1"/>
                </a:solidFill>
              </a:rPr>
              <a:t>: This means the log message will reference a specific message format based on the </a:t>
            </a:r>
            <a:r>
              <a:rPr lang="en-GB">
                <a:solidFill>
                  <a:srgbClr val="188038"/>
                </a:solidFill>
                <a:latin typeface="Roboto Mono"/>
                <a:ea typeface="Roboto Mono"/>
                <a:cs typeface="Roboto Mono"/>
                <a:sym typeface="Roboto Mono"/>
              </a:rPr>
              <a:t>Packet-Type</a:t>
            </a:r>
            <a:r>
              <a:rPr lang="en-GB">
                <a:solidFill>
                  <a:schemeClr val="dk1"/>
                </a:solidFill>
              </a:rPr>
              <a:t>. If the packet type is not defined, it defaults to </a:t>
            </a:r>
            <a:r>
              <a:rPr lang="en-GB">
                <a:solidFill>
                  <a:srgbClr val="188038"/>
                </a:solidFill>
                <a:latin typeface="Roboto Mono"/>
                <a:ea typeface="Roboto Mono"/>
                <a:cs typeface="Roboto Mono"/>
                <a:sym typeface="Roboto Mono"/>
              </a:rPr>
              <a:t>default</a:t>
            </a:r>
            <a:endParaRPr>
              <a:solidFill>
                <a:srgbClr val="188038"/>
              </a:solidFill>
              <a:latin typeface="Roboto Mono"/>
              <a:ea typeface="Roboto Mono"/>
              <a:cs typeface="Roboto Mono"/>
              <a:sym typeface="Roboto Mono"/>
            </a:endParaRPr>
          </a:p>
          <a:p>
            <a:pPr indent="0" lvl="0" marL="0" rtl="0" algn="l">
              <a:spcBef>
                <a:spcPts val="1200"/>
              </a:spcBef>
              <a:spcAft>
                <a:spcPts val="0"/>
              </a:spcAft>
              <a:buNone/>
            </a:pPr>
            <a:r>
              <a:rPr b="1" lang="en-GB">
                <a:solidFill>
                  <a:srgbClr val="188038"/>
                </a:solidFill>
                <a:latin typeface="Roboto Mono"/>
                <a:ea typeface="Roboto Mono"/>
                <a:cs typeface="Roboto Mono"/>
                <a:sym typeface="Roboto Mono"/>
              </a:rPr>
              <a:t>messages</a:t>
            </a:r>
            <a:r>
              <a:rPr lang="en-GB">
                <a:solidFill>
                  <a:schemeClr val="dk1"/>
                </a:solidFill>
              </a:rPr>
              <a:t>: Defines specific formats for different types of RADIUS replies</a:t>
            </a:r>
            <a:endParaRPr>
              <a:solidFill>
                <a:schemeClr val="dk1"/>
              </a:solidFill>
            </a:endParaRPr>
          </a:p>
          <a:p>
            <a:pPr indent="0" lvl="0" marL="0" rtl="0" algn="l">
              <a:spcBef>
                <a:spcPts val="0"/>
              </a:spcBef>
              <a:spcAft>
                <a:spcPts val="0"/>
              </a:spcAft>
              <a:buNone/>
            </a:pPr>
            <a:r>
              <a:t/>
            </a:r>
            <a:endParaRPr>
              <a:solidFill>
                <a:srgbClr val="188038"/>
              </a:solidFill>
              <a:latin typeface="Roboto Mono"/>
              <a:ea typeface="Roboto Mono"/>
              <a:cs typeface="Roboto Mono"/>
              <a:sym typeface="Roboto Mono"/>
            </a:endParaRPr>
          </a:p>
        </p:txBody>
      </p:sp>
      <p:sp>
        <p:nvSpPr>
          <p:cNvPr id="179" name="Google Shape;179;g306dfbad67b_0_8: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0712a2cda8_0_42:notes"/>
          <p:cNvSpPr txBox="1"/>
          <p:nvPr>
            <p:ph idx="1" type="body"/>
          </p:nvPr>
        </p:nvSpPr>
        <p:spPr>
          <a:xfrm>
            <a:off x="685800" y="4399845"/>
            <a:ext cx="5486400" cy="36012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b="1" lang="en-GB">
                <a:solidFill>
                  <a:srgbClr val="188038"/>
                </a:solidFill>
                <a:latin typeface="Roboto Mono"/>
                <a:ea typeface="Roboto Mono"/>
                <a:cs typeface="Roboto Mono"/>
                <a:sym typeface="Roboto Mono"/>
              </a:rPr>
              <a:t>beats { port =&gt; "5046" }</a:t>
            </a:r>
            <a:r>
              <a:rPr lang="en-GB">
                <a:solidFill>
                  <a:schemeClr val="dk1"/>
                </a:solidFill>
              </a:rPr>
              <a:t>: This input plugin configures Logstash to listen for incoming log data from Beats agents</a:t>
            </a:r>
            <a:endParaRPr>
              <a:solidFill>
                <a:schemeClr val="dk1"/>
              </a:solidFill>
            </a:endParaRPr>
          </a:p>
          <a:p>
            <a:pPr indent="-298450" lvl="0" marL="457200" rtl="0" algn="l">
              <a:spcBef>
                <a:spcPts val="0"/>
              </a:spcBef>
              <a:spcAft>
                <a:spcPts val="0"/>
              </a:spcAft>
              <a:buSzPts val="1100"/>
              <a:buChar char="-"/>
            </a:pPr>
            <a:r>
              <a:rPr lang="en-GB">
                <a:solidFill>
                  <a:schemeClr val="dk1"/>
                </a:solidFill>
              </a:rPr>
              <a:t>The </a:t>
            </a:r>
            <a:r>
              <a:rPr lang="en-GB">
                <a:solidFill>
                  <a:srgbClr val="188038"/>
                </a:solidFill>
                <a:latin typeface="Roboto Mono"/>
                <a:ea typeface="Roboto Mono"/>
                <a:cs typeface="Roboto Mono"/>
                <a:sym typeface="Roboto Mono"/>
              </a:rPr>
              <a:t>grok</a:t>
            </a:r>
            <a:r>
              <a:rPr lang="en-GB">
                <a:solidFill>
                  <a:schemeClr val="dk1"/>
                </a:solidFill>
              </a:rPr>
              <a:t> filter is used to parse and structure unstructured log data. -</a:t>
            </a:r>
            <a:endParaRPr>
              <a:solidFill>
                <a:schemeClr val="dk1"/>
              </a:solidFill>
            </a:endParaRPr>
          </a:p>
          <a:p>
            <a:pPr indent="-298450" lvl="1" marL="914400" rtl="0" algn="l">
              <a:spcBef>
                <a:spcPts val="0"/>
              </a:spcBef>
              <a:spcAft>
                <a:spcPts val="0"/>
              </a:spcAft>
              <a:buSzPts val="1100"/>
              <a:buChar char="-"/>
            </a:pPr>
            <a:r>
              <a:rPr lang="en-GB">
                <a:solidFill>
                  <a:schemeClr val="dk1"/>
                </a:solidFill>
              </a:rPr>
              <a:t>The </a:t>
            </a:r>
            <a:r>
              <a:rPr lang="en-GB">
                <a:solidFill>
                  <a:srgbClr val="188038"/>
                </a:solidFill>
                <a:latin typeface="Roboto Mono"/>
                <a:ea typeface="Roboto Mono"/>
                <a:cs typeface="Roboto Mono"/>
                <a:sym typeface="Roboto Mono"/>
              </a:rPr>
              <a:t>match</a:t>
            </a:r>
            <a:r>
              <a:rPr lang="en-GB">
                <a:solidFill>
                  <a:schemeClr val="dk1"/>
                </a:solidFill>
              </a:rPr>
              <a:t> directive uses a pattern to extract fields from the log messages:</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%{SYSLOGBASE2}: Matches standard syslog patterns.</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(?&lt;response&gt;(Access-(Accept|Reject))): Captures the response type (Accept or Reject) as the response field.</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%{USERNAME:user}: Captures the username.</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(@%{HOSTNAME:realm})?: Optionally captures the realm (a domain or similar entity).</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stationid %{MAC:callingstationid}: Captures the MAC address of the station.</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NAS-IP-Address %{IPORHOST:NAS-IP-Address}: Captures the IP address of the NAS.</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proxy %{IPORHOST:Packet-Src-IP-Address}: Captures the source IP address of the packet.</a:t>
            </a:r>
            <a:endParaRPr>
              <a:solidFill>
                <a:schemeClr val="dk1"/>
              </a:solidFill>
            </a:endParaRPr>
          </a:p>
          <a:p>
            <a:pPr indent="0" lvl="0" marL="0" rtl="0" algn="l">
              <a:spcBef>
                <a:spcPts val="0"/>
              </a:spcBef>
              <a:spcAft>
                <a:spcPts val="0"/>
              </a:spcAft>
              <a:buNone/>
            </a:pPr>
            <a:r>
              <a:rPr lang="en-GB">
                <a:solidFill>
                  <a:schemeClr val="dk1"/>
                </a:solidFill>
              </a:rPr>
              <a:t>- </a:t>
            </a:r>
            <a:r>
              <a:rPr b="1" lang="en-GB">
                <a:solidFill>
                  <a:srgbClr val="188038"/>
                </a:solidFill>
                <a:latin typeface="Roboto Mono"/>
                <a:ea typeface="Roboto Mono"/>
                <a:cs typeface="Roboto Mono"/>
                <a:sym typeface="Roboto Mono"/>
              </a:rPr>
              <a:t>mutate { lowercase =&gt; ["realm"] }</a:t>
            </a:r>
            <a:r>
              <a:rPr lang="en-GB">
                <a:solidFill>
                  <a:schemeClr val="dk1"/>
                </a:solidFill>
              </a:rPr>
              <a:t>: Converts the </a:t>
            </a:r>
            <a:r>
              <a:rPr lang="en-GB">
                <a:solidFill>
                  <a:srgbClr val="188038"/>
                </a:solidFill>
                <a:latin typeface="Roboto Mono"/>
                <a:ea typeface="Roboto Mono"/>
                <a:cs typeface="Roboto Mono"/>
                <a:sym typeface="Roboto Mono"/>
              </a:rPr>
              <a:t>realm</a:t>
            </a:r>
            <a:r>
              <a:rPr lang="en-GB">
                <a:solidFill>
                  <a:schemeClr val="dk1"/>
                </a:solidFill>
              </a:rPr>
              <a:t> field to lowercase</a:t>
            </a:r>
            <a:endParaRPr>
              <a:solidFill>
                <a:schemeClr val="dk1"/>
              </a:solidFill>
            </a:endParaRPr>
          </a:p>
          <a:p>
            <a:pPr indent="0" lvl="0" marL="0" rtl="0" algn="l">
              <a:spcBef>
                <a:spcPts val="0"/>
              </a:spcBef>
              <a:spcAft>
                <a:spcPts val="0"/>
              </a:spcAft>
              <a:buNone/>
            </a:pPr>
            <a:r>
              <a:rPr lang="en-GB">
                <a:solidFill>
                  <a:schemeClr val="dk1"/>
                </a:solidFill>
              </a:rPr>
              <a:t>- </a:t>
            </a:r>
            <a:r>
              <a:rPr b="1" lang="en-GB">
                <a:solidFill>
                  <a:srgbClr val="188038"/>
                </a:solidFill>
                <a:latin typeface="Roboto Mono"/>
                <a:ea typeface="Roboto Mono"/>
                <a:cs typeface="Roboto Mono"/>
                <a:sym typeface="Roboto Mono"/>
              </a:rPr>
              <a:t>if "_grokparsefailure" in [tags] { drop { } }</a:t>
            </a:r>
            <a:r>
              <a:rPr lang="en-GB">
                <a:solidFill>
                  <a:schemeClr val="dk1"/>
                </a:solidFill>
              </a:rPr>
              <a:t>: Checks if the </a:t>
            </a:r>
            <a:r>
              <a:rPr lang="en-GB">
                <a:solidFill>
                  <a:srgbClr val="188038"/>
                </a:solidFill>
                <a:latin typeface="Roboto Mono"/>
                <a:ea typeface="Roboto Mono"/>
                <a:cs typeface="Roboto Mono"/>
                <a:sym typeface="Roboto Mono"/>
              </a:rPr>
              <a:t>grok</a:t>
            </a:r>
            <a:r>
              <a:rPr lang="en-GB">
                <a:solidFill>
                  <a:schemeClr val="dk1"/>
                </a:solidFill>
              </a:rPr>
              <a:t> filter failed to parse the log (tagged as </a:t>
            </a:r>
            <a:r>
              <a:rPr lang="en-GB">
                <a:solidFill>
                  <a:srgbClr val="188038"/>
                </a:solidFill>
                <a:latin typeface="Roboto Mono"/>
                <a:ea typeface="Roboto Mono"/>
                <a:cs typeface="Roboto Mono"/>
                <a:sym typeface="Roboto Mono"/>
              </a:rPr>
              <a:t>_grokparsefailure</a:t>
            </a:r>
            <a:r>
              <a:rPr lang="en-GB">
                <a:solidFill>
                  <a:schemeClr val="dk1"/>
                </a:solidFill>
              </a:rPr>
              <a:t>). If it did, the log event is dropped and not processed further.</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GB">
                <a:solidFill>
                  <a:srgbClr val="188038"/>
                </a:solidFill>
                <a:latin typeface="Roboto Mono"/>
                <a:ea typeface="Roboto Mono"/>
                <a:cs typeface="Roboto Mono"/>
                <a:sym typeface="Roboto Mono"/>
              </a:rPr>
              <a:t>elasticsearch</a:t>
            </a:r>
            <a:r>
              <a:rPr lang="en-GB">
                <a:solidFill>
                  <a:schemeClr val="dk1"/>
                </a:solidFill>
              </a:rPr>
              <a:t>: Sends the processed logs to an Elasticsearch cluster:</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GB">
                <a:solidFill>
                  <a:srgbClr val="188038"/>
                </a:solidFill>
                <a:latin typeface="Roboto Mono"/>
                <a:ea typeface="Roboto Mono"/>
                <a:cs typeface="Roboto Mono"/>
                <a:sym typeface="Roboto Mono"/>
              </a:rPr>
              <a:t>hosts</a:t>
            </a:r>
            <a:r>
              <a:rPr lang="en-GB">
                <a:solidFill>
                  <a:schemeClr val="dk1"/>
                </a:solidFill>
              </a:rPr>
              <a:t>: Lists the Elasticsearch nodes where the logs will be sent.</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GB">
                <a:solidFill>
                  <a:srgbClr val="188038"/>
                </a:solidFill>
                <a:latin typeface="Roboto Mono"/>
                <a:ea typeface="Roboto Mono"/>
                <a:cs typeface="Roboto Mono"/>
                <a:sym typeface="Roboto Mono"/>
              </a:rPr>
              <a:t>index</a:t>
            </a:r>
            <a:r>
              <a:rPr lang="en-GB">
                <a:solidFill>
                  <a:schemeClr val="dk1"/>
                </a:solidFill>
              </a:rPr>
              <a:t>: Specifies the index name pattern where logs will be stored in Elasticsearch. The pattern </a:t>
            </a:r>
            <a:r>
              <a:rPr lang="en-GB">
                <a:solidFill>
                  <a:srgbClr val="188038"/>
                </a:solidFill>
                <a:latin typeface="Roboto Mono"/>
                <a:ea typeface="Roboto Mono"/>
                <a:cs typeface="Roboto Mono"/>
                <a:sym typeface="Roboto Mono"/>
              </a:rPr>
              <a:t>eduroam-%{+YYYY.MM}</a:t>
            </a:r>
            <a:r>
              <a:rPr lang="en-GB">
                <a:solidFill>
                  <a:schemeClr val="dk1"/>
                </a:solidFill>
              </a:rPr>
              <a:t> creates monthly indices with names like </a:t>
            </a:r>
            <a:r>
              <a:rPr lang="en-GB">
                <a:solidFill>
                  <a:srgbClr val="188038"/>
                </a:solidFill>
                <a:latin typeface="Roboto Mono"/>
                <a:ea typeface="Roboto Mono"/>
                <a:cs typeface="Roboto Mono"/>
                <a:sym typeface="Roboto Mono"/>
              </a:rPr>
              <a:t>eduroam-2024.10</a:t>
            </a:r>
            <a:r>
              <a:rPr lang="en-GB">
                <a:solidFill>
                  <a:schemeClr val="dk1"/>
                </a:solidFill>
              </a:rPr>
              <a:t>.</a:t>
            </a:r>
            <a:endParaRPr>
              <a:solidFill>
                <a:schemeClr val="dk1"/>
              </a:solidFill>
            </a:endParaRPr>
          </a:p>
        </p:txBody>
      </p:sp>
      <p:sp>
        <p:nvSpPr>
          <p:cNvPr id="188" name="Google Shape;188;g30712a2cda8_0_42:notes"/>
          <p:cNvSpPr/>
          <p:nvPr>
            <p:ph idx="2" type="sldImg"/>
          </p:nvPr>
        </p:nvSpPr>
        <p:spPr>
          <a:xfrm>
            <a:off x="2271713" y="1143001"/>
            <a:ext cx="2314500" cy="30876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1"/>
        </a:solidFill>
      </p:bgPr>
    </p:bg>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12017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atin typeface="Arial"/>
                <a:ea typeface="Arial"/>
                <a:cs typeface="Arial"/>
                <a:sym typeface="Aria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6" name="Google Shape;56;p14"/>
          <p:cNvSpPr txBox="1"/>
          <p:nvPr>
            <p:ph idx="1" type="subTitle"/>
          </p:nvPr>
        </p:nvSpPr>
        <p:spPr>
          <a:xfrm>
            <a:off x="311700" y="32913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atin typeface="Calibri"/>
                <a:ea typeface="Calibri"/>
                <a:cs typeface="Calibri"/>
                <a:sym typeface="Calib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58" name="Google Shape;58;p14"/>
          <p:cNvPicPr preferRelativeResize="0"/>
          <p:nvPr/>
        </p:nvPicPr>
        <p:blipFill rotWithShape="1">
          <a:blip r:embed="rId2">
            <a:alphaModFix/>
          </a:blip>
          <a:srcRect b="0" l="0" r="0" t="0"/>
          <a:stretch/>
        </p:blipFill>
        <p:spPr>
          <a:xfrm>
            <a:off x="3948525" y="196013"/>
            <a:ext cx="1246925" cy="1092150"/>
          </a:xfrm>
          <a:prstGeom prst="rect">
            <a:avLst/>
          </a:prstGeom>
          <a:noFill/>
          <a:ln>
            <a:noFill/>
          </a:ln>
        </p:spPr>
      </p:pic>
      <p:cxnSp>
        <p:nvCxnSpPr>
          <p:cNvPr id="59" name="Google Shape;59;p14"/>
          <p:cNvCxnSpPr/>
          <p:nvPr/>
        </p:nvCxnSpPr>
        <p:spPr>
          <a:xfrm>
            <a:off x="4386200" y="4824875"/>
            <a:ext cx="3660000" cy="0"/>
          </a:xfrm>
          <a:prstGeom prst="straightConnector1">
            <a:avLst/>
          </a:prstGeom>
          <a:noFill/>
          <a:ln cap="flat" cmpd="sng" w="28575">
            <a:solidFill>
              <a:srgbClr val="EB2227"/>
            </a:solidFill>
            <a:prstDash val="solid"/>
            <a:round/>
            <a:headEnd len="sm" w="sm" type="none"/>
            <a:tailEnd len="sm" w="sm" type="none"/>
          </a:ln>
        </p:spPr>
      </p:cxnSp>
      <p:cxnSp>
        <p:nvCxnSpPr>
          <p:cNvPr id="60" name="Google Shape;60;p14"/>
          <p:cNvCxnSpPr/>
          <p:nvPr/>
        </p:nvCxnSpPr>
        <p:spPr>
          <a:xfrm>
            <a:off x="2786000" y="4824875"/>
            <a:ext cx="3660000" cy="0"/>
          </a:xfrm>
          <a:prstGeom prst="straightConnector1">
            <a:avLst/>
          </a:prstGeom>
          <a:noFill/>
          <a:ln cap="flat" cmpd="sng" w="28575">
            <a:solidFill>
              <a:srgbClr val="26ABE2"/>
            </a:solidFill>
            <a:prstDash val="solid"/>
            <a:round/>
            <a:headEnd len="sm" w="sm" type="none"/>
            <a:tailEnd len="sm" w="sm" type="none"/>
          </a:ln>
        </p:spPr>
      </p:cxnSp>
      <p:sp>
        <p:nvSpPr>
          <p:cNvPr id="61" name="Google Shape;61;p14"/>
          <p:cNvSpPr txBox="1"/>
          <p:nvPr/>
        </p:nvSpPr>
        <p:spPr>
          <a:xfrm>
            <a:off x="3014125" y="4826075"/>
            <a:ext cx="2992800" cy="23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GB" sz="1000" u="none" cap="none" strike="noStrike">
                <a:solidFill>
                  <a:srgbClr val="26ABE2"/>
                </a:solidFill>
                <a:latin typeface="Arial"/>
                <a:ea typeface="Arial"/>
                <a:cs typeface="Arial"/>
                <a:sym typeface="Arial"/>
              </a:rPr>
              <a:t>Knowledge | Community | Solutions</a:t>
            </a:r>
            <a:endParaRPr b="0" i="0" sz="1000" u="none" cap="none" strike="noStrike">
              <a:solidFill>
                <a:srgbClr val="26ABE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ABE2"/>
              </a:solidFill>
              <a:latin typeface="Arial"/>
              <a:ea typeface="Arial"/>
              <a:cs typeface="Arial"/>
              <a:sym typeface="Arial"/>
            </a:endParaRPr>
          </a:p>
        </p:txBody>
      </p:sp>
      <p:cxnSp>
        <p:nvCxnSpPr>
          <p:cNvPr id="62" name="Google Shape;62;p14"/>
          <p:cNvCxnSpPr/>
          <p:nvPr/>
        </p:nvCxnSpPr>
        <p:spPr>
          <a:xfrm>
            <a:off x="1109600" y="4824875"/>
            <a:ext cx="3660000" cy="0"/>
          </a:xfrm>
          <a:prstGeom prst="straightConnector1">
            <a:avLst/>
          </a:prstGeom>
          <a:noFill/>
          <a:ln cap="flat" cmpd="sng" w="28575">
            <a:solidFill>
              <a:srgbClr val="2E3192"/>
            </a:solidFill>
            <a:prstDash val="solid"/>
            <a:round/>
            <a:headEnd len="sm" w="sm" type="none"/>
            <a:tailEnd len="sm" w="sm" type="none"/>
          </a:ln>
        </p:spPr>
      </p:cxnSp>
      <p:pic>
        <p:nvPicPr>
          <p:cNvPr id="63" name="Google Shape;63;p14"/>
          <p:cNvPicPr preferRelativeResize="0"/>
          <p:nvPr/>
        </p:nvPicPr>
        <p:blipFill>
          <a:blip r:embed="rId3">
            <a:alphaModFix/>
          </a:blip>
          <a:stretch>
            <a:fillRect/>
          </a:stretch>
        </p:blipFill>
        <p:spPr>
          <a:xfrm>
            <a:off x="140750" y="4039249"/>
            <a:ext cx="2426425" cy="700175"/>
          </a:xfrm>
          <a:prstGeom prst="rect">
            <a:avLst/>
          </a:prstGeom>
          <a:noFill/>
          <a:ln>
            <a:noFill/>
          </a:ln>
        </p:spPr>
      </p:pic>
      <p:pic>
        <p:nvPicPr>
          <p:cNvPr id="64" name="Google Shape;64;p14"/>
          <p:cNvPicPr preferRelativeResize="0"/>
          <p:nvPr/>
        </p:nvPicPr>
        <p:blipFill rotWithShape="1">
          <a:blip r:embed="rId4">
            <a:alphaModFix/>
          </a:blip>
          <a:srcRect b="11412" l="8979" r="6859" t="15386"/>
          <a:stretch/>
        </p:blipFill>
        <p:spPr>
          <a:xfrm>
            <a:off x="6847200" y="3723150"/>
            <a:ext cx="2149674" cy="10162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showMasterSp="0">
  <p:cSld name="SECTION_TITLE_AND_DESCRIPTION">
    <p:bg>
      <p:bgPr>
        <a:solidFill>
          <a:schemeClr val="lt1"/>
        </a:solidFill>
      </p:bgPr>
    </p:bg>
    <p:spTree>
      <p:nvGrpSpPr>
        <p:cNvPr id="65" name="Shape 65"/>
        <p:cNvGrpSpPr/>
        <p:nvPr/>
      </p:nvGrpSpPr>
      <p:grpSpPr>
        <a:xfrm>
          <a:off x="0" y="0"/>
          <a:ext cx="0" cy="0"/>
          <a:chOff x="0" y="0"/>
          <a:chExt cx="0" cy="0"/>
        </a:xfrm>
      </p:grpSpPr>
      <p:sp>
        <p:nvSpPr>
          <p:cNvPr id="66" name="Google Shape;66;p15"/>
          <p:cNvSpPr txBox="1"/>
          <p:nvPr>
            <p:ph idx="1" type="body"/>
          </p:nvPr>
        </p:nvSpPr>
        <p:spPr>
          <a:xfrm>
            <a:off x="4939500" y="724075"/>
            <a:ext cx="3837000" cy="3359843"/>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2400"/>
              <a:buNone/>
              <a:defRPr sz="2400">
                <a:latin typeface="Calibri"/>
                <a:ea typeface="Calibri"/>
                <a:cs typeface="Calibri"/>
                <a:sym typeface="Calibri"/>
              </a:defRPr>
            </a:lvl1pPr>
            <a:lvl2pPr indent="-342900" lvl="1" marL="914400" algn="l">
              <a:lnSpc>
                <a:spcPct val="100000"/>
              </a:lnSpc>
              <a:spcBef>
                <a:spcPts val="1600"/>
              </a:spcBef>
              <a:spcAft>
                <a:spcPts val="0"/>
              </a:spcAft>
              <a:buSzPts val="1800"/>
              <a:buChar char="○"/>
              <a:defRPr sz="1800"/>
            </a:lvl2pPr>
            <a:lvl3pPr indent="-342900" lvl="2" marL="1371600" algn="l">
              <a:lnSpc>
                <a:spcPct val="100000"/>
              </a:lnSpc>
              <a:spcBef>
                <a:spcPts val="1600"/>
              </a:spcBef>
              <a:spcAft>
                <a:spcPts val="0"/>
              </a:spcAft>
              <a:buSzPts val="1800"/>
              <a:buChar char="■"/>
              <a:defRPr sz="1800"/>
            </a:lvl3pPr>
            <a:lvl4pPr indent="-342900" lvl="3" marL="1828800" algn="l">
              <a:lnSpc>
                <a:spcPct val="100000"/>
              </a:lnSpc>
              <a:spcBef>
                <a:spcPts val="1600"/>
              </a:spcBef>
              <a:spcAft>
                <a:spcPts val="0"/>
              </a:spcAft>
              <a:buSzPts val="1800"/>
              <a:buChar char="●"/>
              <a:defRPr sz="1800"/>
            </a:lvl4pPr>
            <a:lvl5pPr indent="-342900" lvl="4" marL="2286000" algn="l">
              <a:lnSpc>
                <a:spcPct val="100000"/>
              </a:lnSpc>
              <a:spcBef>
                <a:spcPts val="1600"/>
              </a:spcBef>
              <a:spcAft>
                <a:spcPts val="0"/>
              </a:spcAft>
              <a:buSzPts val="1800"/>
              <a:buChar char="○"/>
              <a:defRPr sz="1800"/>
            </a:lvl5pPr>
            <a:lvl6pPr indent="-342900" lvl="5" marL="2743200" algn="l">
              <a:lnSpc>
                <a:spcPct val="100000"/>
              </a:lnSpc>
              <a:spcBef>
                <a:spcPts val="1600"/>
              </a:spcBef>
              <a:spcAft>
                <a:spcPts val="0"/>
              </a:spcAft>
              <a:buSzPts val="1800"/>
              <a:buChar char="■"/>
              <a:defRPr sz="1800"/>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pic>
        <p:nvPicPr>
          <p:cNvPr id="67" name="Google Shape;67;p15"/>
          <p:cNvPicPr preferRelativeResize="0"/>
          <p:nvPr/>
        </p:nvPicPr>
        <p:blipFill rotWithShape="1">
          <a:blip r:embed="rId2">
            <a:alphaModFix/>
          </a:blip>
          <a:srcRect b="0" l="0" r="0" t="0"/>
          <a:stretch/>
        </p:blipFill>
        <p:spPr>
          <a:xfrm>
            <a:off x="8083600" y="130237"/>
            <a:ext cx="748700" cy="636400"/>
          </a:xfrm>
          <a:prstGeom prst="rect">
            <a:avLst/>
          </a:prstGeom>
          <a:noFill/>
          <a:ln>
            <a:noFill/>
          </a:ln>
        </p:spPr>
      </p:pic>
      <p:cxnSp>
        <p:nvCxnSpPr>
          <p:cNvPr id="68" name="Google Shape;68;p15"/>
          <p:cNvCxnSpPr/>
          <p:nvPr/>
        </p:nvCxnSpPr>
        <p:spPr>
          <a:xfrm>
            <a:off x="4386200" y="4824875"/>
            <a:ext cx="3660000" cy="0"/>
          </a:xfrm>
          <a:prstGeom prst="straightConnector1">
            <a:avLst/>
          </a:prstGeom>
          <a:noFill/>
          <a:ln cap="flat" cmpd="sng" w="28575">
            <a:solidFill>
              <a:srgbClr val="EB2227"/>
            </a:solidFill>
            <a:prstDash val="solid"/>
            <a:round/>
            <a:headEnd len="sm" w="sm" type="none"/>
            <a:tailEnd len="sm" w="sm" type="none"/>
          </a:ln>
        </p:spPr>
      </p:cxnSp>
      <p:cxnSp>
        <p:nvCxnSpPr>
          <p:cNvPr id="69" name="Google Shape;69;p15"/>
          <p:cNvCxnSpPr/>
          <p:nvPr/>
        </p:nvCxnSpPr>
        <p:spPr>
          <a:xfrm>
            <a:off x="2786000" y="4824875"/>
            <a:ext cx="3660000" cy="0"/>
          </a:xfrm>
          <a:prstGeom prst="straightConnector1">
            <a:avLst/>
          </a:prstGeom>
          <a:noFill/>
          <a:ln cap="flat" cmpd="sng" w="28575">
            <a:solidFill>
              <a:srgbClr val="26ABE2"/>
            </a:solidFill>
            <a:prstDash val="solid"/>
            <a:round/>
            <a:headEnd len="sm" w="sm" type="none"/>
            <a:tailEnd len="sm" w="sm" type="none"/>
          </a:ln>
        </p:spPr>
      </p:cxnSp>
      <p:sp>
        <p:nvSpPr>
          <p:cNvPr id="70" name="Google Shape;70;p15"/>
          <p:cNvSpPr txBox="1"/>
          <p:nvPr/>
        </p:nvSpPr>
        <p:spPr>
          <a:xfrm>
            <a:off x="3014125" y="4826075"/>
            <a:ext cx="2992800" cy="23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GB" sz="1000" u="none" cap="none" strike="noStrike">
                <a:solidFill>
                  <a:srgbClr val="26ABE2"/>
                </a:solidFill>
                <a:latin typeface="Arial"/>
                <a:ea typeface="Arial"/>
                <a:cs typeface="Arial"/>
                <a:sym typeface="Arial"/>
              </a:rPr>
              <a:t>Knowledge | Community | Solutions</a:t>
            </a:r>
            <a:endParaRPr b="0" i="0" sz="1000" u="none" cap="none" strike="noStrike">
              <a:solidFill>
                <a:srgbClr val="26ABE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ABE2"/>
              </a:solidFill>
              <a:latin typeface="Arial"/>
              <a:ea typeface="Arial"/>
              <a:cs typeface="Arial"/>
              <a:sym typeface="Arial"/>
            </a:endParaRPr>
          </a:p>
        </p:txBody>
      </p:sp>
      <p:cxnSp>
        <p:nvCxnSpPr>
          <p:cNvPr id="71" name="Google Shape;71;p15"/>
          <p:cNvCxnSpPr/>
          <p:nvPr/>
        </p:nvCxnSpPr>
        <p:spPr>
          <a:xfrm>
            <a:off x="1109600" y="4824875"/>
            <a:ext cx="3660000" cy="0"/>
          </a:xfrm>
          <a:prstGeom prst="straightConnector1">
            <a:avLst/>
          </a:prstGeom>
          <a:noFill/>
          <a:ln cap="flat" cmpd="sng" w="28575">
            <a:solidFill>
              <a:srgbClr val="2E3192"/>
            </a:solidFill>
            <a:prstDash val="solid"/>
            <a:round/>
            <a:headEnd len="sm" w="sm" type="none"/>
            <a:tailEnd len="sm" w="sm"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showMasterSp="0" type="tx">
  <p:cSld name="TITLE_AND_BODY">
    <p:spTree>
      <p:nvGrpSpPr>
        <p:cNvPr id="72" name="Shape 72"/>
        <p:cNvGrpSpPr/>
        <p:nvPr/>
      </p:nvGrpSpPr>
      <p:grpSpPr>
        <a:xfrm>
          <a:off x="0" y="0"/>
          <a:ext cx="0" cy="0"/>
          <a:chOff x="0" y="0"/>
          <a:chExt cx="0" cy="0"/>
        </a:xfrm>
      </p:grpSpPr>
      <p:sp>
        <p:nvSpPr>
          <p:cNvPr id="73" name="Google Shape;73;p16"/>
          <p:cNvSpPr txBox="1"/>
          <p:nvPr>
            <p:ph type="title"/>
          </p:nvPr>
        </p:nvSpPr>
        <p:spPr>
          <a:xfrm>
            <a:off x="899592" y="445025"/>
            <a:ext cx="7184008"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atin typeface="Arial"/>
                <a:ea typeface="Arial"/>
                <a:cs typeface="Arial"/>
                <a:sym typeface="Aria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4" name="Google Shape;74;p16"/>
          <p:cNvSpPr txBox="1"/>
          <p:nvPr>
            <p:ph idx="1" type="body"/>
          </p:nvPr>
        </p:nvSpPr>
        <p:spPr>
          <a:xfrm>
            <a:off x="899592" y="1152475"/>
            <a:ext cx="7184008" cy="2931434"/>
          </a:xfrm>
          <a:prstGeom prst="rect">
            <a:avLst/>
          </a:prstGeom>
          <a:noFill/>
          <a:ln>
            <a:noFill/>
          </a:ln>
        </p:spPr>
        <p:txBody>
          <a:bodyPr anchorCtr="0" anchor="t" bIns="91425" lIns="91425" spcFirstLastPara="1" rIns="91425" wrap="square" tIns="91425">
            <a:noAutofit/>
          </a:bodyPr>
          <a:lstStyle>
            <a:lvl1pPr indent="-381000" lvl="0" marL="457200" algn="l">
              <a:lnSpc>
                <a:spcPct val="100000"/>
              </a:lnSpc>
              <a:spcBef>
                <a:spcPts val="0"/>
              </a:spcBef>
              <a:spcAft>
                <a:spcPts val="0"/>
              </a:spcAft>
              <a:buSzPts val="2400"/>
              <a:buChar char="●"/>
              <a:defRPr sz="2400">
                <a:latin typeface="Calibri"/>
                <a:ea typeface="Calibri"/>
                <a:cs typeface="Calibri"/>
                <a:sym typeface="Calibri"/>
              </a:defRPr>
            </a:lvl1pPr>
            <a:lvl2pPr indent="-342900" lvl="1" marL="914400" algn="l">
              <a:lnSpc>
                <a:spcPct val="100000"/>
              </a:lnSpc>
              <a:spcBef>
                <a:spcPts val="1600"/>
              </a:spcBef>
              <a:spcAft>
                <a:spcPts val="0"/>
              </a:spcAft>
              <a:buSzPts val="1800"/>
              <a:buChar char="○"/>
              <a:defRPr sz="1800"/>
            </a:lvl2pPr>
            <a:lvl3pPr indent="-342900" lvl="2" marL="1371600" algn="l">
              <a:lnSpc>
                <a:spcPct val="100000"/>
              </a:lnSpc>
              <a:spcBef>
                <a:spcPts val="1600"/>
              </a:spcBef>
              <a:spcAft>
                <a:spcPts val="0"/>
              </a:spcAft>
              <a:buSzPts val="1800"/>
              <a:buChar char="■"/>
              <a:defRPr sz="1800"/>
            </a:lvl3pPr>
            <a:lvl4pPr indent="-342900" lvl="3" marL="1828800" algn="l">
              <a:lnSpc>
                <a:spcPct val="100000"/>
              </a:lnSpc>
              <a:spcBef>
                <a:spcPts val="1600"/>
              </a:spcBef>
              <a:spcAft>
                <a:spcPts val="0"/>
              </a:spcAft>
              <a:buSzPts val="1800"/>
              <a:buChar char="●"/>
              <a:defRPr sz="1800"/>
            </a:lvl4pPr>
            <a:lvl5pPr indent="-342900" lvl="4" marL="2286000" algn="l">
              <a:lnSpc>
                <a:spcPct val="100000"/>
              </a:lnSpc>
              <a:spcBef>
                <a:spcPts val="1600"/>
              </a:spcBef>
              <a:spcAft>
                <a:spcPts val="0"/>
              </a:spcAft>
              <a:buSzPts val="1800"/>
              <a:buChar char="○"/>
              <a:defRPr sz="1800"/>
            </a:lvl5pPr>
            <a:lvl6pPr indent="-342900" lvl="5" marL="2743200" algn="l">
              <a:lnSpc>
                <a:spcPct val="100000"/>
              </a:lnSpc>
              <a:spcBef>
                <a:spcPts val="1600"/>
              </a:spcBef>
              <a:spcAft>
                <a:spcPts val="0"/>
              </a:spcAft>
              <a:buSzPts val="1800"/>
              <a:buChar char="■"/>
              <a:defRPr sz="1800"/>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pic>
        <p:nvPicPr>
          <p:cNvPr id="75" name="Google Shape;75;p16"/>
          <p:cNvPicPr preferRelativeResize="0"/>
          <p:nvPr/>
        </p:nvPicPr>
        <p:blipFill rotWithShape="1">
          <a:blip r:embed="rId2">
            <a:alphaModFix/>
          </a:blip>
          <a:srcRect b="0" l="0" r="0" t="0"/>
          <a:stretch/>
        </p:blipFill>
        <p:spPr>
          <a:xfrm>
            <a:off x="8083600" y="130237"/>
            <a:ext cx="748700" cy="636400"/>
          </a:xfrm>
          <a:prstGeom prst="rect">
            <a:avLst/>
          </a:prstGeom>
          <a:noFill/>
          <a:ln>
            <a:noFill/>
          </a:ln>
        </p:spPr>
      </p:pic>
      <p:cxnSp>
        <p:nvCxnSpPr>
          <p:cNvPr id="76" name="Google Shape;76;p16"/>
          <p:cNvCxnSpPr/>
          <p:nvPr/>
        </p:nvCxnSpPr>
        <p:spPr>
          <a:xfrm>
            <a:off x="4386200" y="4824875"/>
            <a:ext cx="3660000" cy="0"/>
          </a:xfrm>
          <a:prstGeom prst="straightConnector1">
            <a:avLst/>
          </a:prstGeom>
          <a:noFill/>
          <a:ln cap="flat" cmpd="sng" w="28575">
            <a:solidFill>
              <a:srgbClr val="EB2227"/>
            </a:solidFill>
            <a:prstDash val="solid"/>
            <a:round/>
            <a:headEnd len="sm" w="sm" type="none"/>
            <a:tailEnd len="sm" w="sm" type="none"/>
          </a:ln>
        </p:spPr>
      </p:cxnSp>
      <p:cxnSp>
        <p:nvCxnSpPr>
          <p:cNvPr id="77" name="Google Shape;77;p16"/>
          <p:cNvCxnSpPr/>
          <p:nvPr/>
        </p:nvCxnSpPr>
        <p:spPr>
          <a:xfrm>
            <a:off x="2786000" y="4824875"/>
            <a:ext cx="3660000" cy="0"/>
          </a:xfrm>
          <a:prstGeom prst="straightConnector1">
            <a:avLst/>
          </a:prstGeom>
          <a:noFill/>
          <a:ln cap="flat" cmpd="sng" w="28575">
            <a:solidFill>
              <a:srgbClr val="26ABE2"/>
            </a:solidFill>
            <a:prstDash val="solid"/>
            <a:round/>
            <a:headEnd len="sm" w="sm" type="none"/>
            <a:tailEnd len="sm" w="sm" type="none"/>
          </a:ln>
        </p:spPr>
      </p:cxnSp>
      <p:sp>
        <p:nvSpPr>
          <p:cNvPr id="78" name="Google Shape;78;p16"/>
          <p:cNvSpPr txBox="1"/>
          <p:nvPr/>
        </p:nvSpPr>
        <p:spPr>
          <a:xfrm>
            <a:off x="3014125" y="4826075"/>
            <a:ext cx="2992800" cy="23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GB" sz="1000" u="none" cap="none" strike="noStrike">
                <a:solidFill>
                  <a:srgbClr val="26ABE2"/>
                </a:solidFill>
                <a:latin typeface="Arial"/>
                <a:ea typeface="Arial"/>
                <a:cs typeface="Arial"/>
                <a:sym typeface="Arial"/>
              </a:rPr>
              <a:t>Knowledge | Community | Solutions</a:t>
            </a:r>
            <a:endParaRPr b="0" i="0" sz="1000" u="none" cap="none" strike="noStrike">
              <a:solidFill>
                <a:srgbClr val="26ABE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ABE2"/>
              </a:solidFill>
              <a:latin typeface="Arial"/>
              <a:ea typeface="Arial"/>
              <a:cs typeface="Arial"/>
              <a:sym typeface="Arial"/>
            </a:endParaRPr>
          </a:p>
        </p:txBody>
      </p:sp>
      <p:cxnSp>
        <p:nvCxnSpPr>
          <p:cNvPr id="79" name="Google Shape;79;p16"/>
          <p:cNvCxnSpPr/>
          <p:nvPr/>
        </p:nvCxnSpPr>
        <p:spPr>
          <a:xfrm>
            <a:off x="1109600" y="4824875"/>
            <a:ext cx="3660000" cy="0"/>
          </a:xfrm>
          <a:prstGeom prst="straightConnector1">
            <a:avLst/>
          </a:prstGeom>
          <a:noFill/>
          <a:ln cap="flat" cmpd="sng" w="28575">
            <a:solidFill>
              <a:srgbClr val="2E3192"/>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80" name="Shape 80"/>
        <p:cNvGrpSpPr/>
        <p:nvPr/>
      </p:nvGrpSpPr>
      <p:grpSpPr>
        <a:xfrm>
          <a:off x="0" y="0"/>
          <a:ext cx="0" cy="0"/>
          <a:chOff x="0" y="0"/>
          <a:chExt cx="0" cy="0"/>
        </a:xfrm>
      </p:grpSpPr>
      <p:sp>
        <p:nvSpPr>
          <p:cNvPr id="81" name="Google Shape;81;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algn="r">
              <a:lnSpc>
                <a:spcPct val="100000"/>
              </a:lnSpc>
              <a:spcBef>
                <a:spcPts val="0"/>
              </a:spcBef>
              <a:spcAft>
                <a:spcPts val="0"/>
              </a:spcAft>
              <a:buSzPts val="1000"/>
              <a:buNone/>
              <a:defRPr/>
            </a:lvl1pPr>
            <a:lvl2pPr indent="0" lvl="1" marL="0" algn="r">
              <a:lnSpc>
                <a:spcPct val="100000"/>
              </a:lnSpc>
              <a:spcBef>
                <a:spcPts val="0"/>
              </a:spcBef>
              <a:spcAft>
                <a:spcPts val="0"/>
              </a:spcAft>
              <a:buSzPts val="1000"/>
              <a:buNone/>
              <a:defRPr/>
            </a:lvl2pPr>
            <a:lvl3pPr indent="0" lvl="2" marL="0" algn="r">
              <a:lnSpc>
                <a:spcPct val="100000"/>
              </a:lnSpc>
              <a:spcBef>
                <a:spcPts val="0"/>
              </a:spcBef>
              <a:spcAft>
                <a:spcPts val="0"/>
              </a:spcAft>
              <a:buSzPts val="1000"/>
              <a:buNone/>
              <a:defRPr/>
            </a:lvl3pPr>
            <a:lvl4pPr indent="0" lvl="3" marL="0" algn="r">
              <a:lnSpc>
                <a:spcPct val="100000"/>
              </a:lnSpc>
              <a:spcBef>
                <a:spcPts val="0"/>
              </a:spcBef>
              <a:spcAft>
                <a:spcPts val="0"/>
              </a:spcAft>
              <a:buSzPts val="1000"/>
              <a:buNone/>
              <a:defRPr/>
            </a:lvl4pPr>
            <a:lvl5pPr indent="0" lvl="4" marL="0" algn="r">
              <a:lnSpc>
                <a:spcPct val="100000"/>
              </a:lnSpc>
              <a:spcBef>
                <a:spcPts val="0"/>
              </a:spcBef>
              <a:spcAft>
                <a:spcPts val="0"/>
              </a:spcAft>
              <a:buSzPts val="1000"/>
              <a:buNone/>
              <a:defRPr/>
            </a:lvl5pPr>
            <a:lvl6pPr indent="0" lvl="5" marL="0" algn="r">
              <a:lnSpc>
                <a:spcPct val="100000"/>
              </a:lnSpc>
              <a:spcBef>
                <a:spcPts val="0"/>
              </a:spcBef>
              <a:spcAft>
                <a:spcPts val="0"/>
              </a:spcAft>
              <a:buSzPts val="1000"/>
              <a:buNone/>
              <a:defRPr/>
            </a:lvl6pPr>
            <a:lvl7pPr indent="0" lvl="6" marL="0" algn="r">
              <a:lnSpc>
                <a:spcPct val="100000"/>
              </a:lnSpc>
              <a:spcBef>
                <a:spcPts val="0"/>
              </a:spcBef>
              <a:spcAft>
                <a:spcPts val="0"/>
              </a:spcAft>
              <a:buSzPts val="1000"/>
              <a:buNone/>
              <a:defRPr/>
            </a:lvl7pPr>
            <a:lvl8pPr indent="0" lvl="7" marL="0" algn="r">
              <a:lnSpc>
                <a:spcPct val="100000"/>
              </a:lnSpc>
              <a:spcBef>
                <a:spcPts val="0"/>
              </a:spcBef>
              <a:spcAft>
                <a:spcPts val="0"/>
              </a:spcAft>
              <a:buSzPts val="1000"/>
              <a:buNone/>
              <a:defRPr/>
            </a:lvl8pPr>
            <a:lvl9pPr indent="0" lvl="8" marL="0" algn="r">
              <a:lnSpc>
                <a:spcPct val="100000"/>
              </a:lnSpc>
              <a:spcBef>
                <a:spcPts val="0"/>
              </a:spcBef>
              <a:spcAft>
                <a:spcPts val="0"/>
              </a:spcAft>
              <a:buSzPts val="1000"/>
              <a:buNone/>
              <a:defRPr/>
            </a:lvl9pPr>
          </a:lstStyle>
          <a:p>
            <a:pPr indent="0" lvl="0" marL="0" rtl="0" algn="r">
              <a:spcBef>
                <a:spcPts val="0"/>
              </a:spcBef>
              <a:spcAft>
                <a:spcPts val="0"/>
              </a:spcAft>
              <a:buNone/>
            </a:pPr>
            <a:fld id="{00000000-1234-1234-1234-123412341234}" type="slidenum">
              <a:rPr lang="en-GB"/>
              <a:t>‹#›</a:t>
            </a:fld>
            <a:endParaRPr/>
          </a:p>
        </p:txBody>
      </p:sp>
      <p:pic>
        <p:nvPicPr>
          <p:cNvPr id="82" name="Google Shape;82;p17"/>
          <p:cNvPicPr preferRelativeResize="0"/>
          <p:nvPr/>
        </p:nvPicPr>
        <p:blipFill rotWithShape="1">
          <a:blip r:embed="rId2">
            <a:alphaModFix/>
          </a:blip>
          <a:srcRect b="0" l="0" r="0" t="0"/>
          <a:stretch/>
        </p:blipFill>
        <p:spPr>
          <a:xfrm>
            <a:off x="3923928" y="267494"/>
            <a:ext cx="1584176" cy="1512168"/>
          </a:xfrm>
          <a:prstGeom prst="rect">
            <a:avLst/>
          </a:prstGeom>
          <a:noFill/>
          <a:ln>
            <a:noFill/>
          </a:ln>
        </p:spPr>
      </p:pic>
      <p:cxnSp>
        <p:nvCxnSpPr>
          <p:cNvPr id="83" name="Google Shape;83;p17"/>
          <p:cNvCxnSpPr/>
          <p:nvPr/>
        </p:nvCxnSpPr>
        <p:spPr>
          <a:xfrm>
            <a:off x="4386200" y="4824875"/>
            <a:ext cx="3660000" cy="0"/>
          </a:xfrm>
          <a:prstGeom prst="straightConnector1">
            <a:avLst/>
          </a:prstGeom>
          <a:noFill/>
          <a:ln cap="flat" cmpd="sng" w="28575">
            <a:solidFill>
              <a:srgbClr val="EB2227"/>
            </a:solidFill>
            <a:prstDash val="solid"/>
            <a:round/>
            <a:headEnd len="sm" w="sm" type="none"/>
            <a:tailEnd len="sm" w="sm" type="none"/>
          </a:ln>
        </p:spPr>
      </p:cxnSp>
      <p:cxnSp>
        <p:nvCxnSpPr>
          <p:cNvPr id="84" name="Google Shape;84;p17"/>
          <p:cNvCxnSpPr/>
          <p:nvPr/>
        </p:nvCxnSpPr>
        <p:spPr>
          <a:xfrm>
            <a:off x="2786000" y="4824875"/>
            <a:ext cx="3660000" cy="0"/>
          </a:xfrm>
          <a:prstGeom prst="straightConnector1">
            <a:avLst/>
          </a:prstGeom>
          <a:noFill/>
          <a:ln cap="flat" cmpd="sng" w="28575">
            <a:solidFill>
              <a:srgbClr val="26ABE2"/>
            </a:solidFill>
            <a:prstDash val="solid"/>
            <a:round/>
            <a:headEnd len="sm" w="sm" type="none"/>
            <a:tailEnd len="sm" w="sm" type="none"/>
          </a:ln>
        </p:spPr>
      </p:cxnSp>
      <p:sp>
        <p:nvSpPr>
          <p:cNvPr id="85" name="Google Shape;85;p17"/>
          <p:cNvSpPr txBox="1"/>
          <p:nvPr/>
        </p:nvSpPr>
        <p:spPr>
          <a:xfrm>
            <a:off x="3014125" y="4826075"/>
            <a:ext cx="2992800" cy="23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GB" sz="1000" u="none" cap="none" strike="noStrike">
                <a:solidFill>
                  <a:srgbClr val="26ABE2"/>
                </a:solidFill>
                <a:latin typeface="Arial"/>
                <a:ea typeface="Arial"/>
                <a:cs typeface="Arial"/>
                <a:sym typeface="Arial"/>
              </a:rPr>
              <a:t>Knowledge | Community | Solutions</a:t>
            </a:r>
            <a:endParaRPr b="0" i="0" sz="1000" u="none" cap="none" strike="noStrike">
              <a:solidFill>
                <a:srgbClr val="26ABE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ABE2"/>
              </a:solidFill>
              <a:latin typeface="Arial"/>
              <a:ea typeface="Arial"/>
              <a:cs typeface="Arial"/>
              <a:sym typeface="Arial"/>
            </a:endParaRPr>
          </a:p>
        </p:txBody>
      </p:sp>
      <p:cxnSp>
        <p:nvCxnSpPr>
          <p:cNvPr id="86" name="Google Shape;86;p17"/>
          <p:cNvCxnSpPr/>
          <p:nvPr/>
        </p:nvCxnSpPr>
        <p:spPr>
          <a:xfrm>
            <a:off x="1109600" y="4824875"/>
            <a:ext cx="3660000" cy="0"/>
          </a:xfrm>
          <a:prstGeom prst="straightConnector1">
            <a:avLst/>
          </a:prstGeom>
          <a:noFill/>
          <a:ln cap="flat" cmpd="sng" w="28575">
            <a:solidFill>
              <a:srgbClr val="2E3192"/>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2E3192"/>
              </a:buClr>
              <a:buSzPts val="2800"/>
              <a:buFont typeface="Arial"/>
              <a:buNone/>
              <a:defRPr b="0" i="0" sz="2800" u="none" cap="none" strike="noStrike">
                <a:solidFill>
                  <a:srgbClr val="2E3192"/>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rgbClr val="2E3192"/>
              </a:buClr>
              <a:buSzPts val="1800"/>
              <a:buFont typeface="Arial"/>
              <a:buChar char="●"/>
              <a:defRPr b="0" i="0" sz="1800" u="none" cap="none" strike="noStrike">
                <a:solidFill>
                  <a:srgbClr val="2E3192"/>
                </a:solidFill>
                <a:latin typeface="Calibri"/>
                <a:ea typeface="Calibri"/>
                <a:cs typeface="Calibri"/>
                <a:sym typeface="Calibri"/>
              </a:defRPr>
            </a:lvl1pPr>
            <a:lvl2pPr indent="-317500" lvl="1" marL="9144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2pPr>
            <a:lvl3pPr indent="-317500" lvl="2" marL="13716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3pPr>
            <a:lvl4pPr indent="-317500" lvl="3" marL="18288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4pPr>
            <a:lvl5pPr indent="-317500" lvl="4" marL="22860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5pPr>
            <a:lvl6pPr indent="-317500" lvl="5" marL="27432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6pPr>
            <a:lvl7pPr indent="-317500" lvl="6" marL="32004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7pPr>
            <a:lvl8pPr indent="-317500" lvl="7" marL="3657600" marR="0" rtl="0" algn="l">
              <a:lnSpc>
                <a:spcPct val="100000"/>
              </a:lnSpc>
              <a:spcBef>
                <a:spcPts val="1600"/>
              </a:spcBef>
              <a:spcAft>
                <a:spcPts val="0"/>
              </a:spcAft>
              <a:buClr>
                <a:srgbClr val="2E3192"/>
              </a:buClr>
              <a:buSzPts val="1400"/>
              <a:buFont typeface="Arial"/>
              <a:buChar char="○"/>
              <a:defRPr b="0" i="0" sz="1400" u="none" cap="none" strike="noStrike">
                <a:solidFill>
                  <a:srgbClr val="2E3192"/>
                </a:solidFill>
                <a:latin typeface="Arial"/>
                <a:ea typeface="Arial"/>
                <a:cs typeface="Arial"/>
                <a:sym typeface="Arial"/>
              </a:defRPr>
            </a:lvl8pPr>
            <a:lvl9pPr indent="-317500" lvl="8" marL="4114800" marR="0" rtl="0" algn="l">
              <a:lnSpc>
                <a:spcPct val="100000"/>
              </a:lnSpc>
              <a:spcBef>
                <a:spcPts val="1600"/>
              </a:spcBef>
              <a:spcAft>
                <a:spcPts val="1600"/>
              </a:spcAft>
              <a:buClr>
                <a:srgbClr val="2E3192"/>
              </a:buClr>
              <a:buSzPts val="1400"/>
              <a:buFont typeface="Arial"/>
              <a:buChar char="■"/>
              <a:defRPr b="0" i="0" sz="1400" u="none" cap="none" strike="noStrike">
                <a:solidFill>
                  <a:srgbClr val="2E3192"/>
                </a:solidFill>
                <a:latin typeface="Arial"/>
                <a:ea typeface="Arial"/>
                <a:cs typeface="Arial"/>
                <a:sym typeface="Aria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28.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27.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19.png"/><Relationship Id="rId4" Type="http://schemas.openxmlformats.org/officeDocument/2006/relationships/image" Target="../media/image30.png"/><Relationship Id="rId5"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3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4.jpg"/><Relationship Id="rId6" Type="http://schemas.openxmlformats.org/officeDocument/2006/relationships/image" Target="../media/image12.jpg"/><Relationship Id="rId7" Type="http://schemas.openxmlformats.org/officeDocument/2006/relationships/image" Target="../media/image18.png"/><Relationship Id="rId8"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15.png"/><Relationship Id="rId5" Type="http://schemas.openxmlformats.org/officeDocument/2006/relationships/image" Target="../media/image5.png"/><Relationship Id="rId6" Type="http://schemas.openxmlformats.org/officeDocument/2006/relationships/image" Target="../media/image8.png"/><Relationship Id="rId7" Type="http://schemas.openxmlformats.org/officeDocument/2006/relationships/image" Target="../media/image13.png"/><Relationship Id="rId8"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ctrTitle"/>
          </p:nvPr>
        </p:nvSpPr>
        <p:spPr>
          <a:xfrm>
            <a:off x="0" y="1401050"/>
            <a:ext cx="9144000" cy="1195200"/>
          </a:xfrm>
          <a:prstGeom prst="rect">
            <a:avLst/>
          </a:prstGeom>
          <a:noFill/>
          <a:ln>
            <a:noFill/>
          </a:ln>
        </p:spPr>
        <p:txBody>
          <a:bodyPr anchorCtr="0" anchor="b" bIns="91400" lIns="91400" spcFirstLastPara="1" rIns="91400" wrap="square" tIns="91400">
            <a:noAutofit/>
          </a:bodyPr>
          <a:lstStyle/>
          <a:p>
            <a:pPr indent="0" lvl="0" marL="0" rtl="0" algn="ctr">
              <a:lnSpc>
                <a:spcPct val="100000"/>
              </a:lnSpc>
              <a:spcBef>
                <a:spcPts val="0"/>
              </a:spcBef>
              <a:spcAft>
                <a:spcPts val="0"/>
              </a:spcAft>
              <a:buSzPts val="5200"/>
              <a:buNone/>
            </a:pPr>
            <a:r>
              <a:rPr b="1" lang="en-GB" sz="3000">
                <a:solidFill>
                  <a:srgbClr val="0070C0"/>
                </a:solidFill>
                <a:latin typeface="Garamond"/>
                <a:ea typeface="Garamond"/>
                <a:cs typeface="Garamond"/>
                <a:sym typeface="Garamond"/>
              </a:rPr>
              <a:t>Enhancing eduroam Monitoring in Research and Education Networks with the ELK Stack</a:t>
            </a:r>
            <a:endParaRPr b="1" sz="1000">
              <a:solidFill>
                <a:srgbClr val="0070C0"/>
              </a:solidFill>
              <a:latin typeface="Garamond"/>
              <a:ea typeface="Garamond"/>
              <a:cs typeface="Garamond"/>
              <a:sym typeface="Garamond"/>
            </a:endParaRPr>
          </a:p>
        </p:txBody>
      </p:sp>
      <p:sp>
        <p:nvSpPr>
          <p:cNvPr id="92" name="Google Shape;92;p18"/>
          <p:cNvSpPr txBox="1"/>
          <p:nvPr/>
        </p:nvSpPr>
        <p:spPr>
          <a:xfrm>
            <a:off x="2919600" y="2757550"/>
            <a:ext cx="3000000" cy="569400"/>
          </a:xfrm>
          <a:prstGeom prst="rect">
            <a:avLst/>
          </a:prstGeom>
          <a:noFill/>
          <a:ln>
            <a:noFill/>
          </a:ln>
        </p:spPr>
        <p:txBody>
          <a:bodyPr anchorCtr="0" anchor="t" bIns="91425" lIns="91425" spcFirstLastPara="1" rIns="91425" wrap="square" tIns="91425">
            <a:spAutoFit/>
          </a:bodyPr>
          <a:lstStyle/>
          <a:p>
            <a:pPr indent="0" lvl="0" marL="76200" rtl="0" algn="ctr">
              <a:lnSpc>
                <a:spcPct val="150000"/>
              </a:lnSpc>
              <a:spcBef>
                <a:spcPts val="0"/>
              </a:spcBef>
              <a:spcAft>
                <a:spcPts val="0"/>
              </a:spcAft>
              <a:buNone/>
            </a:pPr>
            <a:r>
              <a:rPr b="1" lang="en-GB" sz="2500">
                <a:solidFill>
                  <a:srgbClr val="0070C0"/>
                </a:solidFill>
                <a:latin typeface="Garamond"/>
                <a:ea typeface="Garamond"/>
                <a:cs typeface="Garamond"/>
                <a:sym typeface="Garamond"/>
              </a:rPr>
              <a:t>Presenter</a:t>
            </a:r>
            <a:endParaRPr sz="1100"/>
          </a:p>
        </p:txBody>
      </p:sp>
      <p:sp>
        <p:nvSpPr>
          <p:cNvPr id="93" name="Google Shape;93;p18"/>
          <p:cNvSpPr txBox="1"/>
          <p:nvPr/>
        </p:nvSpPr>
        <p:spPr>
          <a:xfrm>
            <a:off x="1236550" y="3443350"/>
            <a:ext cx="6504900" cy="1108200"/>
          </a:xfrm>
          <a:prstGeom prst="rect">
            <a:avLst/>
          </a:prstGeom>
          <a:noFill/>
          <a:ln>
            <a:noFill/>
          </a:ln>
        </p:spPr>
        <p:txBody>
          <a:bodyPr anchorCtr="0" anchor="t" bIns="91425" lIns="91425" spcFirstLastPara="1" rIns="91425" wrap="square" tIns="91425">
            <a:spAutoFit/>
          </a:bodyPr>
          <a:lstStyle/>
          <a:p>
            <a:pPr indent="0" lvl="0" marL="76200" rtl="0" algn="ctr">
              <a:lnSpc>
                <a:spcPct val="150000"/>
              </a:lnSpc>
              <a:spcBef>
                <a:spcPts val="0"/>
              </a:spcBef>
              <a:spcAft>
                <a:spcPts val="0"/>
              </a:spcAft>
              <a:buNone/>
            </a:pPr>
            <a:r>
              <a:rPr lang="en-GB" sz="2400">
                <a:solidFill>
                  <a:srgbClr val="0070C0"/>
                </a:solidFill>
                <a:latin typeface="Garamond"/>
                <a:ea typeface="Garamond"/>
                <a:cs typeface="Garamond"/>
                <a:sym typeface="Garamond"/>
              </a:rPr>
              <a:t>Lubuulwa Josh Elias </a:t>
            </a:r>
            <a:endParaRPr sz="2400">
              <a:solidFill>
                <a:srgbClr val="0070C0"/>
              </a:solidFill>
              <a:latin typeface="Garamond"/>
              <a:ea typeface="Garamond"/>
              <a:cs typeface="Garamond"/>
              <a:sym typeface="Garamond"/>
            </a:endParaRPr>
          </a:p>
          <a:p>
            <a:pPr indent="0" lvl="0" marL="76200" rtl="0" algn="ctr">
              <a:lnSpc>
                <a:spcPct val="150000"/>
              </a:lnSpc>
              <a:spcBef>
                <a:spcPts val="0"/>
              </a:spcBef>
              <a:spcAft>
                <a:spcPts val="0"/>
              </a:spcAft>
              <a:buNone/>
            </a:pPr>
            <a:r>
              <a:rPr lang="en-GB" sz="2400">
                <a:solidFill>
                  <a:srgbClr val="F2A365"/>
                </a:solidFill>
                <a:latin typeface="Garamond"/>
                <a:ea typeface="Garamond"/>
                <a:cs typeface="Garamond"/>
                <a:sym typeface="Garamond"/>
              </a:rPr>
              <a:t>elubuulwa@renu.ac.ug</a:t>
            </a:r>
            <a:endParaRPr sz="1000">
              <a:solidFill>
                <a:srgbClr val="F2A36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7"/>
          <p:cNvSpPr txBox="1"/>
          <p:nvPr>
            <p:ph type="title"/>
          </p:nvPr>
        </p:nvSpPr>
        <p:spPr>
          <a:xfrm>
            <a:off x="-124073" y="-452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Filebeat Configuration</a:t>
            </a:r>
            <a:endParaRPr b="1" sz="3400">
              <a:solidFill>
                <a:srgbClr val="0070C0"/>
              </a:solidFill>
              <a:latin typeface="Garamond"/>
              <a:ea typeface="Garamond"/>
              <a:cs typeface="Garamond"/>
              <a:sym typeface="Garamond"/>
            </a:endParaRPr>
          </a:p>
        </p:txBody>
      </p:sp>
      <p:sp>
        <p:nvSpPr>
          <p:cNvPr id="200" name="Google Shape;200;p27"/>
          <p:cNvSpPr txBox="1"/>
          <p:nvPr/>
        </p:nvSpPr>
        <p:spPr>
          <a:xfrm>
            <a:off x="152400" y="628400"/>
            <a:ext cx="6567000" cy="4138500"/>
          </a:xfrm>
          <a:prstGeom prst="rect">
            <a:avLst/>
          </a:pr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f</a:t>
            </a:r>
            <a:r>
              <a:rPr lang="en-GB" sz="1200">
                <a:solidFill>
                  <a:srgbClr val="2E3192"/>
                </a:solidFill>
                <a:latin typeface="Calibri"/>
                <a:ea typeface="Calibri"/>
                <a:cs typeface="Calibri"/>
                <a:sym typeface="Calibri"/>
              </a:rPr>
              <a:t>ilebeat.inputs: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type: log</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enabled: true</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paths: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/var/log/syslog</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filebeat.config.modules: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path: ${path.config}/modules.d/*.yml</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reload.enabled: false</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setup.template.settings: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index.number_of_shards: 1</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name: &lt;institution-name&gt;-eduroam-radius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tags: ["campus-eduroam", "&lt;Institution Name – Location&gt;"]</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o</a:t>
            </a:r>
            <a:r>
              <a:rPr lang="en-GB" sz="1200">
                <a:solidFill>
                  <a:srgbClr val="2E3192"/>
                </a:solidFill>
                <a:latin typeface="Calibri"/>
                <a:ea typeface="Calibri"/>
                <a:cs typeface="Calibri"/>
                <a:sym typeface="Calibri"/>
              </a:rPr>
              <a:t>utput.logstash:</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hosts: ["logs-1.xxxx.ac.ug:5046", "logs-2.xxxx.ac.ug:5046", "logs-3.xxxx.ac.ug:5046"]</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loadbalance: false</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processors:</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a:t>
            </a:r>
            <a:r>
              <a:rPr lang="en-GB" sz="1200">
                <a:solidFill>
                  <a:srgbClr val="2E3192"/>
                </a:solidFill>
                <a:latin typeface="Calibri"/>
                <a:ea typeface="Calibri"/>
                <a:cs typeface="Calibri"/>
                <a:sym typeface="Calibri"/>
              </a:rPr>
              <a:t> add_host_metadata: ~ </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add_cloud_metadata: ~</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add_docker_metadata: ~</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add_kubernetes_metadata: ~</a:t>
            </a:r>
            <a:endParaRPr sz="1200">
              <a:solidFill>
                <a:srgbClr val="2E3192"/>
              </a:solidFill>
              <a:latin typeface="Calibri"/>
              <a:ea typeface="Calibri"/>
              <a:cs typeface="Calibri"/>
              <a:sym typeface="Calibri"/>
            </a:endParaRPr>
          </a:p>
          <a:p>
            <a:pPr indent="0" lvl="0" marL="0" rtl="0" algn="l">
              <a:spcBef>
                <a:spcPts val="0"/>
              </a:spcBef>
              <a:spcAft>
                <a:spcPts val="0"/>
              </a:spcAft>
              <a:buNone/>
            </a:pPr>
            <a:r>
              <a:t/>
            </a:r>
            <a:endParaRPr sz="1000">
              <a:solidFill>
                <a:srgbClr val="2E3192"/>
              </a:solidFill>
              <a:latin typeface="Calibri"/>
              <a:ea typeface="Calibri"/>
              <a:cs typeface="Calibri"/>
              <a:sym typeface="Calibri"/>
            </a:endParaRPr>
          </a:p>
        </p:txBody>
      </p:sp>
      <p:sp>
        <p:nvSpPr>
          <p:cNvPr id="201" name="Google Shape;201;p27"/>
          <p:cNvSpPr txBox="1"/>
          <p:nvPr/>
        </p:nvSpPr>
        <p:spPr>
          <a:xfrm>
            <a:off x="6917400" y="1171875"/>
            <a:ext cx="2074200" cy="38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0070C0"/>
                </a:solidFill>
                <a:latin typeface="Garamond"/>
                <a:ea typeface="Garamond"/>
                <a:cs typeface="Garamond"/>
                <a:sym typeface="Garamond"/>
              </a:rPr>
              <a:t>/etc/filebeat/filebeat.yml</a:t>
            </a:r>
            <a:endParaRPr>
              <a:solidFill>
                <a:srgbClr val="0070C0"/>
              </a:solidFill>
              <a:latin typeface="Garamond"/>
              <a:ea typeface="Garamond"/>
              <a:cs typeface="Garamond"/>
              <a:sym typeface="Garamond"/>
            </a:endParaRPr>
          </a:p>
        </p:txBody>
      </p:sp>
      <p:sp>
        <p:nvSpPr>
          <p:cNvPr id="202" name="Google Shape;202;p27"/>
          <p:cNvSpPr/>
          <p:nvPr/>
        </p:nvSpPr>
        <p:spPr>
          <a:xfrm>
            <a:off x="575225" y="1447575"/>
            <a:ext cx="1280400" cy="2349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3" name="Google Shape;203;p27"/>
          <p:cNvSpPr/>
          <p:nvPr/>
        </p:nvSpPr>
        <p:spPr>
          <a:xfrm>
            <a:off x="628675" y="2540125"/>
            <a:ext cx="3806100" cy="4350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04" name="Google Shape;204;p27"/>
          <p:cNvSpPr/>
          <p:nvPr/>
        </p:nvSpPr>
        <p:spPr>
          <a:xfrm>
            <a:off x="575225" y="3123975"/>
            <a:ext cx="5393400" cy="1728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28"/>
          <p:cNvPicPr preferRelativeResize="0"/>
          <p:nvPr/>
        </p:nvPicPr>
        <p:blipFill rotWithShape="1">
          <a:blip r:embed="rId3">
            <a:alphaModFix/>
          </a:blip>
          <a:srcRect b="44077" l="0" r="0" t="0"/>
          <a:stretch/>
        </p:blipFill>
        <p:spPr>
          <a:xfrm>
            <a:off x="4389375" y="690500"/>
            <a:ext cx="4422701" cy="1344375"/>
          </a:xfrm>
          <a:prstGeom prst="rect">
            <a:avLst/>
          </a:prstGeom>
          <a:noFill/>
          <a:ln cap="flat" cmpd="sng" w="9525">
            <a:solidFill>
              <a:schemeClr val="dk1"/>
            </a:solidFill>
            <a:prstDash val="solid"/>
            <a:round/>
            <a:headEnd len="sm" w="sm" type="none"/>
            <a:tailEnd len="sm" w="sm" type="none"/>
          </a:ln>
        </p:spPr>
      </p:pic>
      <p:sp>
        <p:nvSpPr>
          <p:cNvPr id="210" name="Google Shape;210;p28"/>
          <p:cNvSpPr txBox="1"/>
          <p:nvPr>
            <p:ph type="title"/>
          </p:nvPr>
        </p:nvSpPr>
        <p:spPr>
          <a:xfrm>
            <a:off x="-124073" y="-452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Kibana Configuration</a:t>
            </a:r>
            <a:endParaRPr b="1" sz="3400">
              <a:solidFill>
                <a:srgbClr val="0070C0"/>
              </a:solidFill>
              <a:latin typeface="Garamond"/>
              <a:ea typeface="Garamond"/>
              <a:cs typeface="Garamond"/>
              <a:sym typeface="Garamond"/>
            </a:endParaRPr>
          </a:p>
        </p:txBody>
      </p:sp>
      <p:sp>
        <p:nvSpPr>
          <p:cNvPr id="211" name="Google Shape;211;p28"/>
          <p:cNvSpPr txBox="1"/>
          <p:nvPr>
            <p:ph idx="1" type="body"/>
          </p:nvPr>
        </p:nvSpPr>
        <p:spPr>
          <a:xfrm>
            <a:off x="200575" y="2757050"/>
            <a:ext cx="3883500" cy="10329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GB" sz="2000">
                <a:solidFill>
                  <a:srgbClr val="0070C0"/>
                </a:solidFill>
                <a:latin typeface="Garamond"/>
                <a:ea typeface="Garamond"/>
                <a:cs typeface="Garamond"/>
                <a:sym typeface="Garamond"/>
              </a:rPr>
              <a:t>Create Visualizations from the index pattern - e.g., bar chart, pie chart, line graph</a:t>
            </a:r>
            <a:endParaRPr sz="2000">
              <a:solidFill>
                <a:srgbClr val="0070C0"/>
              </a:solidFill>
              <a:latin typeface="Garamond"/>
              <a:ea typeface="Garamond"/>
              <a:cs typeface="Garamond"/>
              <a:sym typeface="Garamond"/>
            </a:endParaRPr>
          </a:p>
        </p:txBody>
      </p:sp>
      <p:pic>
        <p:nvPicPr>
          <p:cNvPr id="212" name="Google Shape;212;p28"/>
          <p:cNvPicPr preferRelativeResize="0"/>
          <p:nvPr/>
        </p:nvPicPr>
        <p:blipFill rotWithShape="1">
          <a:blip r:embed="rId4">
            <a:alphaModFix/>
          </a:blip>
          <a:srcRect b="0" l="0" r="3558" t="0"/>
          <a:stretch/>
        </p:blipFill>
        <p:spPr>
          <a:xfrm>
            <a:off x="4461650" y="2112675"/>
            <a:ext cx="4303301" cy="2670351"/>
          </a:xfrm>
          <a:prstGeom prst="rect">
            <a:avLst/>
          </a:prstGeom>
          <a:noFill/>
          <a:ln cap="flat" cmpd="sng" w="9525">
            <a:solidFill>
              <a:schemeClr val="dk1"/>
            </a:solidFill>
            <a:prstDash val="solid"/>
            <a:round/>
            <a:headEnd len="sm" w="sm" type="none"/>
            <a:tailEnd len="sm" w="sm" type="none"/>
          </a:ln>
        </p:spPr>
      </p:pic>
      <p:sp>
        <p:nvSpPr>
          <p:cNvPr id="213" name="Google Shape;213;p28"/>
          <p:cNvSpPr txBox="1"/>
          <p:nvPr/>
        </p:nvSpPr>
        <p:spPr>
          <a:xfrm>
            <a:off x="160800" y="1189000"/>
            <a:ext cx="3883500" cy="800400"/>
          </a:xfrm>
          <a:prstGeom prst="rect">
            <a:avLst/>
          </a:prstGeom>
          <a:noFill/>
          <a:ln>
            <a:noFill/>
          </a:ln>
        </p:spPr>
        <p:txBody>
          <a:bodyPr anchorCtr="0" anchor="t" bIns="91425" lIns="91425" spcFirstLastPara="1" rIns="91425" wrap="square" tIns="91425">
            <a:spAutoFit/>
          </a:bodyPr>
          <a:lstStyle/>
          <a:p>
            <a:pPr indent="0" lvl="0" marL="0" rtl="0" algn="l">
              <a:spcBef>
                <a:spcPts val="1200"/>
              </a:spcBef>
              <a:spcAft>
                <a:spcPts val="0"/>
              </a:spcAft>
              <a:buNone/>
            </a:pPr>
            <a:r>
              <a:rPr lang="en-GB" sz="2000">
                <a:solidFill>
                  <a:srgbClr val="0070C0"/>
                </a:solidFill>
                <a:latin typeface="Garamond"/>
                <a:ea typeface="Garamond"/>
                <a:cs typeface="Garamond"/>
                <a:sym typeface="Garamond"/>
              </a:rPr>
              <a:t>Configure Index Patterns that matches your logs e.g. </a:t>
            </a:r>
            <a:r>
              <a:rPr b="1" lang="en-GB" sz="2000">
                <a:solidFill>
                  <a:srgbClr val="0070C0"/>
                </a:solidFill>
                <a:latin typeface="Garamond"/>
                <a:ea typeface="Garamond"/>
                <a:cs typeface="Garamond"/>
                <a:sym typeface="Garamond"/>
              </a:rPr>
              <a:t>eduroam-*</a:t>
            </a:r>
            <a:r>
              <a:rPr lang="en-GB" sz="2000">
                <a:solidFill>
                  <a:srgbClr val="0070C0"/>
                </a:solidFill>
                <a:latin typeface="Garamond"/>
                <a:ea typeface="Garamond"/>
                <a:cs typeface="Garamond"/>
                <a:sym typeface="Garamond"/>
              </a:rPr>
              <a:t> </a:t>
            </a:r>
            <a:endParaRPr sz="15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9"/>
          <p:cNvSpPr txBox="1"/>
          <p:nvPr>
            <p:ph type="title"/>
          </p:nvPr>
        </p:nvSpPr>
        <p:spPr>
          <a:xfrm>
            <a:off x="-200273" y="-452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Dashboard Overview</a:t>
            </a:r>
            <a:endParaRPr b="1" sz="3400">
              <a:solidFill>
                <a:srgbClr val="0070C0"/>
              </a:solidFill>
              <a:latin typeface="Garamond"/>
              <a:ea typeface="Garamond"/>
              <a:cs typeface="Garamond"/>
              <a:sym typeface="Garamond"/>
            </a:endParaRPr>
          </a:p>
        </p:txBody>
      </p:sp>
      <p:pic>
        <p:nvPicPr>
          <p:cNvPr id="219" name="Google Shape;219;p29"/>
          <p:cNvPicPr preferRelativeResize="0"/>
          <p:nvPr/>
        </p:nvPicPr>
        <p:blipFill rotWithShape="1">
          <a:blip r:embed="rId3">
            <a:alphaModFix/>
          </a:blip>
          <a:srcRect b="0" l="0" r="0" t="2152"/>
          <a:stretch/>
        </p:blipFill>
        <p:spPr>
          <a:xfrm>
            <a:off x="152400" y="768400"/>
            <a:ext cx="8839199" cy="4020275"/>
          </a:xfrm>
          <a:prstGeom prst="rect">
            <a:avLst/>
          </a:prstGeom>
          <a:noFill/>
          <a:ln cap="flat" cmpd="sng" w="9525">
            <a:solidFill>
              <a:srgbClr val="26ABE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30"/>
          <p:cNvPicPr preferRelativeResize="0"/>
          <p:nvPr/>
        </p:nvPicPr>
        <p:blipFill>
          <a:blip r:embed="rId3">
            <a:alphaModFix/>
          </a:blip>
          <a:stretch>
            <a:fillRect/>
          </a:stretch>
        </p:blipFill>
        <p:spPr>
          <a:xfrm>
            <a:off x="1703375" y="1386476"/>
            <a:ext cx="5149924" cy="3115675"/>
          </a:xfrm>
          <a:prstGeom prst="rect">
            <a:avLst/>
          </a:prstGeom>
          <a:noFill/>
          <a:ln>
            <a:noFill/>
          </a:ln>
        </p:spPr>
      </p:pic>
      <p:sp>
        <p:nvSpPr>
          <p:cNvPr id="225" name="Google Shape;225;p30"/>
          <p:cNvSpPr txBox="1"/>
          <p:nvPr>
            <p:ph type="title"/>
          </p:nvPr>
        </p:nvSpPr>
        <p:spPr>
          <a:xfrm>
            <a:off x="135124" y="801638"/>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4000">
                <a:solidFill>
                  <a:srgbClr val="0070C0"/>
                </a:solidFill>
                <a:latin typeface="Garamond"/>
                <a:ea typeface="Garamond"/>
                <a:cs typeface="Garamond"/>
                <a:sym typeface="Garamond"/>
              </a:rPr>
              <a:t>Use Cases</a:t>
            </a:r>
            <a:r>
              <a:rPr b="1" lang="en-GB" sz="4000">
                <a:solidFill>
                  <a:srgbClr val="0070C0"/>
                </a:solidFill>
                <a:latin typeface="Garamond"/>
                <a:ea typeface="Garamond"/>
                <a:cs typeface="Garamond"/>
                <a:sym typeface="Garamond"/>
              </a:rPr>
              <a:t> and Insights</a:t>
            </a:r>
            <a:endParaRPr b="1" sz="4000">
              <a:solidFill>
                <a:srgbClr val="0070C0"/>
              </a:solidFill>
              <a:latin typeface="Garamond"/>
              <a:ea typeface="Garamond"/>
              <a:cs typeface="Garamond"/>
              <a:sym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1"/>
          <p:cNvSpPr txBox="1"/>
          <p:nvPr>
            <p:ph type="title"/>
          </p:nvPr>
        </p:nvSpPr>
        <p:spPr>
          <a:xfrm>
            <a:off x="14225" y="-46325"/>
            <a:ext cx="8321100" cy="1089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Real Time</a:t>
            </a:r>
            <a:r>
              <a:rPr b="1" lang="en-GB" sz="3400">
                <a:solidFill>
                  <a:srgbClr val="0070C0"/>
                </a:solidFill>
                <a:latin typeface="Garamond"/>
                <a:ea typeface="Garamond"/>
                <a:cs typeface="Garamond"/>
                <a:sym typeface="Garamond"/>
              </a:rPr>
              <a:t> Visibility into eduroam Usage Patterns </a:t>
            </a:r>
            <a:endParaRPr b="1" sz="3400">
              <a:solidFill>
                <a:srgbClr val="0070C0"/>
              </a:solidFill>
              <a:latin typeface="Garamond"/>
              <a:ea typeface="Garamond"/>
              <a:cs typeface="Garamond"/>
              <a:sym typeface="Garamond"/>
            </a:endParaRPr>
          </a:p>
        </p:txBody>
      </p:sp>
      <p:sp>
        <p:nvSpPr>
          <p:cNvPr id="231" name="Google Shape;231;p31"/>
          <p:cNvSpPr/>
          <p:nvPr/>
        </p:nvSpPr>
        <p:spPr>
          <a:xfrm>
            <a:off x="985950" y="4343575"/>
            <a:ext cx="7136400" cy="412800"/>
          </a:xfrm>
          <a:prstGeom prst="rect">
            <a:avLst/>
          </a:prstGeom>
          <a:noFill/>
          <a:ln cap="flat" cmpd="sng" w="9525">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600">
                <a:solidFill>
                  <a:srgbClr val="0070C0"/>
                </a:solidFill>
                <a:latin typeface="Garamond"/>
                <a:ea typeface="Garamond"/>
                <a:cs typeface="Garamond"/>
                <a:sym typeface="Garamond"/>
              </a:rPr>
              <a:t>Enables us to analyze how institutions adopt the service and utilized it over time.</a:t>
            </a:r>
            <a:endParaRPr b="0" i="0" sz="1600" u="none" cap="none" strike="noStrike">
              <a:solidFill>
                <a:srgbClr val="0070C0"/>
              </a:solidFill>
              <a:latin typeface="Garamond"/>
              <a:ea typeface="Garamond"/>
              <a:cs typeface="Garamond"/>
              <a:sym typeface="Garamond"/>
            </a:endParaRPr>
          </a:p>
        </p:txBody>
      </p:sp>
      <p:pic>
        <p:nvPicPr>
          <p:cNvPr id="232" name="Google Shape;232;p31" title="Chart"/>
          <p:cNvPicPr preferRelativeResize="0"/>
          <p:nvPr/>
        </p:nvPicPr>
        <p:blipFill>
          <a:blip r:embed="rId3">
            <a:alphaModFix/>
          </a:blip>
          <a:stretch>
            <a:fillRect/>
          </a:stretch>
        </p:blipFill>
        <p:spPr>
          <a:xfrm>
            <a:off x="52225" y="1246220"/>
            <a:ext cx="4465454" cy="2814193"/>
          </a:xfrm>
          <a:prstGeom prst="rect">
            <a:avLst/>
          </a:prstGeom>
          <a:noFill/>
          <a:ln cap="flat" cmpd="sng" w="9525">
            <a:solidFill>
              <a:srgbClr val="00B0F0"/>
            </a:solidFill>
            <a:prstDash val="solid"/>
            <a:round/>
            <a:headEnd len="sm" w="sm" type="none"/>
            <a:tailEnd len="sm" w="sm" type="none"/>
          </a:ln>
        </p:spPr>
      </p:pic>
      <p:pic>
        <p:nvPicPr>
          <p:cNvPr id="233" name="Google Shape;233;p31" title="Chart"/>
          <p:cNvPicPr preferRelativeResize="0"/>
          <p:nvPr/>
        </p:nvPicPr>
        <p:blipFill>
          <a:blip r:embed="rId4">
            <a:alphaModFix/>
          </a:blip>
          <a:stretch>
            <a:fillRect/>
          </a:stretch>
        </p:blipFill>
        <p:spPr>
          <a:xfrm>
            <a:off x="4629220" y="1245450"/>
            <a:ext cx="4462830" cy="2814192"/>
          </a:xfrm>
          <a:prstGeom prst="rect">
            <a:avLst/>
          </a:prstGeom>
          <a:noFill/>
          <a:ln cap="flat" cmpd="sng" w="9525">
            <a:solidFill>
              <a:srgbClr val="00B0F0"/>
            </a:solidFill>
            <a:prstDash val="solid"/>
            <a:round/>
            <a:headEnd len="sm" w="sm" type="none"/>
            <a:tailEnd len="sm" w="sm" type="none"/>
          </a:ln>
        </p:spPr>
      </p:pic>
      <p:sp>
        <p:nvSpPr>
          <p:cNvPr id="234" name="Google Shape;234;p31"/>
          <p:cNvSpPr/>
          <p:nvPr/>
        </p:nvSpPr>
        <p:spPr>
          <a:xfrm>
            <a:off x="468701" y="1992104"/>
            <a:ext cx="2999400" cy="2730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5" name="Google Shape;235;p31"/>
          <p:cNvSpPr/>
          <p:nvPr/>
        </p:nvSpPr>
        <p:spPr>
          <a:xfrm>
            <a:off x="622672" y="3164629"/>
            <a:ext cx="3701700" cy="2730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6" name="Google Shape;236;p31"/>
          <p:cNvSpPr/>
          <p:nvPr/>
        </p:nvSpPr>
        <p:spPr>
          <a:xfrm>
            <a:off x="4894628" y="1992104"/>
            <a:ext cx="1776600" cy="2730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7" name="Google Shape;237;p31"/>
          <p:cNvSpPr/>
          <p:nvPr/>
        </p:nvSpPr>
        <p:spPr>
          <a:xfrm>
            <a:off x="4929862" y="3208022"/>
            <a:ext cx="3131100" cy="2730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2"/>
          <p:cNvSpPr txBox="1"/>
          <p:nvPr>
            <p:ph type="title"/>
          </p:nvPr>
        </p:nvSpPr>
        <p:spPr>
          <a:xfrm>
            <a:off x="152407" y="-97022"/>
            <a:ext cx="83688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800"/>
              <a:buFont typeface="Arial"/>
              <a:buNone/>
            </a:pPr>
            <a:r>
              <a:rPr b="1" lang="en-GB" sz="3400">
                <a:solidFill>
                  <a:srgbClr val="0070C0"/>
                </a:solidFill>
                <a:latin typeface="Garamond"/>
                <a:ea typeface="Garamond"/>
                <a:cs typeface="Garamond"/>
                <a:sym typeface="Garamond"/>
              </a:rPr>
              <a:t>Resource Planning and Optimization</a:t>
            </a:r>
            <a:endParaRPr b="1" sz="3400">
              <a:solidFill>
                <a:srgbClr val="0070C0"/>
              </a:solidFill>
              <a:latin typeface="Garamond"/>
              <a:ea typeface="Garamond"/>
              <a:cs typeface="Garamond"/>
              <a:sym typeface="Garamond"/>
            </a:endParaRPr>
          </a:p>
          <a:p>
            <a:pPr indent="0" lvl="0" marL="0" rtl="0" algn="ctr">
              <a:lnSpc>
                <a:spcPct val="100000"/>
              </a:lnSpc>
              <a:spcBef>
                <a:spcPts val="0"/>
              </a:spcBef>
              <a:spcAft>
                <a:spcPts val="0"/>
              </a:spcAft>
              <a:buSzPts val="2800"/>
              <a:buNone/>
            </a:pPr>
            <a:r>
              <a:t/>
            </a:r>
            <a:endParaRPr sz="3400">
              <a:solidFill>
                <a:srgbClr val="0070C0"/>
              </a:solidFill>
              <a:latin typeface="Garamond"/>
              <a:ea typeface="Garamond"/>
              <a:cs typeface="Garamond"/>
              <a:sym typeface="Garamond"/>
            </a:endParaRPr>
          </a:p>
        </p:txBody>
      </p:sp>
      <p:pic>
        <p:nvPicPr>
          <p:cNvPr id="243" name="Google Shape;243;p32" title="Chart"/>
          <p:cNvPicPr preferRelativeResize="0"/>
          <p:nvPr/>
        </p:nvPicPr>
        <p:blipFill>
          <a:blip r:embed="rId3">
            <a:alphaModFix/>
          </a:blip>
          <a:stretch>
            <a:fillRect/>
          </a:stretch>
        </p:blipFill>
        <p:spPr>
          <a:xfrm>
            <a:off x="1295425" y="620099"/>
            <a:ext cx="6011677" cy="3742001"/>
          </a:xfrm>
          <a:prstGeom prst="rect">
            <a:avLst/>
          </a:prstGeom>
          <a:noFill/>
          <a:ln cap="flat" cmpd="sng" w="9525">
            <a:solidFill>
              <a:srgbClr val="00B0F0"/>
            </a:solidFill>
            <a:prstDash val="solid"/>
            <a:round/>
            <a:headEnd len="sm" w="sm" type="none"/>
            <a:tailEnd len="sm" w="sm" type="none"/>
          </a:ln>
        </p:spPr>
      </p:pic>
      <p:sp>
        <p:nvSpPr>
          <p:cNvPr id="244" name="Google Shape;244;p32"/>
          <p:cNvSpPr/>
          <p:nvPr/>
        </p:nvSpPr>
        <p:spPr>
          <a:xfrm>
            <a:off x="769400" y="4419575"/>
            <a:ext cx="7201800" cy="383700"/>
          </a:xfrm>
          <a:prstGeom prst="rect">
            <a:avLst/>
          </a:prstGeom>
          <a:noFill/>
          <a:ln cap="flat" cmpd="sng" w="9525">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600">
                <a:solidFill>
                  <a:srgbClr val="0070C0"/>
                </a:solidFill>
                <a:latin typeface="Garamond"/>
                <a:ea typeface="Garamond"/>
                <a:cs typeface="Garamond"/>
                <a:sym typeface="Garamond"/>
              </a:rPr>
              <a:t>Trend of successful logins across the different </a:t>
            </a:r>
            <a:r>
              <a:rPr b="1" lang="en-GB" sz="1600">
                <a:solidFill>
                  <a:srgbClr val="0070C0"/>
                </a:solidFill>
                <a:latin typeface="Garamond"/>
                <a:ea typeface="Garamond"/>
                <a:cs typeface="Garamond"/>
                <a:sym typeface="Garamond"/>
              </a:rPr>
              <a:t>deployments</a:t>
            </a:r>
            <a:r>
              <a:rPr b="1" lang="en-GB" sz="1600">
                <a:solidFill>
                  <a:srgbClr val="0070C0"/>
                </a:solidFill>
                <a:latin typeface="Garamond"/>
                <a:ea typeface="Garamond"/>
                <a:cs typeface="Garamond"/>
                <a:sym typeface="Garamond"/>
              </a:rPr>
              <a:t> overtime (2022 - 2024)</a:t>
            </a:r>
            <a:endParaRPr b="0" i="0" sz="1600" u="none" cap="none" strike="noStrike">
              <a:solidFill>
                <a:srgbClr val="0070C0"/>
              </a:solidFill>
              <a:latin typeface="Garamond"/>
              <a:ea typeface="Garamond"/>
              <a:cs typeface="Garamond"/>
              <a:sym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3"/>
          <p:cNvSpPr txBox="1"/>
          <p:nvPr>
            <p:ph type="title"/>
          </p:nvPr>
        </p:nvSpPr>
        <p:spPr>
          <a:xfrm>
            <a:off x="152407" y="-97022"/>
            <a:ext cx="83688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800"/>
              <a:buFont typeface="Arial"/>
              <a:buNone/>
            </a:pPr>
            <a:r>
              <a:rPr b="1" lang="en-GB" sz="3400">
                <a:solidFill>
                  <a:srgbClr val="0070C0"/>
                </a:solidFill>
                <a:latin typeface="Garamond"/>
                <a:ea typeface="Garamond"/>
                <a:cs typeface="Garamond"/>
                <a:sym typeface="Garamond"/>
              </a:rPr>
              <a:t>Resource Planning and Optimization</a:t>
            </a:r>
            <a:endParaRPr b="1" sz="3400">
              <a:solidFill>
                <a:srgbClr val="0070C0"/>
              </a:solidFill>
              <a:latin typeface="Garamond"/>
              <a:ea typeface="Garamond"/>
              <a:cs typeface="Garamond"/>
              <a:sym typeface="Garamond"/>
            </a:endParaRPr>
          </a:p>
          <a:p>
            <a:pPr indent="0" lvl="0" marL="0" rtl="0" algn="ctr">
              <a:lnSpc>
                <a:spcPct val="100000"/>
              </a:lnSpc>
              <a:spcBef>
                <a:spcPts val="0"/>
              </a:spcBef>
              <a:spcAft>
                <a:spcPts val="0"/>
              </a:spcAft>
              <a:buSzPts val="2800"/>
              <a:buNone/>
            </a:pPr>
            <a:r>
              <a:t/>
            </a:r>
            <a:endParaRPr sz="3400">
              <a:solidFill>
                <a:srgbClr val="0070C0"/>
              </a:solidFill>
              <a:latin typeface="Garamond"/>
              <a:ea typeface="Garamond"/>
              <a:cs typeface="Garamond"/>
              <a:sym typeface="Garamond"/>
            </a:endParaRPr>
          </a:p>
        </p:txBody>
      </p:sp>
      <p:pic>
        <p:nvPicPr>
          <p:cNvPr id="250" name="Google Shape;250;p33" title="Chart"/>
          <p:cNvPicPr preferRelativeResize="0"/>
          <p:nvPr/>
        </p:nvPicPr>
        <p:blipFill>
          <a:blip r:embed="rId3">
            <a:alphaModFix/>
          </a:blip>
          <a:stretch>
            <a:fillRect/>
          </a:stretch>
        </p:blipFill>
        <p:spPr>
          <a:xfrm>
            <a:off x="1340950" y="655150"/>
            <a:ext cx="6396476" cy="3981499"/>
          </a:xfrm>
          <a:prstGeom prst="rect">
            <a:avLst/>
          </a:prstGeom>
          <a:noFill/>
          <a:ln cap="flat" cmpd="sng" w="9525">
            <a:solidFill>
              <a:srgbClr val="00B0F0"/>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4"/>
          <p:cNvSpPr txBox="1"/>
          <p:nvPr>
            <p:ph type="title"/>
          </p:nvPr>
        </p:nvSpPr>
        <p:spPr>
          <a:xfrm>
            <a:off x="7" y="55378"/>
            <a:ext cx="83688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800"/>
              <a:buFont typeface="Arial"/>
              <a:buNone/>
            </a:pPr>
            <a:r>
              <a:rPr b="1" lang="en-GB" sz="3400">
                <a:solidFill>
                  <a:srgbClr val="0070C0"/>
                </a:solidFill>
                <a:latin typeface="Garamond"/>
                <a:ea typeface="Garamond"/>
                <a:cs typeface="Garamond"/>
                <a:sym typeface="Garamond"/>
              </a:rPr>
              <a:t>Resource Planning and Optimization</a:t>
            </a:r>
            <a:endParaRPr b="1" sz="3400">
              <a:solidFill>
                <a:srgbClr val="0070C0"/>
              </a:solidFill>
              <a:latin typeface="Garamond"/>
              <a:ea typeface="Garamond"/>
              <a:cs typeface="Garamond"/>
              <a:sym typeface="Garamond"/>
            </a:endParaRPr>
          </a:p>
          <a:p>
            <a:pPr indent="0" lvl="0" marL="0" rtl="0" algn="ctr">
              <a:lnSpc>
                <a:spcPct val="100000"/>
              </a:lnSpc>
              <a:spcBef>
                <a:spcPts val="0"/>
              </a:spcBef>
              <a:spcAft>
                <a:spcPts val="0"/>
              </a:spcAft>
              <a:buSzPts val="2800"/>
              <a:buNone/>
            </a:pPr>
            <a:r>
              <a:t/>
            </a:r>
            <a:endParaRPr sz="3400">
              <a:solidFill>
                <a:srgbClr val="0070C0"/>
              </a:solidFill>
              <a:latin typeface="Garamond"/>
              <a:ea typeface="Garamond"/>
              <a:cs typeface="Garamond"/>
              <a:sym typeface="Garamond"/>
            </a:endParaRPr>
          </a:p>
        </p:txBody>
      </p:sp>
      <p:pic>
        <p:nvPicPr>
          <p:cNvPr id="256" name="Google Shape;256;p34" title="Chart"/>
          <p:cNvPicPr preferRelativeResize="0"/>
          <p:nvPr/>
        </p:nvPicPr>
        <p:blipFill>
          <a:blip r:embed="rId3">
            <a:alphaModFix/>
          </a:blip>
          <a:stretch>
            <a:fillRect/>
          </a:stretch>
        </p:blipFill>
        <p:spPr>
          <a:xfrm>
            <a:off x="119800" y="898750"/>
            <a:ext cx="6092248" cy="3792099"/>
          </a:xfrm>
          <a:prstGeom prst="rect">
            <a:avLst/>
          </a:prstGeom>
          <a:noFill/>
          <a:ln cap="flat" cmpd="sng" w="9525">
            <a:solidFill>
              <a:srgbClr val="00B0F0"/>
            </a:solidFill>
            <a:prstDash val="solid"/>
            <a:round/>
            <a:headEnd len="sm" w="sm" type="none"/>
            <a:tailEnd len="sm" w="sm" type="none"/>
          </a:ln>
        </p:spPr>
      </p:pic>
      <p:sp>
        <p:nvSpPr>
          <p:cNvPr id="257" name="Google Shape;257;p34"/>
          <p:cNvSpPr/>
          <p:nvPr/>
        </p:nvSpPr>
        <p:spPr>
          <a:xfrm>
            <a:off x="6295025" y="1818825"/>
            <a:ext cx="2756100" cy="1420800"/>
          </a:xfrm>
          <a:prstGeom prst="rect">
            <a:avLst/>
          </a:prstGeom>
          <a:noFill/>
          <a:ln cap="flat" cmpd="sng" w="9525">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600">
                <a:solidFill>
                  <a:srgbClr val="0070C0"/>
                </a:solidFill>
                <a:latin typeface="Garamond"/>
                <a:ea typeface="Garamond"/>
                <a:cs typeface="Garamond"/>
                <a:sym typeface="Garamond"/>
              </a:rPr>
              <a:t>Most user connections are depicted on Metro eduroam overtime, highlighting the need for additional nodes and optimized network resources</a:t>
            </a:r>
            <a:endParaRPr b="0" i="0" sz="1600" u="none" cap="none" strike="noStrike">
              <a:solidFill>
                <a:srgbClr val="0070C0"/>
              </a:solidFill>
              <a:latin typeface="Garamond"/>
              <a:ea typeface="Garamond"/>
              <a:cs typeface="Garamond"/>
              <a:sym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5"/>
          <p:cNvSpPr txBox="1"/>
          <p:nvPr>
            <p:ph type="title"/>
          </p:nvPr>
        </p:nvSpPr>
        <p:spPr>
          <a:xfrm>
            <a:off x="-678951" y="29875"/>
            <a:ext cx="9598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Enhanced User Experience and Connectivity</a:t>
            </a:r>
            <a:endParaRPr b="1" sz="3400">
              <a:solidFill>
                <a:srgbClr val="0070C0"/>
              </a:solidFill>
              <a:latin typeface="Garamond"/>
              <a:ea typeface="Garamond"/>
              <a:cs typeface="Garamond"/>
              <a:sym typeface="Garamond"/>
            </a:endParaRPr>
          </a:p>
        </p:txBody>
      </p:sp>
      <p:sp>
        <p:nvSpPr>
          <p:cNvPr id="263" name="Google Shape;263;p35"/>
          <p:cNvSpPr/>
          <p:nvPr/>
        </p:nvSpPr>
        <p:spPr>
          <a:xfrm>
            <a:off x="53050" y="3998850"/>
            <a:ext cx="4518900" cy="769500"/>
          </a:xfrm>
          <a:prstGeom prst="rect">
            <a:avLst/>
          </a:prstGeom>
          <a:noFill/>
          <a:ln cap="flat" cmpd="sng" w="9525">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GB" sz="1600">
                <a:solidFill>
                  <a:srgbClr val="0070C0"/>
                </a:solidFill>
                <a:latin typeface="Garamond"/>
                <a:ea typeface="Garamond"/>
                <a:cs typeface="Garamond"/>
                <a:sym typeface="Garamond"/>
              </a:rPr>
              <a:t>Collected data allows RENU to make informed decisions on deployments, enhancing user experience.</a:t>
            </a:r>
            <a:endParaRPr b="1" sz="1600">
              <a:solidFill>
                <a:srgbClr val="0070C0"/>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t/>
            </a:r>
            <a:endParaRPr b="1" sz="1600">
              <a:solidFill>
                <a:srgbClr val="0070C0"/>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t/>
            </a:r>
            <a:endParaRPr b="1" sz="1600">
              <a:solidFill>
                <a:srgbClr val="0070C0"/>
              </a:solidFill>
              <a:latin typeface="Garamond"/>
              <a:ea typeface="Garamond"/>
              <a:cs typeface="Garamond"/>
              <a:sym typeface="Garamond"/>
            </a:endParaRPr>
          </a:p>
          <a:p>
            <a:pPr indent="0" lvl="0" marL="0" rtl="0" algn="l">
              <a:spcBef>
                <a:spcPts val="0"/>
              </a:spcBef>
              <a:spcAft>
                <a:spcPts val="0"/>
              </a:spcAft>
              <a:buClr>
                <a:schemeClr val="dk1"/>
              </a:buClr>
              <a:buSzPts val="1100"/>
              <a:buFont typeface="Arial"/>
              <a:buNone/>
            </a:pPr>
            <a:r>
              <a:t/>
            </a:r>
            <a:endParaRPr b="1" sz="1600">
              <a:solidFill>
                <a:srgbClr val="0070C0"/>
              </a:solidFill>
              <a:latin typeface="Garamond"/>
              <a:ea typeface="Garamond"/>
              <a:cs typeface="Garamond"/>
              <a:sym typeface="Garamond"/>
            </a:endParaRPr>
          </a:p>
          <a:p>
            <a:pPr indent="0" lvl="0" marL="0" marR="0" rtl="0" algn="l">
              <a:lnSpc>
                <a:spcPct val="100000"/>
              </a:lnSpc>
              <a:spcBef>
                <a:spcPts val="0"/>
              </a:spcBef>
              <a:spcAft>
                <a:spcPts val="0"/>
              </a:spcAft>
              <a:buNone/>
            </a:pPr>
            <a:r>
              <a:t/>
            </a:r>
            <a:endParaRPr b="1" sz="1600">
              <a:solidFill>
                <a:srgbClr val="0070C0"/>
              </a:solidFill>
              <a:latin typeface="Garamond"/>
              <a:ea typeface="Garamond"/>
              <a:cs typeface="Garamond"/>
              <a:sym typeface="Garamond"/>
            </a:endParaRPr>
          </a:p>
        </p:txBody>
      </p:sp>
      <p:grpSp>
        <p:nvGrpSpPr>
          <p:cNvPr id="264" name="Google Shape;264;p35"/>
          <p:cNvGrpSpPr/>
          <p:nvPr/>
        </p:nvGrpSpPr>
        <p:grpSpPr>
          <a:xfrm>
            <a:off x="237791" y="748299"/>
            <a:ext cx="6333029" cy="3202967"/>
            <a:chOff x="410300" y="589700"/>
            <a:chExt cx="8315427" cy="3758028"/>
          </a:xfrm>
        </p:grpSpPr>
        <p:pic>
          <p:nvPicPr>
            <p:cNvPr id="265" name="Google Shape;265;p35" title="Chart"/>
            <p:cNvPicPr preferRelativeResize="0"/>
            <p:nvPr/>
          </p:nvPicPr>
          <p:blipFill>
            <a:blip r:embed="rId3">
              <a:alphaModFix/>
            </a:blip>
            <a:stretch>
              <a:fillRect/>
            </a:stretch>
          </p:blipFill>
          <p:spPr>
            <a:xfrm>
              <a:off x="410300" y="589700"/>
              <a:ext cx="5132374" cy="3173826"/>
            </a:xfrm>
            <a:prstGeom prst="rect">
              <a:avLst/>
            </a:prstGeom>
            <a:noFill/>
            <a:ln cap="flat" cmpd="sng" w="9525">
              <a:solidFill>
                <a:srgbClr val="26ABE2"/>
              </a:solidFill>
              <a:prstDash val="solid"/>
              <a:round/>
              <a:headEnd len="sm" w="sm" type="none"/>
              <a:tailEnd len="sm" w="sm" type="none"/>
            </a:ln>
          </p:spPr>
        </p:pic>
        <p:pic>
          <p:nvPicPr>
            <p:cNvPr id="266" name="Google Shape;266;p35" title="Chart"/>
            <p:cNvPicPr preferRelativeResize="0"/>
            <p:nvPr/>
          </p:nvPicPr>
          <p:blipFill>
            <a:blip r:embed="rId4">
              <a:alphaModFix/>
            </a:blip>
            <a:stretch>
              <a:fillRect/>
            </a:stretch>
          </p:blipFill>
          <p:spPr>
            <a:xfrm>
              <a:off x="4018600" y="1444027"/>
              <a:ext cx="4707126" cy="2903701"/>
            </a:xfrm>
            <a:prstGeom prst="rect">
              <a:avLst/>
            </a:prstGeom>
            <a:noFill/>
            <a:ln cap="flat" cmpd="sng" w="9525">
              <a:solidFill>
                <a:srgbClr val="26ABE2"/>
              </a:solidFill>
              <a:prstDash val="solid"/>
              <a:round/>
              <a:headEnd len="sm" w="sm" type="none"/>
              <a:tailEnd len="sm" w="sm" type="none"/>
            </a:ln>
          </p:spPr>
        </p:pic>
        <p:sp>
          <p:nvSpPr>
            <p:cNvPr id="267" name="Google Shape;267;p35"/>
            <p:cNvSpPr/>
            <p:nvPr/>
          </p:nvSpPr>
          <p:spPr>
            <a:xfrm>
              <a:off x="4195500" y="1144750"/>
              <a:ext cx="226500" cy="299400"/>
            </a:xfrm>
            <a:prstGeom prst="downArrow">
              <a:avLst>
                <a:gd fmla="val 50000" name="adj1"/>
                <a:gd fmla="val 50000" name="adj2"/>
              </a:avLst>
            </a:prstGeom>
            <a:solidFill>
              <a:srgbClr val="18803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pSp>
      <p:pic>
        <p:nvPicPr>
          <p:cNvPr id="268" name="Google Shape;268;p35"/>
          <p:cNvPicPr preferRelativeResize="0"/>
          <p:nvPr/>
        </p:nvPicPr>
        <p:blipFill>
          <a:blip r:embed="rId5">
            <a:alphaModFix/>
          </a:blip>
          <a:stretch>
            <a:fillRect/>
          </a:stretch>
        </p:blipFill>
        <p:spPr>
          <a:xfrm>
            <a:off x="5099676" y="2792250"/>
            <a:ext cx="3945800" cy="1849601"/>
          </a:xfrm>
          <a:prstGeom prst="rect">
            <a:avLst/>
          </a:prstGeom>
          <a:noFill/>
          <a:ln cap="flat" cmpd="sng" w="9525">
            <a:solidFill>
              <a:srgbClr val="26ABE2"/>
            </a:solidFill>
            <a:prstDash val="solid"/>
            <a:round/>
            <a:headEnd len="sm" w="sm" type="none"/>
            <a:tailEnd len="sm" w="sm" type="none"/>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6"/>
          <p:cNvSpPr txBox="1"/>
          <p:nvPr>
            <p:ph idx="1" type="body"/>
          </p:nvPr>
        </p:nvSpPr>
        <p:spPr>
          <a:xfrm>
            <a:off x="167450" y="1480375"/>
            <a:ext cx="4696200" cy="1108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None/>
            </a:pPr>
            <a:r>
              <a:rPr lang="en-GB" sz="2000">
                <a:solidFill>
                  <a:srgbClr val="0070C0"/>
                </a:solidFill>
                <a:latin typeface="Garamond"/>
                <a:ea typeface="Garamond"/>
                <a:cs typeface="Garamond"/>
                <a:sym typeface="Garamond"/>
              </a:rPr>
              <a:t>Through monitoring we are able to </a:t>
            </a:r>
            <a:r>
              <a:rPr b="1" lang="en-GB" sz="2000">
                <a:solidFill>
                  <a:srgbClr val="0070C0"/>
                </a:solidFill>
                <a:latin typeface="Garamond"/>
                <a:ea typeface="Garamond"/>
                <a:cs typeface="Garamond"/>
                <a:sym typeface="Garamond"/>
              </a:rPr>
              <a:t>quantify</a:t>
            </a:r>
            <a:r>
              <a:rPr lang="en-GB" sz="2000">
                <a:solidFill>
                  <a:srgbClr val="0070C0"/>
                </a:solidFill>
                <a:latin typeface="Garamond"/>
                <a:ea typeface="Garamond"/>
                <a:cs typeface="Garamond"/>
                <a:sym typeface="Garamond"/>
              </a:rPr>
              <a:t> RENU's impact on </a:t>
            </a:r>
            <a:r>
              <a:rPr b="1" lang="en-GB" sz="2000">
                <a:solidFill>
                  <a:srgbClr val="0070C0"/>
                </a:solidFill>
                <a:latin typeface="Garamond"/>
                <a:ea typeface="Garamond"/>
                <a:cs typeface="Garamond"/>
                <a:sym typeface="Garamond"/>
              </a:rPr>
              <a:t>global</a:t>
            </a:r>
            <a:r>
              <a:rPr lang="en-GB" sz="2000">
                <a:solidFill>
                  <a:srgbClr val="0070C0"/>
                </a:solidFill>
                <a:latin typeface="Garamond"/>
                <a:ea typeface="Garamond"/>
                <a:cs typeface="Garamond"/>
                <a:sym typeface="Garamond"/>
              </a:rPr>
              <a:t> eduroam logins.</a:t>
            </a:r>
            <a:endParaRPr sz="2000">
              <a:solidFill>
                <a:srgbClr val="0070C0"/>
              </a:solidFill>
              <a:latin typeface="Garamond"/>
              <a:ea typeface="Garamond"/>
              <a:cs typeface="Garamond"/>
              <a:sym typeface="Garamond"/>
            </a:endParaRPr>
          </a:p>
        </p:txBody>
      </p:sp>
      <p:sp>
        <p:nvSpPr>
          <p:cNvPr id="274" name="Google Shape;274;p36"/>
          <p:cNvSpPr txBox="1"/>
          <p:nvPr>
            <p:ph type="title"/>
          </p:nvPr>
        </p:nvSpPr>
        <p:spPr>
          <a:xfrm>
            <a:off x="78900" y="-76200"/>
            <a:ext cx="8449200" cy="735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Contribution to the REN Community</a:t>
            </a:r>
            <a:endParaRPr b="1" sz="3400">
              <a:solidFill>
                <a:srgbClr val="0070C0"/>
              </a:solidFill>
              <a:latin typeface="Garamond"/>
              <a:ea typeface="Garamond"/>
              <a:cs typeface="Garamond"/>
              <a:sym typeface="Garamond"/>
            </a:endParaRPr>
          </a:p>
        </p:txBody>
      </p:sp>
      <p:pic>
        <p:nvPicPr>
          <p:cNvPr id="275" name="Google Shape;275;p36"/>
          <p:cNvPicPr preferRelativeResize="0"/>
          <p:nvPr/>
        </p:nvPicPr>
        <p:blipFill rotWithShape="1">
          <a:blip r:embed="rId3">
            <a:alphaModFix/>
          </a:blip>
          <a:srcRect b="0" l="0" r="0" t="0"/>
          <a:stretch/>
        </p:blipFill>
        <p:spPr>
          <a:xfrm>
            <a:off x="5190725" y="941575"/>
            <a:ext cx="3695001" cy="3695001"/>
          </a:xfrm>
          <a:prstGeom prst="rect">
            <a:avLst/>
          </a:prstGeom>
          <a:noFill/>
          <a:ln>
            <a:noFill/>
          </a:ln>
        </p:spPr>
      </p:pic>
      <p:sp>
        <p:nvSpPr>
          <p:cNvPr id="276" name="Google Shape;276;p36"/>
          <p:cNvSpPr/>
          <p:nvPr/>
        </p:nvSpPr>
        <p:spPr>
          <a:xfrm>
            <a:off x="408400" y="3171275"/>
            <a:ext cx="3916800" cy="779100"/>
          </a:xfrm>
          <a:prstGeom prst="rect">
            <a:avLst/>
          </a:prstGeom>
          <a:noFill/>
          <a:ln cap="flat" cmpd="sng" w="9525">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lang="en-GB" sz="1900">
                <a:solidFill>
                  <a:srgbClr val="0070C0"/>
                </a:solidFill>
                <a:latin typeface="Garamond"/>
                <a:ea typeface="Garamond"/>
                <a:cs typeface="Garamond"/>
                <a:sym typeface="Garamond"/>
              </a:rPr>
              <a:t>17,549,184</a:t>
            </a:r>
            <a:r>
              <a:rPr b="1" i="0" lang="en-GB" sz="1900" u="none" cap="none" strike="noStrike">
                <a:solidFill>
                  <a:srgbClr val="0070C0"/>
                </a:solidFill>
                <a:latin typeface="Garamond"/>
                <a:ea typeface="Garamond"/>
                <a:cs typeface="Garamond"/>
                <a:sym typeface="Garamond"/>
              </a:rPr>
              <a:t> Successful User Logins Recorded by</a:t>
            </a:r>
            <a:r>
              <a:rPr b="1" lang="en-GB" sz="1900">
                <a:solidFill>
                  <a:srgbClr val="0070C0"/>
                </a:solidFill>
                <a:latin typeface="Garamond"/>
                <a:ea typeface="Garamond"/>
                <a:cs typeface="Garamond"/>
                <a:sym typeface="Garamond"/>
              </a:rPr>
              <a:t> RENU in 2023</a:t>
            </a:r>
            <a:endParaRPr b="1" sz="1900">
              <a:solidFill>
                <a:srgbClr val="0070C0"/>
              </a:solidFill>
              <a:latin typeface="Garamond"/>
              <a:ea typeface="Garamond"/>
              <a:cs typeface="Garamond"/>
              <a:sym typeface="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idx="1" type="body"/>
          </p:nvPr>
        </p:nvSpPr>
        <p:spPr>
          <a:xfrm>
            <a:off x="4635625" y="405025"/>
            <a:ext cx="4493100" cy="4177200"/>
          </a:xfrm>
          <a:prstGeom prst="rect">
            <a:avLst/>
          </a:prstGeom>
          <a:noFill/>
          <a:ln>
            <a:noFill/>
          </a:ln>
        </p:spPr>
        <p:txBody>
          <a:bodyPr anchorCtr="0" anchor="ctr" bIns="91425" lIns="91425" spcFirstLastPara="1" rIns="91425" wrap="square" tIns="91425">
            <a:noAutofit/>
          </a:bodyPr>
          <a:lstStyle/>
          <a:p>
            <a:pPr indent="0" lvl="0" marL="76200" rtl="0" algn="l">
              <a:lnSpc>
                <a:spcPct val="150000"/>
              </a:lnSpc>
              <a:spcBef>
                <a:spcPts val="0"/>
              </a:spcBef>
              <a:spcAft>
                <a:spcPts val="0"/>
              </a:spcAft>
              <a:buClr>
                <a:srgbClr val="0070C0"/>
              </a:buClr>
              <a:buSzPts val="2400"/>
              <a:buNone/>
            </a:pPr>
            <a:r>
              <a:rPr b="1" lang="en-GB" sz="2800">
                <a:solidFill>
                  <a:srgbClr val="0070C0"/>
                </a:solidFill>
                <a:latin typeface="Garamond"/>
                <a:ea typeface="Garamond"/>
                <a:cs typeface="Garamond"/>
                <a:sym typeface="Garamond"/>
              </a:rPr>
              <a:t>Outline</a:t>
            </a:r>
            <a:endParaRPr b="1">
              <a:solidFill>
                <a:srgbClr val="0070C0"/>
              </a:solidFill>
              <a:latin typeface="Garamond"/>
              <a:ea typeface="Garamond"/>
              <a:cs typeface="Garamond"/>
              <a:sym typeface="Garamond"/>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What is eduroam? </a:t>
            </a:r>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RENU eduroam deployments</a:t>
            </a:r>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Why monitor </a:t>
            </a:r>
            <a:r>
              <a:rPr lang="en-GB" sz="2000">
                <a:solidFill>
                  <a:srgbClr val="0070C0"/>
                </a:solidFill>
                <a:latin typeface="Garamond"/>
                <a:ea typeface="Garamond"/>
                <a:cs typeface="Garamond"/>
                <a:sym typeface="Garamond"/>
              </a:rPr>
              <a:t>eduroam?</a:t>
            </a:r>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ELK Implementation</a:t>
            </a:r>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Use Cases</a:t>
            </a:r>
            <a:r>
              <a:rPr lang="en-GB" sz="2000">
                <a:solidFill>
                  <a:srgbClr val="0070C0"/>
                </a:solidFill>
                <a:latin typeface="Garamond"/>
                <a:ea typeface="Garamond"/>
                <a:cs typeface="Garamond"/>
                <a:sym typeface="Garamond"/>
              </a:rPr>
              <a:t> and Insights</a:t>
            </a:r>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Contribution to the REN Community</a:t>
            </a:r>
            <a:endParaRPr sz="2000">
              <a:solidFill>
                <a:srgbClr val="0070C0"/>
              </a:solidFill>
              <a:latin typeface="Garamond"/>
              <a:ea typeface="Garamond"/>
              <a:cs typeface="Garamond"/>
              <a:sym typeface="Garamond"/>
            </a:endParaRPr>
          </a:p>
          <a:p>
            <a:pPr indent="-342900" lvl="0" marL="419100" rtl="0" algn="l">
              <a:lnSpc>
                <a:spcPct val="150000"/>
              </a:lnSpc>
              <a:spcBef>
                <a:spcPts val="0"/>
              </a:spcBef>
              <a:spcAft>
                <a:spcPts val="0"/>
              </a:spcAft>
              <a:buClr>
                <a:srgbClr val="0070C0"/>
              </a:buClr>
              <a:buSzPts val="1600"/>
              <a:buFont typeface="Noto Sans Symbols"/>
              <a:buChar char="❖"/>
            </a:pPr>
            <a:r>
              <a:rPr lang="en-GB" sz="2000">
                <a:solidFill>
                  <a:srgbClr val="0070C0"/>
                </a:solidFill>
                <a:latin typeface="Garamond"/>
                <a:ea typeface="Garamond"/>
                <a:cs typeface="Garamond"/>
                <a:sym typeface="Garamond"/>
              </a:rPr>
              <a:t>Conclusion </a:t>
            </a:r>
            <a:endParaRPr>
              <a:solidFill>
                <a:srgbClr val="0070C0"/>
              </a:solidFill>
              <a:latin typeface="Calibri"/>
              <a:ea typeface="Calibri"/>
              <a:cs typeface="Calibri"/>
              <a:sym typeface="Calibri"/>
            </a:endParaRPr>
          </a:p>
        </p:txBody>
      </p:sp>
      <p:sp>
        <p:nvSpPr>
          <p:cNvPr id="99" name="Google Shape;99;p19"/>
          <p:cNvSpPr txBox="1"/>
          <p:nvPr/>
        </p:nvSpPr>
        <p:spPr>
          <a:xfrm>
            <a:off x="265675" y="2128800"/>
            <a:ext cx="4044900" cy="225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1600">
              <a:solidFill>
                <a:srgbClr val="0070C0"/>
              </a:solidFill>
            </a:endParaRPr>
          </a:p>
          <a:p>
            <a:pPr indent="0" lvl="0" marL="228600" rtl="0" algn="ctr">
              <a:spcBef>
                <a:spcPts val="1000"/>
              </a:spcBef>
              <a:spcAft>
                <a:spcPts val="0"/>
              </a:spcAft>
              <a:buNone/>
            </a:pPr>
            <a:r>
              <a:rPr b="1" lang="en-GB" sz="3200">
                <a:solidFill>
                  <a:srgbClr val="0070C0"/>
                </a:solidFill>
                <a:latin typeface="Garamond"/>
                <a:ea typeface="Garamond"/>
                <a:cs typeface="Garamond"/>
                <a:sym typeface="Garamond"/>
              </a:rPr>
              <a:t>Overview</a:t>
            </a:r>
            <a:endParaRPr sz="1600">
              <a:solidFill>
                <a:srgbClr val="0070C0"/>
              </a:solidFill>
            </a:endParaRPr>
          </a:p>
          <a:p>
            <a:pPr indent="-127000" lvl="0" marL="228600" rtl="0" algn="ctr">
              <a:spcBef>
                <a:spcPts val="1000"/>
              </a:spcBef>
              <a:spcAft>
                <a:spcPts val="0"/>
              </a:spcAft>
              <a:buNone/>
            </a:pPr>
            <a:r>
              <a:t/>
            </a:r>
            <a:endParaRPr sz="1600">
              <a:solidFill>
                <a:srgbClr val="0070C0"/>
              </a:solidFill>
            </a:endParaRPr>
          </a:p>
          <a:p>
            <a:pPr indent="0" lvl="0" marL="0" rtl="0" algn="ctr">
              <a:spcBef>
                <a:spcPts val="1000"/>
              </a:spcBef>
              <a:spcAft>
                <a:spcPts val="0"/>
              </a:spcAft>
              <a:buNone/>
            </a:pPr>
            <a:r>
              <a:rPr lang="en-GB" sz="2400">
                <a:solidFill>
                  <a:srgbClr val="0070C0"/>
                </a:solidFill>
                <a:latin typeface="Garamond"/>
                <a:ea typeface="Garamond"/>
                <a:cs typeface="Garamond"/>
                <a:sym typeface="Garamond"/>
              </a:rPr>
              <a:t> </a:t>
            </a:r>
            <a:r>
              <a:rPr lang="en-GB" sz="2400">
                <a:solidFill>
                  <a:srgbClr val="0070C0"/>
                </a:solidFill>
                <a:latin typeface="Garamond"/>
                <a:ea typeface="Garamond"/>
                <a:cs typeface="Garamond"/>
                <a:sym typeface="Garamond"/>
              </a:rPr>
              <a:t>1st November, 2024</a:t>
            </a:r>
            <a:endParaRPr sz="1600">
              <a:solidFill>
                <a:srgbClr val="0070C0"/>
              </a:solidFill>
            </a:endParaRPr>
          </a:p>
        </p:txBody>
      </p:sp>
      <p:pic>
        <p:nvPicPr>
          <p:cNvPr id="100" name="Google Shape;100;p19"/>
          <p:cNvPicPr preferRelativeResize="0"/>
          <p:nvPr/>
        </p:nvPicPr>
        <p:blipFill rotWithShape="1">
          <a:blip r:embed="rId3">
            <a:alphaModFix/>
          </a:blip>
          <a:srcRect b="6980" l="0" r="0" t="-6979"/>
          <a:stretch/>
        </p:blipFill>
        <p:spPr>
          <a:xfrm>
            <a:off x="1456314" y="481225"/>
            <a:ext cx="1751486" cy="1379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7"/>
          <p:cNvSpPr txBox="1"/>
          <p:nvPr/>
        </p:nvSpPr>
        <p:spPr>
          <a:xfrm>
            <a:off x="980275" y="2283730"/>
            <a:ext cx="7183500" cy="1643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6000" u="none" cap="none" strike="noStrike">
                <a:solidFill>
                  <a:srgbClr val="0070C0"/>
                </a:solidFill>
                <a:latin typeface="Garamond"/>
                <a:ea typeface="Garamond"/>
                <a:cs typeface="Garamond"/>
                <a:sym typeface="Garamond"/>
              </a:rPr>
              <a:t>Thank You!</a:t>
            </a:r>
            <a:endParaRPr/>
          </a:p>
          <a:p>
            <a:pPr indent="0" lvl="0" marL="0" marR="0" rtl="0" algn="ctr">
              <a:lnSpc>
                <a:spcPct val="100000"/>
              </a:lnSpc>
              <a:spcBef>
                <a:spcPts val="0"/>
              </a:spcBef>
              <a:spcAft>
                <a:spcPts val="0"/>
              </a:spcAft>
              <a:buNone/>
            </a:pPr>
            <a:r>
              <a:t/>
            </a:r>
            <a:endParaRPr b="0" i="0" sz="6000" u="none" cap="none" strike="noStrike">
              <a:solidFill>
                <a:srgbClr val="0070C0"/>
              </a:solidFill>
              <a:latin typeface="Calibri"/>
              <a:ea typeface="Calibri"/>
              <a:cs typeface="Calibri"/>
              <a:sym typeface="Calibri"/>
            </a:endParaRPr>
          </a:p>
          <a:p>
            <a:pPr indent="0" lvl="0" marL="0" marR="0" rtl="0" algn="ctr">
              <a:lnSpc>
                <a:spcPct val="100000"/>
              </a:lnSpc>
              <a:spcBef>
                <a:spcPts val="0"/>
              </a:spcBef>
              <a:spcAft>
                <a:spcPts val="0"/>
              </a:spcAft>
              <a:buNone/>
            </a:pPr>
            <a:r>
              <a:rPr b="0" i="0" lang="en-GB" sz="2000" u="none" cap="none" strike="noStrike">
                <a:solidFill>
                  <a:srgbClr val="0070C0"/>
                </a:solidFill>
                <a:latin typeface="Garamond"/>
                <a:ea typeface="Garamond"/>
                <a:cs typeface="Garamond"/>
                <a:sym typeface="Garamond"/>
              </a:rPr>
              <a:t>https://renu.ac.ug</a:t>
            </a:r>
            <a:endParaRPr b="0" i="0" sz="2000" u="none" cap="none" strike="noStrike">
              <a:solidFill>
                <a:srgbClr val="0070C0"/>
              </a:solidFill>
              <a:latin typeface="Garamond"/>
              <a:ea typeface="Garamond"/>
              <a:cs typeface="Garamond"/>
              <a:sym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20"/>
          <p:cNvPicPr preferRelativeResize="0"/>
          <p:nvPr/>
        </p:nvPicPr>
        <p:blipFill rotWithShape="1">
          <a:blip r:embed="rId3">
            <a:alphaModFix/>
          </a:blip>
          <a:srcRect b="44141" l="62866" r="3162" t="7737"/>
          <a:stretch/>
        </p:blipFill>
        <p:spPr>
          <a:xfrm>
            <a:off x="3192050" y="68150"/>
            <a:ext cx="2079076" cy="937850"/>
          </a:xfrm>
          <a:prstGeom prst="rect">
            <a:avLst/>
          </a:prstGeom>
          <a:noFill/>
          <a:ln>
            <a:noFill/>
          </a:ln>
        </p:spPr>
      </p:pic>
      <p:sp>
        <p:nvSpPr>
          <p:cNvPr id="107" name="Google Shape;107;p20"/>
          <p:cNvSpPr txBox="1"/>
          <p:nvPr/>
        </p:nvSpPr>
        <p:spPr>
          <a:xfrm>
            <a:off x="869875" y="993575"/>
            <a:ext cx="7187100" cy="723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750">
                <a:solidFill>
                  <a:srgbClr val="0070C0"/>
                </a:solidFill>
                <a:highlight>
                  <a:srgbClr val="FFFFFF"/>
                </a:highlight>
                <a:latin typeface="Garamond"/>
                <a:ea typeface="Garamond"/>
                <a:cs typeface="Garamond"/>
                <a:sym typeface="Garamond"/>
              </a:rPr>
              <a:t>I</a:t>
            </a:r>
            <a:r>
              <a:rPr lang="en-GB" sz="1750">
                <a:solidFill>
                  <a:srgbClr val="0070C0"/>
                </a:solidFill>
                <a:highlight>
                  <a:srgbClr val="FFFFFF"/>
                </a:highlight>
                <a:latin typeface="Garamond"/>
                <a:ea typeface="Garamond"/>
                <a:cs typeface="Garamond"/>
                <a:sym typeface="Garamond"/>
              </a:rPr>
              <a:t>s the </a:t>
            </a:r>
            <a:r>
              <a:rPr b="1" lang="en-GB" sz="1750">
                <a:solidFill>
                  <a:srgbClr val="0070C0"/>
                </a:solidFill>
                <a:highlight>
                  <a:srgbClr val="FFFFFF"/>
                </a:highlight>
                <a:latin typeface="Garamond"/>
                <a:ea typeface="Garamond"/>
                <a:cs typeface="Garamond"/>
                <a:sym typeface="Garamond"/>
              </a:rPr>
              <a:t>secure</a:t>
            </a:r>
            <a:r>
              <a:rPr lang="en-GB" sz="1750">
                <a:solidFill>
                  <a:srgbClr val="0070C0"/>
                </a:solidFill>
                <a:highlight>
                  <a:srgbClr val="FFFFFF"/>
                </a:highlight>
                <a:latin typeface="Garamond"/>
                <a:ea typeface="Garamond"/>
                <a:cs typeface="Garamond"/>
                <a:sym typeface="Garamond"/>
              </a:rPr>
              <a:t>, </a:t>
            </a:r>
            <a:r>
              <a:rPr b="1" lang="en-GB" sz="1750">
                <a:solidFill>
                  <a:srgbClr val="0070C0"/>
                </a:solidFill>
                <a:highlight>
                  <a:srgbClr val="FFFFFF"/>
                </a:highlight>
                <a:latin typeface="Garamond"/>
                <a:ea typeface="Garamond"/>
                <a:cs typeface="Garamond"/>
                <a:sym typeface="Garamond"/>
              </a:rPr>
              <a:t>world-wide</a:t>
            </a:r>
            <a:r>
              <a:rPr lang="en-GB" sz="1750">
                <a:solidFill>
                  <a:srgbClr val="0070C0"/>
                </a:solidFill>
                <a:highlight>
                  <a:srgbClr val="FFFFFF"/>
                </a:highlight>
                <a:latin typeface="Garamond"/>
                <a:ea typeface="Garamond"/>
                <a:cs typeface="Garamond"/>
                <a:sym typeface="Garamond"/>
              </a:rPr>
              <a:t> roaming access service developed for the </a:t>
            </a:r>
            <a:r>
              <a:rPr b="1" lang="en-GB" sz="1750">
                <a:solidFill>
                  <a:srgbClr val="0070C0"/>
                </a:solidFill>
                <a:highlight>
                  <a:srgbClr val="FFFFFF"/>
                </a:highlight>
                <a:latin typeface="Garamond"/>
                <a:ea typeface="Garamond"/>
                <a:cs typeface="Garamond"/>
                <a:sym typeface="Garamond"/>
              </a:rPr>
              <a:t>research</a:t>
            </a:r>
            <a:r>
              <a:rPr lang="en-GB" sz="1750">
                <a:solidFill>
                  <a:srgbClr val="0070C0"/>
                </a:solidFill>
                <a:highlight>
                  <a:srgbClr val="FFFFFF"/>
                </a:highlight>
                <a:latin typeface="Garamond"/>
                <a:ea typeface="Garamond"/>
                <a:cs typeface="Garamond"/>
                <a:sym typeface="Garamond"/>
              </a:rPr>
              <a:t> and </a:t>
            </a:r>
            <a:r>
              <a:rPr b="1" lang="en-GB" sz="1750">
                <a:solidFill>
                  <a:srgbClr val="0070C0"/>
                </a:solidFill>
                <a:highlight>
                  <a:srgbClr val="FFFFFF"/>
                </a:highlight>
                <a:latin typeface="Garamond"/>
                <a:ea typeface="Garamond"/>
                <a:cs typeface="Garamond"/>
                <a:sym typeface="Garamond"/>
              </a:rPr>
              <a:t>education community</a:t>
            </a:r>
            <a:r>
              <a:rPr lang="en-GB" sz="1750">
                <a:solidFill>
                  <a:srgbClr val="0070C0"/>
                </a:solidFill>
                <a:highlight>
                  <a:srgbClr val="FFFFFF"/>
                </a:highlight>
                <a:latin typeface="Garamond"/>
                <a:ea typeface="Garamond"/>
                <a:cs typeface="Garamond"/>
                <a:sym typeface="Garamond"/>
              </a:rPr>
              <a:t>.</a:t>
            </a:r>
            <a:endParaRPr sz="2000">
              <a:solidFill>
                <a:srgbClr val="0070C0"/>
              </a:solidFill>
              <a:latin typeface="Garamond"/>
              <a:ea typeface="Garamond"/>
              <a:cs typeface="Garamond"/>
              <a:sym typeface="Garamond"/>
            </a:endParaRPr>
          </a:p>
        </p:txBody>
      </p:sp>
      <p:pic>
        <p:nvPicPr>
          <p:cNvPr id="108" name="Google Shape;108;p20"/>
          <p:cNvPicPr preferRelativeResize="0"/>
          <p:nvPr/>
        </p:nvPicPr>
        <p:blipFill rotWithShape="1">
          <a:blip r:embed="rId4">
            <a:alphaModFix/>
          </a:blip>
          <a:srcRect b="7270" l="0" r="0" t="0"/>
          <a:stretch/>
        </p:blipFill>
        <p:spPr>
          <a:xfrm>
            <a:off x="1295400" y="1838675"/>
            <a:ext cx="6375074" cy="28525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idx="4294967295" type="title"/>
          </p:nvPr>
        </p:nvSpPr>
        <p:spPr>
          <a:xfrm>
            <a:off x="823303" y="-13971"/>
            <a:ext cx="709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eduroam Deployments</a:t>
            </a:r>
            <a:endParaRPr sz="3400">
              <a:solidFill>
                <a:srgbClr val="0070C0"/>
              </a:solidFill>
              <a:latin typeface="Garamond"/>
              <a:ea typeface="Garamond"/>
              <a:cs typeface="Garamond"/>
              <a:sym typeface="Garamond"/>
            </a:endParaRPr>
          </a:p>
        </p:txBody>
      </p:sp>
      <p:grpSp>
        <p:nvGrpSpPr>
          <p:cNvPr id="114" name="Google Shape;114;p21"/>
          <p:cNvGrpSpPr/>
          <p:nvPr/>
        </p:nvGrpSpPr>
        <p:grpSpPr>
          <a:xfrm>
            <a:off x="185547" y="805623"/>
            <a:ext cx="8801134" cy="3901334"/>
            <a:chOff x="107505" y="500801"/>
            <a:chExt cx="8865855" cy="4282945"/>
          </a:xfrm>
        </p:grpSpPr>
        <p:pic>
          <p:nvPicPr>
            <p:cNvPr id="115" name="Google Shape;115;p21"/>
            <p:cNvPicPr preferRelativeResize="0"/>
            <p:nvPr/>
          </p:nvPicPr>
          <p:blipFill rotWithShape="1">
            <a:blip r:embed="rId3">
              <a:alphaModFix/>
            </a:blip>
            <a:srcRect b="0" l="0" r="0" t="0"/>
            <a:stretch/>
          </p:blipFill>
          <p:spPr>
            <a:xfrm rot="-2069436">
              <a:off x="346644" y="854420"/>
              <a:ext cx="1672261" cy="1363710"/>
            </a:xfrm>
            <a:prstGeom prst="rect">
              <a:avLst/>
            </a:prstGeom>
            <a:noFill/>
            <a:ln>
              <a:noFill/>
            </a:ln>
          </p:spPr>
        </p:pic>
        <p:pic>
          <p:nvPicPr>
            <p:cNvPr id="116" name="Google Shape;116;p21"/>
            <p:cNvPicPr preferRelativeResize="0"/>
            <p:nvPr/>
          </p:nvPicPr>
          <p:blipFill rotWithShape="1">
            <a:blip r:embed="rId4">
              <a:alphaModFix/>
            </a:blip>
            <a:srcRect b="0" l="0" r="0" t="0"/>
            <a:stretch/>
          </p:blipFill>
          <p:spPr>
            <a:xfrm>
              <a:off x="186344" y="2810445"/>
              <a:ext cx="1904481" cy="1577532"/>
            </a:xfrm>
            <a:prstGeom prst="rect">
              <a:avLst/>
            </a:prstGeom>
            <a:noFill/>
            <a:ln>
              <a:noFill/>
            </a:ln>
          </p:spPr>
        </p:pic>
        <p:pic>
          <p:nvPicPr>
            <p:cNvPr id="117" name="Google Shape;117;p21"/>
            <p:cNvPicPr preferRelativeResize="0"/>
            <p:nvPr/>
          </p:nvPicPr>
          <p:blipFill rotWithShape="1">
            <a:blip r:embed="rId5">
              <a:alphaModFix/>
            </a:blip>
            <a:srcRect b="0" l="0" r="0" t="0"/>
            <a:stretch/>
          </p:blipFill>
          <p:spPr>
            <a:xfrm>
              <a:off x="6604748" y="2722410"/>
              <a:ext cx="2368612" cy="1577532"/>
            </a:xfrm>
            <a:prstGeom prst="rect">
              <a:avLst/>
            </a:prstGeom>
            <a:noFill/>
            <a:ln>
              <a:noFill/>
            </a:ln>
          </p:spPr>
        </p:pic>
        <p:pic>
          <p:nvPicPr>
            <p:cNvPr descr="https://unik.ac.ug/wp-content/uploads/2021/10/IMG_5135-1024x683.jpg" id="118" name="Google Shape;118;p21"/>
            <p:cNvPicPr preferRelativeResize="0"/>
            <p:nvPr/>
          </p:nvPicPr>
          <p:blipFill rotWithShape="1">
            <a:blip r:embed="rId6">
              <a:alphaModFix/>
            </a:blip>
            <a:srcRect b="0" l="0" r="0" t="0"/>
            <a:stretch/>
          </p:blipFill>
          <p:spPr>
            <a:xfrm>
              <a:off x="6604748" y="1161925"/>
              <a:ext cx="2355543" cy="1571009"/>
            </a:xfrm>
            <a:prstGeom prst="rect">
              <a:avLst/>
            </a:prstGeom>
            <a:noFill/>
            <a:ln>
              <a:noFill/>
            </a:ln>
          </p:spPr>
        </p:pic>
        <p:sp>
          <p:nvSpPr>
            <p:cNvPr id="119" name="Google Shape;119;p21"/>
            <p:cNvSpPr txBox="1"/>
            <p:nvPr/>
          </p:nvSpPr>
          <p:spPr>
            <a:xfrm flipH="1">
              <a:off x="3573419" y="4049423"/>
              <a:ext cx="1872300" cy="37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1600" u="none" cap="none" strike="noStrike">
                  <a:solidFill>
                    <a:srgbClr val="0070C0"/>
                  </a:solidFill>
                  <a:latin typeface="Garamond"/>
                  <a:ea typeface="Garamond"/>
                  <a:cs typeface="Garamond"/>
                  <a:sym typeface="Garamond"/>
                </a:rPr>
                <a:t>Metro eduroam</a:t>
              </a:r>
              <a:endParaRPr b="1" i="0" sz="1600" u="none" cap="none" strike="noStrike">
                <a:solidFill>
                  <a:srgbClr val="0070C0"/>
                </a:solidFill>
                <a:latin typeface="Garamond"/>
                <a:ea typeface="Garamond"/>
                <a:cs typeface="Garamond"/>
                <a:sym typeface="Garamond"/>
              </a:endParaRPr>
            </a:p>
          </p:txBody>
        </p:sp>
        <p:sp>
          <p:nvSpPr>
            <p:cNvPr id="120" name="Google Shape;120;p21"/>
            <p:cNvSpPr txBox="1"/>
            <p:nvPr/>
          </p:nvSpPr>
          <p:spPr>
            <a:xfrm flipH="1">
              <a:off x="423209" y="2306408"/>
              <a:ext cx="1260000" cy="37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1600" u="none" cap="none" strike="noStrike">
                  <a:solidFill>
                    <a:srgbClr val="0070C0"/>
                  </a:solidFill>
                  <a:latin typeface="Garamond"/>
                  <a:ea typeface="Garamond"/>
                  <a:cs typeface="Garamond"/>
                  <a:sym typeface="Garamond"/>
                </a:rPr>
                <a:t>On T</a:t>
              </a:r>
              <a:r>
                <a:rPr b="1" lang="en-GB" sz="1600">
                  <a:solidFill>
                    <a:srgbClr val="0070C0"/>
                  </a:solidFill>
                  <a:latin typeface="Garamond"/>
                  <a:ea typeface="Garamond"/>
                  <a:cs typeface="Garamond"/>
                  <a:sym typeface="Garamond"/>
                </a:rPr>
                <a:t>he </a:t>
              </a:r>
              <a:r>
                <a:rPr b="1" i="0" lang="en-GB" sz="1600" u="none" cap="none" strike="noStrike">
                  <a:solidFill>
                    <a:srgbClr val="0070C0"/>
                  </a:solidFill>
                  <a:latin typeface="Garamond"/>
                  <a:ea typeface="Garamond"/>
                  <a:cs typeface="Garamond"/>
                  <a:sym typeface="Garamond"/>
                </a:rPr>
                <a:t>Go</a:t>
              </a:r>
              <a:endParaRPr b="1" i="0" sz="1600" u="none" cap="none" strike="noStrike">
                <a:solidFill>
                  <a:srgbClr val="0070C0"/>
                </a:solidFill>
                <a:latin typeface="Garamond"/>
                <a:ea typeface="Garamond"/>
                <a:cs typeface="Garamond"/>
                <a:sym typeface="Garamond"/>
              </a:endParaRPr>
            </a:p>
          </p:txBody>
        </p:sp>
        <p:sp>
          <p:nvSpPr>
            <p:cNvPr id="121" name="Google Shape;121;p21"/>
            <p:cNvSpPr txBox="1"/>
            <p:nvPr/>
          </p:nvSpPr>
          <p:spPr>
            <a:xfrm flipH="1">
              <a:off x="441931" y="4412046"/>
              <a:ext cx="1306200" cy="37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1600" u="none" cap="none" strike="noStrike">
                  <a:solidFill>
                    <a:srgbClr val="0070C0"/>
                  </a:solidFill>
                  <a:latin typeface="Garamond"/>
                  <a:ea typeface="Garamond"/>
                  <a:cs typeface="Garamond"/>
                  <a:sym typeface="Garamond"/>
                </a:rPr>
                <a:t>Homelinks</a:t>
              </a:r>
              <a:endParaRPr b="1" i="0" sz="1600" u="none" cap="none" strike="noStrike">
                <a:solidFill>
                  <a:srgbClr val="0070C0"/>
                </a:solidFill>
                <a:latin typeface="Garamond"/>
                <a:ea typeface="Garamond"/>
                <a:cs typeface="Garamond"/>
                <a:sym typeface="Garamond"/>
              </a:endParaRPr>
            </a:p>
          </p:txBody>
        </p:sp>
        <p:sp>
          <p:nvSpPr>
            <p:cNvPr id="122" name="Google Shape;122;p21"/>
            <p:cNvSpPr txBox="1"/>
            <p:nvPr/>
          </p:nvSpPr>
          <p:spPr>
            <a:xfrm flipH="1">
              <a:off x="7092148" y="4299942"/>
              <a:ext cx="1512300" cy="37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GB" sz="1600" u="none" cap="none" strike="noStrike">
                  <a:solidFill>
                    <a:srgbClr val="0070C0"/>
                  </a:solidFill>
                  <a:latin typeface="Garamond"/>
                  <a:ea typeface="Garamond"/>
                  <a:cs typeface="Garamond"/>
                  <a:sym typeface="Garamond"/>
                </a:rPr>
                <a:t>On Campus</a:t>
              </a:r>
              <a:endParaRPr b="1" i="0" sz="1600" u="none" cap="none" strike="noStrike">
                <a:solidFill>
                  <a:srgbClr val="0070C0"/>
                </a:solidFill>
                <a:latin typeface="Garamond"/>
                <a:ea typeface="Garamond"/>
                <a:cs typeface="Garamond"/>
                <a:sym typeface="Garamond"/>
              </a:endParaRPr>
            </a:p>
          </p:txBody>
        </p:sp>
        <p:pic>
          <p:nvPicPr>
            <p:cNvPr id="123" name="Google Shape;123;p21"/>
            <p:cNvPicPr preferRelativeResize="0"/>
            <p:nvPr/>
          </p:nvPicPr>
          <p:blipFill rotWithShape="1">
            <a:blip r:embed="rId7">
              <a:alphaModFix/>
            </a:blip>
            <a:srcRect b="0" l="0" r="0" t="0"/>
            <a:stretch/>
          </p:blipFill>
          <p:spPr>
            <a:xfrm>
              <a:off x="4890104" y="1453870"/>
              <a:ext cx="1482097" cy="2558039"/>
            </a:xfrm>
            <a:prstGeom prst="rect">
              <a:avLst/>
            </a:prstGeom>
            <a:noFill/>
            <a:ln>
              <a:noFill/>
            </a:ln>
          </p:spPr>
        </p:pic>
        <p:pic>
          <p:nvPicPr>
            <p:cNvPr descr="RENU on Twitter: &quot;Metro @eduroam is Now in your Home Town! Students and  staff can now enjoy FREE off-campus Internet access in more towns  countrywide. Press release - https://t.co/qIYno9Wl4p  #Metroeduroam#Free#OffcampusConnectivity @UbuntuNet @GEANTnews @" id="124" name="Google Shape;124;p21"/>
            <p:cNvPicPr preferRelativeResize="0"/>
            <p:nvPr/>
          </p:nvPicPr>
          <p:blipFill rotWithShape="1">
            <a:blip r:embed="rId8">
              <a:alphaModFix/>
            </a:blip>
            <a:srcRect b="0" l="0" r="0" t="0"/>
            <a:stretch/>
          </p:blipFill>
          <p:spPr>
            <a:xfrm>
              <a:off x="2334344" y="1453870"/>
              <a:ext cx="2555671" cy="2558039"/>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2"/>
          <p:cNvSpPr txBox="1"/>
          <p:nvPr/>
        </p:nvSpPr>
        <p:spPr>
          <a:xfrm>
            <a:off x="717100" y="3028950"/>
            <a:ext cx="2023800" cy="10095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en-GB">
                <a:solidFill>
                  <a:srgbClr val="0070C0"/>
                </a:solidFill>
                <a:latin typeface="Garamond"/>
                <a:ea typeface="Garamond"/>
                <a:cs typeface="Garamond"/>
                <a:sym typeface="Garamond"/>
              </a:rPr>
              <a:t>Optimize bandwidth allocation and address resource imbalances</a:t>
            </a:r>
            <a:endParaRPr sz="1200">
              <a:solidFill>
                <a:srgbClr val="2E3192"/>
              </a:solidFill>
              <a:latin typeface="Calibri"/>
              <a:ea typeface="Calibri"/>
              <a:cs typeface="Calibri"/>
              <a:sym typeface="Calibri"/>
            </a:endParaRPr>
          </a:p>
        </p:txBody>
      </p:sp>
      <p:sp>
        <p:nvSpPr>
          <p:cNvPr id="130" name="Google Shape;130;p22"/>
          <p:cNvSpPr txBox="1"/>
          <p:nvPr>
            <p:ph type="title"/>
          </p:nvPr>
        </p:nvSpPr>
        <p:spPr>
          <a:xfrm>
            <a:off x="107504" y="-73508"/>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Why </a:t>
            </a:r>
            <a:r>
              <a:rPr b="1" lang="en-GB" sz="3400">
                <a:solidFill>
                  <a:srgbClr val="0070C0"/>
                </a:solidFill>
                <a:latin typeface="Garamond"/>
                <a:ea typeface="Garamond"/>
                <a:cs typeface="Garamond"/>
                <a:sym typeface="Garamond"/>
              </a:rPr>
              <a:t>monitor </a:t>
            </a:r>
            <a:r>
              <a:rPr b="1" lang="en-GB" sz="3400">
                <a:solidFill>
                  <a:srgbClr val="0070C0"/>
                </a:solidFill>
                <a:latin typeface="Garamond"/>
                <a:ea typeface="Garamond"/>
                <a:cs typeface="Garamond"/>
                <a:sym typeface="Garamond"/>
              </a:rPr>
              <a:t>eduroam?</a:t>
            </a:r>
            <a:endParaRPr b="1" sz="3400">
              <a:solidFill>
                <a:srgbClr val="0070C0"/>
              </a:solidFill>
              <a:latin typeface="Garamond"/>
              <a:ea typeface="Garamond"/>
              <a:cs typeface="Garamond"/>
              <a:sym typeface="Garamond"/>
            </a:endParaRPr>
          </a:p>
        </p:txBody>
      </p:sp>
      <p:pic>
        <p:nvPicPr>
          <p:cNvPr id="131" name="Google Shape;131;p22"/>
          <p:cNvPicPr preferRelativeResize="0"/>
          <p:nvPr/>
        </p:nvPicPr>
        <p:blipFill>
          <a:blip r:embed="rId3">
            <a:alphaModFix/>
          </a:blip>
          <a:stretch>
            <a:fillRect/>
          </a:stretch>
        </p:blipFill>
        <p:spPr>
          <a:xfrm>
            <a:off x="3240275" y="1571850"/>
            <a:ext cx="572700" cy="572700"/>
          </a:xfrm>
          <a:prstGeom prst="rect">
            <a:avLst/>
          </a:prstGeom>
          <a:noFill/>
          <a:ln>
            <a:noFill/>
          </a:ln>
        </p:spPr>
      </p:pic>
      <p:sp>
        <p:nvSpPr>
          <p:cNvPr id="132" name="Google Shape;132;p22"/>
          <p:cNvSpPr/>
          <p:nvPr/>
        </p:nvSpPr>
        <p:spPr>
          <a:xfrm>
            <a:off x="5332209" y="3184001"/>
            <a:ext cx="476582" cy="81050"/>
          </a:xfrm>
          <a:custGeom>
            <a:rect b="b" l="l" r="r" t="t"/>
            <a:pathLst>
              <a:path extrusionOk="0" h="2377" w="14315">
                <a:moveTo>
                  <a:pt x="1172" y="1"/>
                </a:moveTo>
                <a:cubicBezTo>
                  <a:pt x="507" y="1"/>
                  <a:pt x="0" y="539"/>
                  <a:pt x="0" y="1173"/>
                </a:cubicBezTo>
                <a:cubicBezTo>
                  <a:pt x="0" y="1838"/>
                  <a:pt x="507" y="2376"/>
                  <a:pt x="1172" y="2376"/>
                </a:cubicBezTo>
                <a:cubicBezTo>
                  <a:pt x="1806" y="2376"/>
                  <a:pt x="2281" y="1901"/>
                  <a:pt x="2344" y="1268"/>
                </a:cubicBezTo>
                <a:lnTo>
                  <a:pt x="11971" y="1268"/>
                </a:lnTo>
                <a:cubicBezTo>
                  <a:pt x="12003" y="1901"/>
                  <a:pt x="12510" y="2376"/>
                  <a:pt x="13143" y="2376"/>
                </a:cubicBezTo>
                <a:cubicBezTo>
                  <a:pt x="13808" y="2376"/>
                  <a:pt x="14315" y="1838"/>
                  <a:pt x="14315" y="1173"/>
                </a:cubicBezTo>
                <a:cubicBezTo>
                  <a:pt x="14315" y="539"/>
                  <a:pt x="13808" y="1"/>
                  <a:pt x="13143" y="1"/>
                </a:cubicBezTo>
                <a:cubicBezTo>
                  <a:pt x="12541" y="1"/>
                  <a:pt x="12035" y="476"/>
                  <a:pt x="11971" y="1078"/>
                </a:cubicBezTo>
                <a:lnTo>
                  <a:pt x="8488" y="1046"/>
                </a:lnTo>
                <a:lnTo>
                  <a:pt x="2344" y="1046"/>
                </a:lnTo>
                <a:cubicBezTo>
                  <a:pt x="2281" y="444"/>
                  <a:pt x="1774" y="1"/>
                  <a:pt x="1172" y="1"/>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2"/>
          <p:cNvSpPr/>
          <p:nvPr/>
        </p:nvSpPr>
        <p:spPr>
          <a:xfrm>
            <a:off x="5312235" y="1811482"/>
            <a:ext cx="1094858" cy="81360"/>
          </a:xfrm>
          <a:custGeom>
            <a:rect b="b" l="l" r="r" t="t"/>
            <a:pathLst>
              <a:path extrusionOk="0" h="2344" w="31543">
                <a:moveTo>
                  <a:pt x="1172" y="0"/>
                </a:moveTo>
                <a:cubicBezTo>
                  <a:pt x="539" y="0"/>
                  <a:pt x="0" y="507"/>
                  <a:pt x="0" y="1172"/>
                </a:cubicBezTo>
                <a:cubicBezTo>
                  <a:pt x="0" y="1837"/>
                  <a:pt x="539" y="2344"/>
                  <a:pt x="1172" y="2344"/>
                </a:cubicBezTo>
                <a:cubicBezTo>
                  <a:pt x="1806" y="2344"/>
                  <a:pt x="2312" y="1869"/>
                  <a:pt x="2344" y="1267"/>
                </a:cubicBezTo>
                <a:lnTo>
                  <a:pt x="29199" y="1267"/>
                </a:lnTo>
                <a:cubicBezTo>
                  <a:pt x="29231" y="1869"/>
                  <a:pt x="29738" y="2344"/>
                  <a:pt x="30371" y="2344"/>
                </a:cubicBezTo>
                <a:cubicBezTo>
                  <a:pt x="31036" y="2344"/>
                  <a:pt x="31543" y="1837"/>
                  <a:pt x="31543" y="1172"/>
                </a:cubicBezTo>
                <a:cubicBezTo>
                  <a:pt x="31543" y="507"/>
                  <a:pt x="31036" y="0"/>
                  <a:pt x="30371" y="0"/>
                </a:cubicBezTo>
                <a:cubicBezTo>
                  <a:pt x="29769" y="0"/>
                  <a:pt x="29263" y="475"/>
                  <a:pt x="29199" y="1045"/>
                </a:cubicBezTo>
                <a:lnTo>
                  <a:pt x="2344" y="1045"/>
                </a:lnTo>
                <a:cubicBezTo>
                  <a:pt x="2281" y="444"/>
                  <a:pt x="1806" y="0"/>
                  <a:pt x="1172" y="0"/>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2"/>
          <p:cNvSpPr/>
          <p:nvPr/>
        </p:nvSpPr>
        <p:spPr>
          <a:xfrm>
            <a:off x="4758635" y="3260201"/>
            <a:ext cx="477647" cy="81050"/>
          </a:xfrm>
          <a:custGeom>
            <a:rect b="b" l="l" r="r" t="t"/>
            <a:pathLst>
              <a:path extrusionOk="0" h="2377" w="14347">
                <a:moveTo>
                  <a:pt x="1172" y="1"/>
                </a:moveTo>
                <a:cubicBezTo>
                  <a:pt x="539" y="1"/>
                  <a:pt x="0" y="539"/>
                  <a:pt x="0" y="1173"/>
                </a:cubicBezTo>
                <a:cubicBezTo>
                  <a:pt x="0" y="1838"/>
                  <a:pt x="539" y="2376"/>
                  <a:pt x="1172" y="2376"/>
                </a:cubicBezTo>
                <a:cubicBezTo>
                  <a:pt x="1806" y="2376"/>
                  <a:pt x="2312" y="1901"/>
                  <a:pt x="2344" y="1268"/>
                </a:cubicBezTo>
                <a:lnTo>
                  <a:pt x="11971" y="1268"/>
                </a:lnTo>
                <a:cubicBezTo>
                  <a:pt x="12035" y="1901"/>
                  <a:pt x="12541" y="2376"/>
                  <a:pt x="13143" y="2376"/>
                </a:cubicBezTo>
                <a:cubicBezTo>
                  <a:pt x="13808" y="2376"/>
                  <a:pt x="14347" y="1838"/>
                  <a:pt x="14347" y="1173"/>
                </a:cubicBezTo>
                <a:cubicBezTo>
                  <a:pt x="14347" y="539"/>
                  <a:pt x="13808" y="1"/>
                  <a:pt x="13143" y="1"/>
                </a:cubicBezTo>
                <a:cubicBezTo>
                  <a:pt x="12541" y="1"/>
                  <a:pt x="12066" y="444"/>
                  <a:pt x="11971" y="1046"/>
                </a:cubicBezTo>
                <a:lnTo>
                  <a:pt x="5828" y="1046"/>
                </a:lnTo>
                <a:lnTo>
                  <a:pt x="2344" y="1078"/>
                </a:lnTo>
                <a:cubicBezTo>
                  <a:pt x="2312" y="476"/>
                  <a:pt x="1806" y="1"/>
                  <a:pt x="1172" y="1"/>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2"/>
          <p:cNvSpPr/>
          <p:nvPr/>
        </p:nvSpPr>
        <p:spPr>
          <a:xfrm>
            <a:off x="5312235" y="1811482"/>
            <a:ext cx="1094858" cy="81360"/>
          </a:xfrm>
          <a:custGeom>
            <a:rect b="b" l="l" r="r" t="t"/>
            <a:pathLst>
              <a:path extrusionOk="0" h="2344" w="31543">
                <a:moveTo>
                  <a:pt x="1172" y="0"/>
                </a:moveTo>
                <a:cubicBezTo>
                  <a:pt x="539" y="0"/>
                  <a:pt x="0" y="507"/>
                  <a:pt x="0" y="1172"/>
                </a:cubicBezTo>
                <a:cubicBezTo>
                  <a:pt x="0" y="1837"/>
                  <a:pt x="539" y="2344"/>
                  <a:pt x="1172" y="2344"/>
                </a:cubicBezTo>
                <a:cubicBezTo>
                  <a:pt x="1806" y="2344"/>
                  <a:pt x="2312" y="1869"/>
                  <a:pt x="2344" y="1267"/>
                </a:cubicBezTo>
                <a:lnTo>
                  <a:pt x="29199" y="1267"/>
                </a:lnTo>
                <a:cubicBezTo>
                  <a:pt x="29231" y="1869"/>
                  <a:pt x="29738" y="2344"/>
                  <a:pt x="30371" y="2344"/>
                </a:cubicBezTo>
                <a:cubicBezTo>
                  <a:pt x="31004" y="2344"/>
                  <a:pt x="31543" y="1837"/>
                  <a:pt x="31543" y="1172"/>
                </a:cubicBezTo>
                <a:cubicBezTo>
                  <a:pt x="31543" y="507"/>
                  <a:pt x="31004" y="0"/>
                  <a:pt x="30371" y="0"/>
                </a:cubicBezTo>
                <a:cubicBezTo>
                  <a:pt x="29769" y="0"/>
                  <a:pt x="29263" y="444"/>
                  <a:pt x="29199" y="1045"/>
                </a:cubicBezTo>
                <a:lnTo>
                  <a:pt x="2344" y="1045"/>
                </a:lnTo>
                <a:cubicBezTo>
                  <a:pt x="2312" y="475"/>
                  <a:pt x="1806" y="0"/>
                  <a:pt x="1172" y="0"/>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2"/>
          <p:cNvSpPr/>
          <p:nvPr/>
        </p:nvSpPr>
        <p:spPr>
          <a:xfrm>
            <a:off x="2564070" y="3399916"/>
            <a:ext cx="1094858" cy="82506"/>
          </a:xfrm>
          <a:custGeom>
            <a:rect b="b" l="l" r="r" t="t"/>
            <a:pathLst>
              <a:path extrusionOk="0" h="2377" w="31543">
                <a:moveTo>
                  <a:pt x="1172" y="1"/>
                </a:moveTo>
                <a:cubicBezTo>
                  <a:pt x="539" y="1"/>
                  <a:pt x="0" y="539"/>
                  <a:pt x="0" y="1204"/>
                </a:cubicBezTo>
                <a:cubicBezTo>
                  <a:pt x="0" y="1838"/>
                  <a:pt x="539" y="2376"/>
                  <a:pt x="1172" y="2376"/>
                </a:cubicBezTo>
                <a:cubicBezTo>
                  <a:pt x="1806" y="2376"/>
                  <a:pt x="2312" y="1901"/>
                  <a:pt x="2344" y="1299"/>
                </a:cubicBezTo>
                <a:lnTo>
                  <a:pt x="22929" y="1268"/>
                </a:lnTo>
                <a:lnTo>
                  <a:pt x="29199" y="1299"/>
                </a:lnTo>
                <a:cubicBezTo>
                  <a:pt x="29231" y="1901"/>
                  <a:pt x="29738" y="2376"/>
                  <a:pt x="30371" y="2376"/>
                </a:cubicBezTo>
                <a:cubicBezTo>
                  <a:pt x="31036" y="2376"/>
                  <a:pt x="31543" y="1838"/>
                  <a:pt x="31543" y="1204"/>
                </a:cubicBezTo>
                <a:cubicBezTo>
                  <a:pt x="31543" y="539"/>
                  <a:pt x="31004" y="1"/>
                  <a:pt x="30371" y="1"/>
                </a:cubicBezTo>
                <a:cubicBezTo>
                  <a:pt x="29769" y="1"/>
                  <a:pt x="29263" y="476"/>
                  <a:pt x="29199" y="1046"/>
                </a:cubicBezTo>
                <a:lnTo>
                  <a:pt x="23024" y="1046"/>
                </a:lnTo>
                <a:lnTo>
                  <a:pt x="2344" y="1078"/>
                </a:lnTo>
                <a:cubicBezTo>
                  <a:pt x="2312" y="476"/>
                  <a:pt x="1806" y="1"/>
                  <a:pt x="1172" y="1"/>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2"/>
          <p:cNvSpPr/>
          <p:nvPr/>
        </p:nvSpPr>
        <p:spPr>
          <a:xfrm>
            <a:off x="2030670" y="1811482"/>
            <a:ext cx="1094858" cy="81360"/>
          </a:xfrm>
          <a:custGeom>
            <a:rect b="b" l="l" r="r" t="t"/>
            <a:pathLst>
              <a:path extrusionOk="0" h="2344" w="31543">
                <a:moveTo>
                  <a:pt x="1172" y="0"/>
                </a:moveTo>
                <a:cubicBezTo>
                  <a:pt x="539" y="0"/>
                  <a:pt x="0" y="507"/>
                  <a:pt x="0" y="1172"/>
                </a:cubicBezTo>
                <a:cubicBezTo>
                  <a:pt x="0" y="1837"/>
                  <a:pt x="539" y="2344"/>
                  <a:pt x="1172" y="2344"/>
                </a:cubicBezTo>
                <a:cubicBezTo>
                  <a:pt x="1806" y="2344"/>
                  <a:pt x="2312" y="1869"/>
                  <a:pt x="2344" y="1267"/>
                </a:cubicBezTo>
                <a:lnTo>
                  <a:pt x="29199" y="1267"/>
                </a:lnTo>
                <a:cubicBezTo>
                  <a:pt x="29231" y="1869"/>
                  <a:pt x="29738" y="2344"/>
                  <a:pt x="30371" y="2344"/>
                </a:cubicBezTo>
                <a:cubicBezTo>
                  <a:pt x="31036" y="2344"/>
                  <a:pt x="31543" y="1837"/>
                  <a:pt x="31543" y="1172"/>
                </a:cubicBezTo>
                <a:cubicBezTo>
                  <a:pt x="31543" y="507"/>
                  <a:pt x="31004" y="0"/>
                  <a:pt x="30371" y="0"/>
                </a:cubicBezTo>
                <a:cubicBezTo>
                  <a:pt x="29769" y="0"/>
                  <a:pt x="29263" y="444"/>
                  <a:pt x="29199" y="1045"/>
                </a:cubicBezTo>
                <a:lnTo>
                  <a:pt x="2344" y="1045"/>
                </a:lnTo>
                <a:cubicBezTo>
                  <a:pt x="2312" y="475"/>
                  <a:pt x="1806" y="0"/>
                  <a:pt x="1172" y="0"/>
                </a:cubicBezTo>
                <a:close/>
              </a:path>
            </a:pathLst>
          </a:custGeom>
          <a:solidFill>
            <a:srgbClr val="2724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2"/>
          <p:cNvSpPr/>
          <p:nvPr/>
        </p:nvSpPr>
        <p:spPr>
          <a:xfrm>
            <a:off x="4233899" y="1041672"/>
            <a:ext cx="1293815" cy="1493884"/>
          </a:xfrm>
          <a:custGeom>
            <a:rect b="b" l="l" r="r" t="t"/>
            <a:pathLst>
              <a:path extrusionOk="0" h="43039" w="37275">
                <a:moveTo>
                  <a:pt x="18621" y="507"/>
                </a:moveTo>
                <a:lnTo>
                  <a:pt x="36831" y="11021"/>
                </a:lnTo>
                <a:lnTo>
                  <a:pt x="36831" y="32017"/>
                </a:lnTo>
                <a:lnTo>
                  <a:pt x="18621" y="42531"/>
                </a:lnTo>
                <a:lnTo>
                  <a:pt x="412" y="32017"/>
                </a:lnTo>
                <a:lnTo>
                  <a:pt x="412" y="11021"/>
                </a:lnTo>
                <a:lnTo>
                  <a:pt x="18621" y="507"/>
                </a:lnTo>
                <a:close/>
                <a:moveTo>
                  <a:pt x="18621" y="0"/>
                </a:moveTo>
                <a:lnTo>
                  <a:pt x="0" y="10768"/>
                </a:lnTo>
                <a:lnTo>
                  <a:pt x="0" y="32271"/>
                </a:lnTo>
                <a:lnTo>
                  <a:pt x="18621" y="43038"/>
                </a:lnTo>
                <a:lnTo>
                  <a:pt x="37275" y="32271"/>
                </a:lnTo>
                <a:lnTo>
                  <a:pt x="37275" y="10768"/>
                </a:lnTo>
                <a:lnTo>
                  <a:pt x="18621" y="0"/>
                </a:lnTo>
                <a:close/>
              </a:path>
            </a:pathLst>
          </a:custGeom>
          <a:solidFill>
            <a:srgbClr val="00B0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2"/>
          <p:cNvSpPr/>
          <p:nvPr/>
        </p:nvSpPr>
        <p:spPr>
          <a:xfrm>
            <a:off x="4284175" y="2589650"/>
            <a:ext cx="1240978" cy="1467522"/>
          </a:xfrm>
          <a:custGeom>
            <a:rect b="b" l="l" r="r" t="t"/>
            <a:pathLst>
              <a:path extrusionOk="0" h="43039" w="37275">
                <a:moveTo>
                  <a:pt x="18622" y="476"/>
                </a:moveTo>
                <a:lnTo>
                  <a:pt x="36831" y="10990"/>
                </a:lnTo>
                <a:lnTo>
                  <a:pt x="36831" y="32018"/>
                </a:lnTo>
                <a:lnTo>
                  <a:pt x="18622" y="42532"/>
                </a:lnTo>
                <a:lnTo>
                  <a:pt x="412" y="32018"/>
                </a:lnTo>
                <a:lnTo>
                  <a:pt x="412" y="10990"/>
                </a:lnTo>
                <a:lnTo>
                  <a:pt x="18622" y="476"/>
                </a:lnTo>
                <a:close/>
                <a:moveTo>
                  <a:pt x="18622" y="0"/>
                </a:moveTo>
                <a:lnTo>
                  <a:pt x="0" y="10736"/>
                </a:lnTo>
                <a:lnTo>
                  <a:pt x="0" y="32271"/>
                </a:lnTo>
                <a:lnTo>
                  <a:pt x="18622" y="43039"/>
                </a:lnTo>
                <a:lnTo>
                  <a:pt x="37180" y="32334"/>
                </a:lnTo>
                <a:lnTo>
                  <a:pt x="37275" y="32271"/>
                </a:lnTo>
                <a:lnTo>
                  <a:pt x="37275" y="10736"/>
                </a:lnTo>
                <a:lnTo>
                  <a:pt x="18622" y="0"/>
                </a:lnTo>
                <a:close/>
              </a:path>
            </a:pathLst>
          </a:custGeom>
          <a:solidFill>
            <a:srgbClr val="26AB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2"/>
          <p:cNvSpPr/>
          <p:nvPr/>
        </p:nvSpPr>
        <p:spPr>
          <a:xfrm>
            <a:off x="4314114" y="1135077"/>
            <a:ext cx="1132275" cy="1307040"/>
          </a:xfrm>
          <a:custGeom>
            <a:rect b="b" l="l" r="r" t="t"/>
            <a:pathLst>
              <a:path extrusionOk="0" h="37656" w="32621">
                <a:moveTo>
                  <a:pt x="16310" y="1"/>
                </a:moveTo>
                <a:lnTo>
                  <a:pt x="1" y="9407"/>
                </a:lnTo>
                <a:lnTo>
                  <a:pt x="1" y="28250"/>
                </a:lnTo>
                <a:lnTo>
                  <a:pt x="16310" y="37655"/>
                </a:lnTo>
                <a:lnTo>
                  <a:pt x="32620" y="28250"/>
                </a:lnTo>
                <a:lnTo>
                  <a:pt x="32620" y="9407"/>
                </a:lnTo>
                <a:lnTo>
                  <a:pt x="16310" y="1"/>
                </a:lnTo>
                <a:close/>
              </a:path>
            </a:pathLst>
          </a:custGeom>
          <a:solidFill>
            <a:srgbClr val="E0E0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2"/>
          <p:cNvSpPr/>
          <p:nvPr/>
        </p:nvSpPr>
        <p:spPr>
          <a:xfrm>
            <a:off x="4349310" y="1175757"/>
            <a:ext cx="1061883" cy="1225680"/>
          </a:xfrm>
          <a:custGeom>
            <a:rect b="b" l="l" r="r" t="t"/>
            <a:pathLst>
              <a:path extrusionOk="0" h="35312" w="30593">
                <a:moveTo>
                  <a:pt x="15296" y="1"/>
                </a:moveTo>
                <a:lnTo>
                  <a:pt x="0" y="8836"/>
                </a:lnTo>
                <a:lnTo>
                  <a:pt x="0" y="26508"/>
                </a:lnTo>
                <a:lnTo>
                  <a:pt x="15296" y="35312"/>
                </a:lnTo>
                <a:lnTo>
                  <a:pt x="30593" y="26508"/>
                </a:lnTo>
                <a:lnTo>
                  <a:pt x="30593" y="8836"/>
                </a:lnTo>
                <a:lnTo>
                  <a:pt x="15296" y="1"/>
                </a:lnTo>
                <a:close/>
              </a:path>
            </a:pathLst>
          </a:custGeom>
          <a:solidFill>
            <a:srgbClr val="F0F1F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2"/>
          <p:cNvSpPr/>
          <p:nvPr/>
        </p:nvSpPr>
        <p:spPr>
          <a:xfrm>
            <a:off x="4361149" y="2680348"/>
            <a:ext cx="1087033" cy="1285032"/>
          </a:xfrm>
          <a:custGeom>
            <a:rect b="b" l="l" r="r" t="t"/>
            <a:pathLst>
              <a:path extrusionOk="0" h="37687" w="32651">
                <a:moveTo>
                  <a:pt x="16310" y="1"/>
                </a:moveTo>
                <a:lnTo>
                  <a:pt x="0" y="9438"/>
                </a:lnTo>
                <a:lnTo>
                  <a:pt x="0" y="28281"/>
                </a:lnTo>
                <a:lnTo>
                  <a:pt x="16310" y="37687"/>
                </a:lnTo>
                <a:lnTo>
                  <a:pt x="32651" y="28281"/>
                </a:lnTo>
                <a:lnTo>
                  <a:pt x="32651" y="9438"/>
                </a:lnTo>
                <a:lnTo>
                  <a:pt x="16310" y="1"/>
                </a:lnTo>
                <a:close/>
              </a:path>
            </a:pathLst>
          </a:custGeom>
          <a:solidFill>
            <a:srgbClr val="E0E0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2"/>
          <p:cNvSpPr/>
          <p:nvPr/>
        </p:nvSpPr>
        <p:spPr>
          <a:xfrm>
            <a:off x="5103663" y="2857261"/>
            <a:ext cx="110731" cy="60489"/>
          </a:xfrm>
          <a:custGeom>
            <a:rect b="b" l="l" r="r" t="t"/>
            <a:pathLst>
              <a:path extrusionOk="0" h="1774" w="3326">
                <a:moveTo>
                  <a:pt x="824" y="0"/>
                </a:moveTo>
                <a:cubicBezTo>
                  <a:pt x="381" y="0"/>
                  <a:pt x="1" y="380"/>
                  <a:pt x="1" y="824"/>
                </a:cubicBezTo>
                <a:lnTo>
                  <a:pt x="1" y="950"/>
                </a:lnTo>
                <a:cubicBezTo>
                  <a:pt x="1" y="1425"/>
                  <a:pt x="381" y="1774"/>
                  <a:pt x="824" y="1774"/>
                </a:cubicBezTo>
                <a:lnTo>
                  <a:pt x="951" y="1774"/>
                </a:lnTo>
                <a:lnTo>
                  <a:pt x="3326" y="1489"/>
                </a:lnTo>
                <a:lnTo>
                  <a:pt x="3326" y="317"/>
                </a:lnTo>
                <a:lnTo>
                  <a:pt x="951" y="32"/>
                </a:lnTo>
                <a:cubicBezTo>
                  <a:pt x="919" y="0"/>
                  <a:pt x="856" y="0"/>
                  <a:pt x="8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2"/>
          <p:cNvSpPr/>
          <p:nvPr/>
        </p:nvSpPr>
        <p:spPr>
          <a:xfrm>
            <a:off x="5105516" y="3301254"/>
            <a:ext cx="111796" cy="60489"/>
          </a:xfrm>
          <a:custGeom>
            <a:rect b="b" l="l" r="r" t="t"/>
            <a:pathLst>
              <a:path extrusionOk="0" h="1774" w="3358">
                <a:moveTo>
                  <a:pt x="2407" y="0"/>
                </a:moveTo>
                <a:lnTo>
                  <a:pt x="1" y="317"/>
                </a:lnTo>
                <a:lnTo>
                  <a:pt x="1" y="1457"/>
                </a:lnTo>
                <a:lnTo>
                  <a:pt x="2407" y="1774"/>
                </a:lnTo>
                <a:lnTo>
                  <a:pt x="2534" y="1774"/>
                </a:lnTo>
                <a:cubicBezTo>
                  <a:pt x="2756" y="1774"/>
                  <a:pt x="2946" y="1679"/>
                  <a:pt x="3104" y="1552"/>
                </a:cubicBezTo>
                <a:cubicBezTo>
                  <a:pt x="3262" y="1394"/>
                  <a:pt x="3357" y="1172"/>
                  <a:pt x="3357" y="950"/>
                </a:cubicBezTo>
                <a:lnTo>
                  <a:pt x="3357" y="824"/>
                </a:lnTo>
                <a:cubicBezTo>
                  <a:pt x="3357" y="380"/>
                  <a:pt x="2977" y="0"/>
                  <a:pt x="253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2"/>
          <p:cNvSpPr/>
          <p:nvPr/>
        </p:nvSpPr>
        <p:spPr>
          <a:xfrm>
            <a:off x="5030674" y="3019892"/>
            <a:ext cx="102275" cy="104782"/>
          </a:xfrm>
          <a:custGeom>
            <a:rect b="b" l="l" r="r" t="t"/>
            <a:pathLst>
              <a:path extrusionOk="0" h="3073" w="3072">
                <a:moveTo>
                  <a:pt x="2154" y="0"/>
                </a:moveTo>
                <a:cubicBezTo>
                  <a:pt x="1900" y="0"/>
                  <a:pt x="1647" y="127"/>
                  <a:pt x="1488" y="349"/>
                </a:cubicBezTo>
                <a:lnTo>
                  <a:pt x="0" y="2249"/>
                </a:lnTo>
                <a:lnTo>
                  <a:pt x="823" y="3072"/>
                </a:lnTo>
                <a:lnTo>
                  <a:pt x="2724" y="1584"/>
                </a:lnTo>
                <a:cubicBezTo>
                  <a:pt x="2914" y="1457"/>
                  <a:pt x="3040" y="1235"/>
                  <a:pt x="3072" y="982"/>
                </a:cubicBezTo>
                <a:cubicBezTo>
                  <a:pt x="3072" y="760"/>
                  <a:pt x="3009" y="507"/>
                  <a:pt x="2819" y="317"/>
                </a:cubicBezTo>
                <a:lnTo>
                  <a:pt x="2724" y="254"/>
                </a:lnTo>
                <a:cubicBezTo>
                  <a:pt x="2565" y="95"/>
                  <a:pt x="2375" y="0"/>
                  <a:pt x="215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22"/>
          <p:cNvSpPr/>
          <p:nvPr/>
        </p:nvSpPr>
        <p:spPr>
          <a:xfrm>
            <a:off x="4833478" y="3512894"/>
            <a:ext cx="142392" cy="22709"/>
          </a:xfrm>
          <a:custGeom>
            <a:rect b="b" l="l" r="r" t="t"/>
            <a:pathLst>
              <a:path extrusionOk="0" h="666" w="4277">
                <a:moveTo>
                  <a:pt x="286" y="0"/>
                </a:moveTo>
                <a:cubicBezTo>
                  <a:pt x="128" y="0"/>
                  <a:pt x="1" y="127"/>
                  <a:pt x="1" y="285"/>
                </a:cubicBezTo>
                <a:lnTo>
                  <a:pt x="1" y="380"/>
                </a:lnTo>
                <a:cubicBezTo>
                  <a:pt x="1" y="539"/>
                  <a:pt x="96" y="665"/>
                  <a:pt x="286" y="665"/>
                </a:cubicBezTo>
                <a:lnTo>
                  <a:pt x="3991" y="665"/>
                </a:lnTo>
                <a:cubicBezTo>
                  <a:pt x="4150" y="665"/>
                  <a:pt x="4276" y="539"/>
                  <a:pt x="4276" y="380"/>
                </a:cubicBezTo>
                <a:lnTo>
                  <a:pt x="4276" y="285"/>
                </a:lnTo>
                <a:cubicBezTo>
                  <a:pt x="4276" y="127"/>
                  <a:pt x="4150" y="0"/>
                  <a:pt x="3991" y="0"/>
                </a:cubicBezTo>
                <a:close/>
              </a:path>
            </a:pathLst>
          </a:custGeom>
          <a:solidFill>
            <a:srgbClr val="2228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2"/>
          <p:cNvSpPr/>
          <p:nvPr/>
        </p:nvSpPr>
        <p:spPr>
          <a:xfrm>
            <a:off x="4839804" y="3547434"/>
            <a:ext cx="125513" cy="22709"/>
          </a:xfrm>
          <a:custGeom>
            <a:rect b="b" l="l" r="r" t="t"/>
            <a:pathLst>
              <a:path extrusionOk="0" h="666" w="3770">
                <a:moveTo>
                  <a:pt x="286" y="1"/>
                </a:moveTo>
                <a:cubicBezTo>
                  <a:pt x="128" y="1"/>
                  <a:pt x="1" y="127"/>
                  <a:pt x="1" y="286"/>
                </a:cubicBezTo>
                <a:lnTo>
                  <a:pt x="1" y="412"/>
                </a:lnTo>
                <a:cubicBezTo>
                  <a:pt x="1" y="539"/>
                  <a:pt x="128" y="666"/>
                  <a:pt x="286" y="666"/>
                </a:cubicBezTo>
                <a:lnTo>
                  <a:pt x="3516" y="666"/>
                </a:lnTo>
                <a:cubicBezTo>
                  <a:pt x="3643" y="666"/>
                  <a:pt x="3770" y="571"/>
                  <a:pt x="3770" y="412"/>
                </a:cubicBezTo>
                <a:lnTo>
                  <a:pt x="3770" y="286"/>
                </a:lnTo>
                <a:cubicBezTo>
                  <a:pt x="3770" y="127"/>
                  <a:pt x="3643" y="1"/>
                  <a:pt x="3516" y="1"/>
                </a:cubicBezTo>
                <a:close/>
              </a:path>
            </a:pathLst>
          </a:custGeom>
          <a:solidFill>
            <a:srgbClr val="2228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2"/>
          <p:cNvSpPr/>
          <p:nvPr/>
        </p:nvSpPr>
        <p:spPr>
          <a:xfrm>
            <a:off x="4891475" y="2958347"/>
            <a:ext cx="22173" cy="91790"/>
          </a:xfrm>
          <a:custGeom>
            <a:rect b="b" l="l" r="r" t="t"/>
            <a:pathLst>
              <a:path extrusionOk="0" h="2692" w="666">
                <a:moveTo>
                  <a:pt x="286" y="0"/>
                </a:moveTo>
                <a:cubicBezTo>
                  <a:pt x="127" y="0"/>
                  <a:pt x="1" y="127"/>
                  <a:pt x="32" y="285"/>
                </a:cubicBezTo>
                <a:lnTo>
                  <a:pt x="349" y="2692"/>
                </a:lnTo>
                <a:lnTo>
                  <a:pt x="634" y="285"/>
                </a:lnTo>
                <a:cubicBezTo>
                  <a:pt x="666" y="127"/>
                  <a:pt x="539" y="0"/>
                  <a:pt x="412" y="0"/>
                </a:cubicBezTo>
                <a:close/>
              </a:path>
            </a:pathLst>
          </a:custGeom>
          <a:solidFill>
            <a:srgbClr val="F2A3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2"/>
          <p:cNvSpPr/>
          <p:nvPr/>
        </p:nvSpPr>
        <p:spPr>
          <a:xfrm>
            <a:off x="4849293" y="3244005"/>
            <a:ext cx="107601" cy="195481"/>
          </a:xfrm>
          <a:custGeom>
            <a:rect b="b" l="l" r="r" t="t"/>
            <a:pathLst>
              <a:path extrusionOk="0" h="5733" w="3232">
                <a:moveTo>
                  <a:pt x="3136" y="1"/>
                </a:moveTo>
                <a:lnTo>
                  <a:pt x="603" y="2946"/>
                </a:lnTo>
                <a:lnTo>
                  <a:pt x="1521" y="3168"/>
                </a:lnTo>
                <a:lnTo>
                  <a:pt x="1" y="5733"/>
                </a:lnTo>
                <a:lnTo>
                  <a:pt x="3231" y="2851"/>
                </a:lnTo>
                <a:lnTo>
                  <a:pt x="1996" y="2471"/>
                </a:lnTo>
                <a:lnTo>
                  <a:pt x="3136" y="1"/>
                </a:lnTo>
                <a:close/>
              </a:path>
            </a:pathLst>
          </a:custGeom>
          <a:solidFill>
            <a:srgbClr val="30475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2"/>
          <p:cNvSpPr/>
          <p:nvPr/>
        </p:nvSpPr>
        <p:spPr>
          <a:xfrm>
            <a:off x="2907862" y="1041672"/>
            <a:ext cx="1293815" cy="1493884"/>
          </a:xfrm>
          <a:custGeom>
            <a:rect b="b" l="l" r="r" t="t"/>
            <a:pathLst>
              <a:path extrusionOk="0" h="43039" w="37275">
                <a:moveTo>
                  <a:pt x="18653" y="507"/>
                </a:moveTo>
                <a:lnTo>
                  <a:pt x="36863" y="11021"/>
                </a:lnTo>
                <a:lnTo>
                  <a:pt x="36863" y="32017"/>
                </a:lnTo>
                <a:lnTo>
                  <a:pt x="18653" y="42531"/>
                </a:lnTo>
                <a:lnTo>
                  <a:pt x="444" y="32017"/>
                </a:lnTo>
                <a:lnTo>
                  <a:pt x="444" y="11021"/>
                </a:lnTo>
                <a:lnTo>
                  <a:pt x="18653" y="507"/>
                </a:lnTo>
                <a:close/>
                <a:moveTo>
                  <a:pt x="18653" y="0"/>
                </a:moveTo>
                <a:lnTo>
                  <a:pt x="0" y="10768"/>
                </a:lnTo>
                <a:lnTo>
                  <a:pt x="0" y="32271"/>
                </a:lnTo>
                <a:lnTo>
                  <a:pt x="18653" y="43038"/>
                </a:lnTo>
                <a:lnTo>
                  <a:pt x="37275" y="32271"/>
                </a:lnTo>
                <a:lnTo>
                  <a:pt x="37275" y="10768"/>
                </a:lnTo>
                <a:lnTo>
                  <a:pt x="18653" y="0"/>
                </a:lnTo>
                <a:close/>
              </a:path>
            </a:pathLst>
          </a:custGeom>
          <a:solidFill>
            <a:srgbClr val="26AB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2"/>
          <p:cNvSpPr/>
          <p:nvPr/>
        </p:nvSpPr>
        <p:spPr>
          <a:xfrm>
            <a:off x="2933778" y="2589645"/>
            <a:ext cx="1293815" cy="1493884"/>
          </a:xfrm>
          <a:custGeom>
            <a:rect b="b" l="l" r="r" t="t"/>
            <a:pathLst>
              <a:path extrusionOk="0" h="43039" w="37275">
                <a:moveTo>
                  <a:pt x="18653" y="476"/>
                </a:moveTo>
                <a:lnTo>
                  <a:pt x="36831" y="10990"/>
                </a:lnTo>
                <a:lnTo>
                  <a:pt x="36831" y="32018"/>
                </a:lnTo>
                <a:lnTo>
                  <a:pt x="18653" y="42532"/>
                </a:lnTo>
                <a:lnTo>
                  <a:pt x="443" y="32018"/>
                </a:lnTo>
                <a:lnTo>
                  <a:pt x="443" y="10990"/>
                </a:lnTo>
                <a:lnTo>
                  <a:pt x="18653" y="476"/>
                </a:lnTo>
                <a:close/>
                <a:moveTo>
                  <a:pt x="18653" y="0"/>
                </a:moveTo>
                <a:lnTo>
                  <a:pt x="0" y="10736"/>
                </a:lnTo>
                <a:lnTo>
                  <a:pt x="0" y="32271"/>
                </a:lnTo>
                <a:lnTo>
                  <a:pt x="18653" y="43039"/>
                </a:lnTo>
                <a:lnTo>
                  <a:pt x="37180" y="32334"/>
                </a:lnTo>
                <a:lnTo>
                  <a:pt x="37275" y="32271"/>
                </a:lnTo>
                <a:lnTo>
                  <a:pt x="37275" y="10736"/>
                </a:lnTo>
                <a:lnTo>
                  <a:pt x="18653" y="0"/>
                </a:lnTo>
                <a:close/>
              </a:path>
            </a:pathLst>
          </a:custGeom>
          <a:solidFill>
            <a:srgbClr val="26ABE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2"/>
          <p:cNvSpPr/>
          <p:nvPr/>
        </p:nvSpPr>
        <p:spPr>
          <a:xfrm>
            <a:off x="3013993" y="2681974"/>
            <a:ext cx="1133351" cy="1308116"/>
          </a:xfrm>
          <a:custGeom>
            <a:rect b="b" l="l" r="r" t="t"/>
            <a:pathLst>
              <a:path extrusionOk="0" h="37687" w="32652">
                <a:moveTo>
                  <a:pt x="1" y="9438"/>
                </a:moveTo>
                <a:lnTo>
                  <a:pt x="1" y="28281"/>
                </a:lnTo>
                <a:lnTo>
                  <a:pt x="16342" y="37687"/>
                </a:lnTo>
                <a:lnTo>
                  <a:pt x="32652" y="28281"/>
                </a:lnTo>
                <a:lnTo>
                  <a:pt x="32652" y="9438"/>
                </a:lnTo>
                <a:lnTo>
                  <a:pt x="16342" y="1"/>
                </a:lnTo>
                <a:close/>
              </a:path>
            </a:pathLst>
          </a:custGeom>
          <a:solidFill>
            <a:srgbClr val="E0E0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2"/>
          <p:cNvSpPr/>
          <p:nvPr/>
        </p:nvSpPr>
        <p:spPr>
          <a:xfrm>
            <a:off x="3049189" y="2722654"/>
            <a:ext cx="1062994" cy="1226756"/>
          </a:xfrm>
          <a:custGeom>
            <a:rect b="b" l="l" r="r" t="t"/>
            <a:pathLst>
              <a:path extrusionOk="0" h="35343" w="30625">
                <a:moveTo>
                  <a:pt x="15328" y="0"/>
                </a:moveTo>
                <a:lnTo>
                  <a:pt x="0" y="8836"/>
                </a:lnTo>
                <a:lnTo>
                  <a:pt x="0" y="26507"/>
                </a:lnTo>
                <a:lnTo>
                  <a:pt x="15328" y="35343"/>
                </a:lnTo>
                <a:lnTo>
                  <a:pt x="30624" y="26507"/>
                </a:lnTo>
                <a:lnTo>
                  <a:pt x="30624" y="8836"/>
                </a:lnTo>
                <a:lnTo>
                  <a:pt x="15328" y="0"/>
                </a:lnTo>
                <a:close/>
              </a:path>
            </a:pathLst>
          </a:custGeom>
          <a:solidFill>
            <a:srgbClr val="F0F1F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2"/>
          <p:cNvSpPr/>
          <p:nvPr/>
        </p:nvSpPr>
        <p:spPr>
          <a:xfrm>
            <a:off x="2989187" y="1135077"/>
            <a:ext cx="1132240" cy="1307040"/>
          </a:xfrm>
          <a:custGeom>
            <a:rect b="b" l="l" r="r" t="t"/>
            <a:pathLst>
              <a:path extrusionOk="0" h="37656" w="32620">
                <a:moveTo>
                  <a:pt x="1" y="9407"/>
                </a:moveTo>
                <a:lnTo>
                  <a:pt x="1" y="28250"/>
                </a:lnTo>
                <a:lnTo>
                  <a:pt x="16310" y="37655"/>
                </a:lnTo>
                <a:lnTo>
                  <a:pt x="32620" y="28250"/>
                </a:lnTo>
                <a:lnTo>
                  <a:pt x="32620" y="9407"/>
                </a:lnTo>
                <a:lnTo>
                  <a:pt x="16310" y="1"/>
                </a:lnTo>
                <a:close/>
              </a:path>
            </a:pathLst>
          </a:custGeom>
          <a:solidFill>
            <a:srgbClr val="E0E0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2"/>
          <p:cNvSpPr/>
          <p:nvPr/>
        </p:nvSpPr>
        <p:spPr>
          <a:xfrm>
            <a:off x="3024383" y="1175757"/>
            <a:ext cx="1061883" cy="1225680"/>
          </a:xfrm>
          <a:custGeom>
            <a:rect b="b" l="l" r="r" t="t"/>
            <a:pathLst>
              <a:path extrusionOk="0" h="35312" w="30593">
                <a:moveTo>
                  <a:pt x="15296" y="1"/>
                </a:moveTo>
                <a:lnTo>
                  <a:pt x="0" y="8836"/>
                </a:lnTo>
                <a:lnTo>
                  <a:pt x="0" y="26508"/>
                </a:lnTo>
                <a:lnTo>
                  <a:pt x="15296" y="35312"/>
                </a:lnTo>
                <a:lnTo>
                  <a:pt x="30593" y="26508"/>
                </a:lnTo>
                <a:lnTo>
                  <a:pt x="30593" y="8836"/>
                </a:lnTo>
                <a:lnTo>
                  <a:pt x="15296" y="1"/>
                </a:lnTo>
                <a:close/>
              </a:path>
            </a:pathLst>
          </a:custGeom>
          <a:solidFill>
            <a:srgbClr val="F0F1F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2"/>
          <p:cNvSpPr/>
          <p:nvPr/>
        </p:nvSpPr>
        <p:spPr>
          <a:xfrm>
            <a:off x="4394875" y="2720310"/>
            <a:ext cx="1019583" cy="1205108"/>
          </a:xfrm>
          <a:custGeom>
            <a:rect b="b" l="l" r="r" t="t"/>
            <a:pathLst>
              <a:path extrusionOk="0" h="35343" w="30625">
                <a:moveTo>
                  <a:pt x="15297" y="0"/>
                </a:moveTo>
                <a:lnTo>
                  <a:pt x="1" y="8836"/>
                </a:lnTo>
                <a:lnTo>
                  <a:pt x="1" y="26507"/>
                </a:lnTo>
                <a:lnTo>
                  <a:pt x="15297" y="35343"/>
                </a:lnTo>
                <a:lnTo>
                  <a:pt x="30625" y="26507"/>
                </a:lnTo>
                <a:lnTo>
                  <a:pt x="30625" y="8836"/>
                </a:lnTo>
                <a:lnTo>
                  <a:pt x="15297" y="0"/>
                </a:lnTo>
                <a:close/>
              </a:path>
            </a:pathLst>
          </a:custGeom>
          <a:solidFill>
            <a:srgbClr val="F0F1F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7" name="Google Shape;157;p22"/>
          <p:cNvPicPr preferRelativeResize="0"/>
          <p:nvPr/>
        </p:nvPicPr>
        <p:blipFill>
          <a:blip r:embed="rId4">
            <a:alphaModFix/>
          </a:blip>
          <a:stretch>
            <a:fillRect/>
          </a:stretch>
        </p:blipFill>
        <p:spPr>
          <a:xfrm>
            <a:off x="3253563" y="1556438"/>
            <a:ext cx="603525" cy="603525"/>
          </a:xfrm>
          <a:prstGeom prst="rect">
            <a:avLst/>
          </a:prstGeom>
          <a:noFill/>
          <a:ln>
            <a:noFill/>
          </a:ln>
        </p:spPr>
      </p:pic>
      <p:pic>
        <p:nvPicPr>
          <p:cNvPr id="158" name="Google Shape;158;p22"/>
          <p:cNvPicPr preferRelativeResize="0"/>
          <p:nvPr/>
        </p:nvPicPr>
        <p:blipFill>
          <a:blip r:embed="rId5">
            <a:alphaModFix/>
          </a:blip>
          <a:stretch>
            <a:fillRect/>
          </a:stretch>
        </p:blipFill>
        <p:spPr>
          <a:xfrm>
            <a:off x="4738219" y="3207251"/>
            <a:ext cx="441462" cy="452122"/>
          </a:xfrm>
          <a:prstGeom prst="rect">
            <a:avLst/>
          </a:prstGeom>
          <a:noFill/>
          <a:ln>
            <a:noFill/>
          </a:ln>
        </p:spPr>
      </p:pic>
      <p:pic>
        <p:nvPicPr>
          <p:cNvPr id="159" name="Google Shape;159;p22"/>
          <p:cNvPicPr preferRelativeResize="0"/>
          <p:nvPr/>
        </p:nvPicPr>
        <p:blipFill>
          <a:blip r:embed="rId6">
            <a:alphaModFix/>
          </a:blip>
          <a:stretch>
            <a:fillRect/>
          </a:stretch>
        </p:blipFill>
        <p:spPr>
          <a:xfrm>
            <a:off x="4600841" y="2800563"/>
            <a:ext cx="549322" cy="562586"/>
          </a:xfrm>
          <a:prstGeom prst="rect">
            <a:avLst/>
          </a:prstGeom>
          <a:noFill/>
          <a:ln>
            <a:noFill/>
          </a:ln>
        </p:spPr>
      </p:pic>
      <p:sp>
        <p:nvSpPr>
          <p:cNvPr id="160" name="Google Shape;160;p22"/>
          <p:cNvSpPr txBox="1"/>
          <p:nvPr/>
        </p:nvSpPr>
        <p:spPr>
          <a:xfrm>
            <a:off x="6525350" y="1103625"/>
            <a:ext cx="2177700" cy="13080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en-GB">
                <a:solidFill>
                  <a:srgbClr val="0070C0"/>
                </a:solidFill>
                <a:latin typeface="Garamond"/>
                <a:ea typeface="Garamond"/>
                <a:cs typeface="Garamond"/>
                <a:sym typeface="Garamond"/>
              </a:rPr>
              <a:t>Enhances user experience by resolving performance issues, leading to faster connections and fewer disruptions.</a:t>
            </a:r>
            <a:endParaRPr sz="1200">
              <a:solidFill>
                <a:srgbClr val="2E3192"/>
              </a:solidFill>
              <a:latin typeface="Calibri"/>
              <a:ea typeface="Calibri"/>
              <a:cs typeface="Calibri"/>
              <a:sym typeface="Calibri"/>
            </a:endParaRPr>
          </a:p>
        </p:txBody>
      </p:sp>
      <p:sp>
        <p:nvSpPr>
          <p:cNvPr id="161" name="Google Shape;161;p22"/>
          <p:cNvSpPr txBox="1"/>
          <p:nvPr/>
        </p:nvSpPr>
        <p:spPr>
          <a:xfrm>
            <a:off x="5915750" y="2703825"/>
            <a:ext cx="2348100" cy="9309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en-GB">
                <a:solidFill>
                  <a:srgbClr val="0070C0"/>
                </a:solidFill>
                <a:latin typeface="Garamond"/>
                <a:ea typeface="Garamond"/>
                <a:cs typeface="Garamond"/>
                <a:sym typeface="Garamond"/>
              </a:rPr>
              <a:t>Insights in </a:t>
            </a:r>
            <a:r>
              <a:rPr lang="en-GB">
                <a:solidFill>
                  <a:srgbClr val="0070C0"/>
                </a:solidFill>
                <a:latin typeface="Garamond"/>
                <a:ea typeface="Garamond"/>
                <a:cs typeface="Garamond"/>
                <a:sym typeface="Garamond"/>
              </a:rPr>
              <a:t>eduroam</a:t>
            </a:r>
            <a:r>
              <a:rPr lang="en-GB">
                <a:solidFill>
                  <a:srgbClr val="0070C0"/>
                </a:solidFill>
                <a:latin typeface="Garamond"/>
                <a:ea typeface="Garamond"/>
                <a:cs typeface="Garamond"/>
                <a:sym typeface="Garamond"/>
              </a:rPr>
              <a:t> usage: Understand demand and make informed optimization decisions.</a:t>
            </a:r>
            <a:endParaRPr sz="1200">
              <a:solidFill>
                <a:srgbClr val="2E3192"/>
              </a:solidFill>
              <a:latin typeface="Calibri"/>
              <a:ea typeface="Calibri"/>
              <a:cs typeface="Calibri"/>
              <a:sym typeface="Calibri"/>
            </a:endParaRPr>
          </a:p>
        </p:txBody>
      </p:sp>
      <p:sp>
        <p:nvSpPr>
          <p:cNvPr id="162" name="Google Shape;162;p22"/>
          <p:cNvSpPr txBox="1"/>
          <p:nvPr/>
        </p:nvSpPr>
        <p:spPr>
          <a:xfrm>
            <a:off x="615950" y="1639725"/>
            <a:ext cx="1591500" cy="5337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lang="en-GB">
                <a:solidFill>
                  <a:srgbClr val="0070C0"/>
                </a:solidFill>
                <a:latin typeface="Garamond"/>
                <a:ea typeface="Garamond"/>
                <a:cs typeface="Garamond"/>
                <a:sym typeface="Garamond"/>
              </a:rPr>
              <a:t>RADIUS Server Availability</a:t>
            </a:r>
            <a:endParaRPr sz="1200">
              <a:solidFill>
                <a:srgbClr val="2E3192"/>
              </a:solidFill>
              <a:latin typeface="Calibri"/>
              <a:ea typeface="Calibri"/>
              <a:cs typeface="Calibri"/>
              <a:sym typeface="Calibri"/>
            </a:endParaRPr>
          </a:p>
        </p:txBody>
      </p:sp>
      <p:pic>
        <p:nvPicPr>
          <p:cNvPr id="163" name="Google Shape;163;p22"/>
          <p:cNvPicPr preferRelativeResize="0"/>
          <p:nvPr/>
        </p:nvPicPr>
        <p:blipFill>
          <a:blip r:embed="rId7">
            <a:alphaModFix/>
          </a:blip>
          <a:stretch>
            <a:fillRect/>
          </a:stretch>
        </p:blipFill>
        <p:spPr>
          <a:xfrm>
            <a:off x="3226050" y="2944169"/>
            <a:ext cx="635025" cy="635011"/>
          </a:xfrm>
          <a:prstGeom prst="rect">
            <a:avLst/>
          </a:prstGeom>
          <a:noFill/>
          <a:ln>
            <a:noFill/>
          </a:ln>
        </p:spPr>
      </p:pic>
      <p:pic>
        <p:nvPicPr>
          <p:cNvPr id="164" name="Google Shape;164;p22"/>
          <p:cNvPicPr preferRelativeResize="0"/>
          <p:nvPr/>
        </p:nvPicPr>
        <p:blipFill>
          <a:blip r:embed="rId8">
            <a:alphaModFix/>
          </a:blip>
          <a:stretch>
            <a:fillRect/>
          </a:stretch>
        </p:blipFill>
        <p:spPr>
          <a:xfrm>
            <a:off x="4575572" y="1471575"/>
            <a:ext cx="680500" cy="680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3"/>
          <p:cNvSpPr txBox="1"/>
          <p:nvPr>
            <p:ph type="title"/>
          </p:nvPr>
        </p:nvSpPr>
        <p:spPr>
          <a:xfrm>
            <a:off x="-47873" y="-452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Elasticsearch</a:t>
            </a:r>
            <a:r>
              <a:rPr b="1" lang="en-GB" sz="3400">
                <a:solidFill>
                  <a:srgbClr val="0070C0"/>
                </a:solidFill>
                <a:latin typeface="Garamond"/>
                <a:ea typeface="Garamond"/>
                <a:cs typeface="Garamond"/>
                <a:sym typeface="Garamond"/>
              </a:rPr>
              <a:t> Logstash Kibana (ELK)</a:t>
            </a:r>
            <a:endParaRPr b="1" sz="3400">
              <a:solidFill>
                <a:srgbClr val="0070C0"/>
              </a:solidFill>
              <a:latin typeface="Garamond"/>
              <a:ea typeface="Garamond"/>
              <a:cs typeface="Garamond"/>
              <a:sym typeface="Garamond"/>
            </a:endParaRPr>
          </a:p>
        </p:txBody>
      </p:sp>
      <p:pic>
        <p:nvPicPr>
          <p:cNvPr id="170" name="Google Shape;170;p23"/>
          <p:cNvPicPr preferRelativeResize="0"/>
          <p:nvPr/>
        </p:nvPicPr>
        <p:blipFill>
          <a:blip r:embed="rId3">
            <a:alphaModFix/>
          </a:blip>
          <a:stretch>
            <a:fillRect/>
          </a:stretch>
        </p:blipFill>
        <p:spPr>
          <a:xfrm>
            <a:off x="1764775" y="759650"/>
            <a:ext cx="5588375" cy="37419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id="175" name="Google Shape;175;p24"/>
          <p:cNvPicPr preferRelativeResize="0"/>
          <p:nvPr/>
        </p:nvPicPr>
        <p:blipFill rotWithShape="1">
          <a:blip r:embed="rId3">
            <a:alphaModFix/>
          </a:blip>
          <a:srcRect b="4403" l="0" r="1603" t="2685"/>
          <a:stretch/>
        </p:blipFill>
        <p:spPr>
          <a:xfrm>
            <a:off x="1206475" y="451250"/>
            <a:ext cx="6674608" cy="4344250"/>
          </a:xfrm>
          <a:prstGeom prst="rect">
            <a:avLst/>
          </a:prstGeom>
          <a:noFill/>
          <a:ln>
            <a:noFill/>
          </a:ln>
        </p:spPr>
      </p:pic>
      <p:sp>
        <p:nvSpPr>
          <p:cNvPr id="176" name="Google Shape;176;p24"/>
          <p:cNvSpPr txBox="1"/>
          <p:nvPr>
            <p:ph type="title"/>
          </p:nvPr>
        </p:nvSpPr>
        <p:spPr>
          <a:xfrm>
            <a:off x="104527" y="-1214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RENU ELK Architecture</a:t>
            </a:r>
            <a:endParaRPr b="1" sz="3400">
              <a:solidFill>
                <a:srgbClr val="0070C0"/>
              </a:solidFill>
              <a:latin typeface="Garamond"/>
              <a:ea typeface="Garamond"/>
              <a:cs typeface="Garamond"/>
              <a:sym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5"/>
          <p:cNvSpPr txBox="1"/>
          <p:nvPr/>
        </p:nvSpPr>
        <p:spPr>
          <a:xfrm>
            <a:off x="34000" y="451250"/>
            <a:ext cx="6026100" cy="4296900"/>
          </a:xfrm>
          <a:prstGeom prst="rect">
            <a:avLst/>
          </a:pr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linelog eduroam-auth-syslog {</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filename = syslog</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syslog_facility = daemon</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syslog_severity = info </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format = "%{Packet-Type} for user %{User-Name} stationid %{Calling-Station-Id} NAS-IP-Address %{NAS-IP-Address}"</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reference = "messages.%{%{reply:Packet-Type}:-default}"</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messages {</a:t>
            </a:r>
            <a:endParaRPr sz="1500">
              <a:solidFill>
                <a:srgbClr val="2E3192"/>
              </a:solidFill>
              <a:latin typeface="Calibri"/>
              <a:ea typeface="Calibri"/>
              <a:cs typeface="Calibri"/>
              <a:sym typeface="Calibri"/>
            </a:endParaRPr>
          </a:p>
          <a:p>
            <a:pPr indent="0" lvl="0" marL="9144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Access-Accept = "%{reply:Packet-Type} for user %{User-Name} stationid %{Calling-Station-Id} NAS-IP-Address %{NAS-IP-Address} proxy %{Packet-Src-IP-Address}"</a:t>
            </a:r>
            <a:endParaRPr sz="1500">
              <a:solidFill>
                <a:srgbClr val="2E3192"/>
              </a:solidFill>
              <a:latin typeface="Calibri"/>
              <a:ea typeface="Calibri"/>
              <a:cs typeface="Calibri"/>
              <a:sym typeface="Calibri"/>
            </a:endParaRPr>
          </a:p>
          <a:p>
            <a:pPr indent="0" lvl="0" marL="9144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Access-Reject = "%{reply:Packet-Type} for user %{User-Name} stationid %{Calling-Station-Id} NAS-IP-Address %{NAS-IP-Address} proxy %{Packet-Src-IP-Address}"</a:t>
            </a:r>
            <a:endParaRPr sz="15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a:t>
            </a:r>
            <a:endParaRPr sz="15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500">
                <a:solidFill>
                  <a:srgbClr val="2E3192"/>
                </a:solidFill>
                <a:latin typeface="Calibri"/>
                <a:ea typeface="Calibri"/>
                <a:cs typeface="Calibri"/>
                <a:sym typeface="Calibri"/>
              </a:rPr>
              <a:t>}</a:t>
            </a:r>
            <a:endParaRPr sz="1500">
              <a:solidFill>
                <a:srgbClr val="2E3192"/>
              </a:solidFill>
              <a:latin typeface="Calibri"/>
              <a:ea typeface="Calibri"/>
              <a:cs typeface="Calibri"/>
              <a:sym typeface="Calibri"/>
            </a:endParaRPr>
          </a:p>
          <a:p>
            <a:pPr indent="0" lvl="0" marL="0" rtl="0" algn="l">
              <a:spcBef>
                <a:spcPts val="0"/>
              </a:spcBef>
              <a:spcAft>
                <a:spcPts val="0"/>
              </a:spcAft>
              <a:buNone/>
            </a:pPr>
            <a:r>
              <a:t/>
            </a:r>
            <a:endParaRPr sz="1000">
              <a:solidFill>
                <a:srgbClr val="2E3192"/>
              </a:solidFill>
              <a:latin typeface="Calibri"/>
              <a:ea typeface="Calibri"/>
              <a:cs typeface="Calibri"/>
              <a:sym typeface="Calibri"/>
            </a:endParaRPr>
          </a:p>
        </p:txBody>
      </p:sp>
      <p:sp>
        <p:nvSpPr>
          <p:cNvPr id="182" name="Google Shape;182;p25"/>
          <p:cNvSpPr txBox="1"/>
          <p:nvPr>
            <p:ph type="title"/>
          </p:nvPr>
        </p:nvSpPr>
        <p:spPr>
          <a:xfrm>
            <a:off x="-47873" y="-1214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FreeRADIUS configuration</a:t>
            </a:r>
            <a:endParaRPr b="1" sz="3400">
              <a:solidFill>
                <a:srgbClr val="0070C0"/>
              </a:solidFill>
              <a:latin typeface="Garamond"/>
              <a:ea typeface="Garamond"/>
              <a:cs typeface="Garamond"/>
              <a:sym typeface="Garamond"/>
            </a:endParaRPr>
          </a:p>
        </p:txBody>
      </p:sp>
      <p:sp>
        <p:nvSpPr>
          <p:cNvPr id="183" name="Google Shape;183;p25"/>
          <p:cNvSpPr txBox="1"/>
          <p:nvPr/>
        </p:nvSpPr>
        <p:spPr>
          <a:xfrm>
            <a:off x="6102900" y="1782675"/>
            <a:ext cx="3333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0070C0"/>
                </a:solidFill>
                <a:latin typeface="Garamond"/>
                <a:ea typeface="Garamond"/>
                <a:cs typeface="Garamond"/>
                <a:sym typeface="Garamond"/>
              </a:rPr>
              <a:t>Configuration defines how log messages should be formatted</a:t>
            </a:r>
            <a:endParaRPr>
              <a:solidFill>
                <a:srgbClr val="0070C0"/>
              </a:solidFill>
              <a:latin typeface="Garamond"/>
              <a:ea typeface="Garamond"/>
              <a:cs typeface="Garamond"/>
              <a:sym typeface="Garamond"/>
            </a:endParaRPr>
          </a:p>
        </p:txBody>
      </p:sp>
      <p:sp>
        <p:nvSpPr>
          <p:cNvPr id="184" name="Google Shape;184;p25"/>
          <p:cNvSpPr/>
          <p:nvPr/>
        </p:nvSpPr>
        <p:spPr>
          <a:xfrm>
            <a:off x="482450" y="736025"/>
            <a:ext cx="1669800" cy="2661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85" name="Google Shape;185;p25"/>
          <p:cNvSpPr/>
          <p:nvPr/>
        </p:nvSpPr>
        <p:spPr>
          <a:xfrm>
            <a:off x="313225" y="1544050"/>
            <a:ext cx="5649300" cy="31134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6"/>
          <p:cNvSpPr txBox="1"/>
          <p:nvPr>
            <p:ph type="title"/>
          </p:nvPr>
        </p:nvSpPr>
        <p:spPr>
          <a:xfrm>
            <a:off x="-124073" y="-45262"/>
            <a:ext cx="8568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GB" sz="3400">
                <a:solidFill>
                  <a:srgbClr val="0070C0"/>
                </a:solidFill>
                <a:latin typeface="Garamond"/>
                <a:ea typeface="Garamond"/>
                <a:cs typeface="Garamond"/>
                <a:sym typeface="Garamond"/>
              </a:rPr>
              <a:t>Logstash</a:t>
            </a:r>
            <a:r>
              <a:rPr b="1" lang="en-GB" sz="3400">
                <a:solidFill>
                  <a:srgbClr val="0070C0"/>
                </a:solidFill>
                <a:latin typeface="Garamond"/>
                <a:ea typeface="Garamond"/>
                <a:cs typeface="Garamond"/>
                <a:sym typeface="Garamond"/>
              </a:rPr>
              <a:t> Pipeline Configuration</a:t>
            </a:r>
            <a:endParaRPr b="1" sz="3400">
              <a:solidFill>
                <a:srgbClr val="0070C0"/>
              </a:solidFill>
              <a:latin typeface="Garamond"/>
              <a:ea typeface="Garamond"/>
              <a:cs typeface="Garamond"/>
              <a:sym typeface="Garamond"/>
            </a:endParaRPr>
          </a:p>
        </p:txBody>
      </p:sp>
      <p:sp>
        <p:nvSpPr>
          <p:cNvPr id="191" name="Google Shape;191;p26"/>
          <p:cNvSpPr txBox="1"/>
          <p:nvPr/>
        </p:nvSpPr>
        <p:spPr>
          <a:xfrm>
            <a:off x="152400" y="704600"/>
            <a:ext cx="6567000" cy="3960900"/>
          </a:xfrm>
          <a:prstGeom prst="rect">
            <a:avLst/>
          </a:pr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input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beats { port =&gt; "5046"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a:t>
            </a:r>
            <a:endParaRPr sz="1200">
              <a:solidFill>
                <a:srgbClr val="2E3192"/>
              </a:solidFill>
              <a:latin typeface="Calibri"/>
              <a:ea typeface="Calibri"/>
              <a:cs typeface="Calibri"/>
              <a:sym typeface="Calibri"/>
            </a:endParaRPr>
          </a:p>
          <a:p>
            <a:pPr indent="0" lvl="0" marL="0" rtl="0" algn="l">
              <a:spcBef>
                <a:spcPts val="0"/>
              </a:spcBef>
              <a:spcAft>
                <a:spcPts val="0"/>
              </a:spcAft>
              <a:buNone/>
            </a:pPr>
            <a:r>
              <a:rPr lang="en-GB" sz="1200">
                <a:solidFill>
                  <a:srgbClr val="2E3192"/>
                </a:solidFill>
                <a:latin typeface="Calibri"/>
                <a:ea typeface="Calibri"/>
                <a:cs typeface="Calibri"/>
                <a:sym typeface="Calibri"/>
              </a:rPr>
              <a:t>filter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grok {</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match =&gt; { "message" =&gt; "%{SYSLOGBASE2} (?&lt;response&gt;(Access-(Accept|Reject))) for user         (%{USERNAME:user})(@%{HOSTNAME:realm})? stationid %{MAC:callingstationid} NAS-IP-Address  %{IPORHOST:NAS-IP-Address} proxy %{IPORHOST:Packet-Src-IP-Address}"}</a:t>
            </a:r>
            <a:endParaRPr sz="1200">
              <a:solidFill>
                <a:srgbClr val="2E3192"/>
              </a:solidFill>
              <a:latin typeface="Calibri"/>
              <a:ea typeface="Calibri"/>
              <a:cs typeface="Calibri"/>
              <a:sym typeface="Calibri"/>
            </a:endParaRPr>
          </a:p>
          <a:p>
            <a:pPr indent="0" lvl="0" marL="0" rtl="0" algn="l">
              <a:spcBef>
                <a:spcPts val="0"/>
              </a:spcBef>
              <a:spcAft>
                <a:spcPts val="0"/>
              </a:spcAft>
              <a:buNone/>
            </a:pPr>
            <a:r>
              <a:rPr lang="en-GB" sz="1200">
                <a:solidFill>
                  <a:srgbClr val="2E3192"/>
                </a:solidFill>
                <a:latin typeface="Calibri"/>
                <a:ea typeface="Calibri"/>
                <a:cs typeface="Calibri"/>
                <a:sym typeface="Calibri"/>
              </a:rPr>
              <a:t>}</a:t>
            </a:r>
            <a:endParaRPr sz="1200">
              <a:solidFill>
                <a:srgbClr val="2E3192"/>
              </a:solidFill>
              <a:latin typeface="Calibri"/>
              <a:ea typeface="Calibri"/>
              <a:cs typeface="Calibri"/>
              <a:sym typeface="Calibri"/>
            </a:endParaRPr>
          </a:p>
          <a:p>
            <a:pPr indent="0" lvl="0" marL="0" rtl="0" algn="l">
              <a:spcBef>
                <a:spcPts val="0"/>
              </a:spcBef>
              <a:spcAft>
                <a:spcPts val="0"/>
              </a:spcAft>
              <a:buNone/>
            </a:pPr>
            <a:r>
              <a:t/>
            </a:r>
            <a:endParaRPr sz="1200">
              <a:solidFill>
                <a:srgbClr val="2E3192"/>
              </a:solidFill>
              <a:latin typeface="Calibri"/>
              <a:ea typeface="Calibri"/>
              <a:cs typeface="Calibri"/>
              <a:sym typeface="Calibri"/>
            </a:endParaRPr>
          </a:p>
          <a:p>
            <a:pPr indent="0" lvl="0" marL="0" rtl="0" algn="l">
              <a:spcBef>
                <a:spcPts val="0"/>
              </a:spcBef>
              <a:spcAft>
                <a:spcPts val="0"/>
              </a:spcAft>
              <a:buNone/>
            </a:pPr>
            <a:r>
              <a:rPr lang="en-GB" sz="1200">
                <a:solidFill>
                  <a:srgbClr val="2E3192"/>
                </a:solidFill>
                <a:latin typeface="Calibri"/>
                <a:ea typeface="Calibri"/>
                <a:cs typeface="Calibri"/>
                <a:sym typeface="Calibri"/>
              </a:rPr>
              <a:t>    mutate { lowercase =&gt; ["realm"]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t>
            </a:r>
            <a:r>
              <a:rPr lang="en-GB" sz="1200">
                <a:solidFill>
                  <a:srgbClr val="2E3192"/>
                </a:solidFill>
                <a:latin typeface="Calibri"/>
                <a:ea typeface="Calibri"/>
                <a:cs typeface="Calibri"/>
                <a:sym typeface="Calibri"/>
              </a:rPr>
              <a:t>if "_grokparsefailure" in [tags] { drop { }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output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t>
            </a:r>
            <a:r>
              <a:rPr lang="en-GB" sz="1200">
                <a:solidFill>
                  <a:srgbClr val="2E3192"/>
                </a:solidFill>
                <a:latin typeface="Calibri"/>
                <a:ea typeface="Calibri"/>
                <a:cs typeface="Calibri"/>
                <a:sym typeface="Calibri"/>
              </a:rPr>
              <a:t>s</a:t>
            </a:r>
            <a:r>
              <a:rPr lang="en-GB" sz="1200">
                <a:solidFill>
                  <a:srgbClr val="2E3192"/>
                </a:solidFill>
                <a:latin typeface="Calibri"/>
                <a:ea typeface="Calibri"/>
                <a:cs typeface="Calibri"/>
                <a:sym typeface="Calibri"/>
              </a:rPr>
              <a:t>tdout { codec =&gt; rubydebug }</a:t>
            </a:r>
            <a:endParaRPr sz="1200">
              <a:solidFill>
                <a:srgbClr val="2E3192"/>
              </a:solidFill>
              <a:latin typeface="Calibri"/>
              <a:ea typeface="Calibri"/>
              <a:cs typeface="Calibri"/>
              <a:sym typeface="Calibri"/>
            </a:endParaRPr>
          </a:p>
          <a:p>
            <a:pPr indent="0" lvl="0" marL="0" rtl="0" algn="l">
              <a:spcBef>
                <a:spcPts val="0"/>
              </a:spcBef>
              <a:spcAft>
                <a:spcPts val="0"/>
              </a:spcAft>
              <a:buNone/>
            </a:pPr>
            <a:r>
              <a:rPr lang="en-GB" sz="1200">
                <a:solidFill>
                  <a:srgbClr val="2E3192"/>
                </a:solidFill>
                <a:latin typeface="Calibri"/>
                <a:ea typeface="Calibri"/>
                <a:cs typeface="Calibri"/>
                <a:sym typeface="Calibri"/>
              </a:rPr>
              <a:t>     elasticsearch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hosts =&gt; [ "logs-es1.xxxx.ac.ug:9200", "logs-es2.xxxx.ac.ug:9200", "logs-es3.xxxx.ac.ug:9200" ]</a:t>
            </a:r>
            <a:endParaRPr sz="1200">
              <a:solidFill>
                <a:srgbClr val="2E3192"/>
              </a:solidFill>
              <a:latin typeface="Calibri"/>
              <a:ea typeface="Calibri"/>
              <a:cs typeface="Calibri"/>
              <a:sym typeface="Calibri"/>
            </a:endParaRPr>
          </a:p>
          <a:p>
            <a:pPr indent="0" lvl="0" marL="45720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index =&gt; "eduroam-%{+YYYY.MM}"</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      }</a:t>
            </a:r>
            <a:endParaRPr sz="1200">
              <a:solidFill>
                <a:srgbClr val="2E319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200">
                <a:solidFill>
                  <a:srgbClr val="2E3192"/>
                </a:solidFill>
                <a:latin typeface="Calibri"/>
                <a:ea typeface="Calibri"/>
                <a:cs typeface="Calibri"/>
                <a:sym typeface="Calibri"/>
              </a:rPr>
              <a:t>}</a:t>
            </a:r>
            <a:endParaRPr sz="1200">
              <a:solidFill>
                <a:srgbClr val="2E3192"/>
              </a:solidFill>
              <a:latin typeface="Calibri"/>
              <a:ea typeface="Calibri"/>
              <a:cs typeface="Calibri"/>
              <a:sym typeface="Calibri"/>
            </a:endParaRPr>
          </a:p>
          <a:p>
            <a:pPr indent="0" lvl="0" marL="0" rtl="0" algn="l">
              <a:spcBef>
                <a:spcPts val="0"/>
              </a:spcBef>
              <a:spcAft>
                <a:spcPts val="0"/>
              </a:spcAft>
              <a:buNone/>
            </a:pPr>
            <a:r>
              <a:t/>
            </a:r>
            <a:endParaRPr sz="1200">
              <a:solidFill>
                <a:srgbClr val="2E3192"/>
              </a:solidFill>
              <a:latin typeface="Calibri"/>
              <a:ea typeface="Calibri"/>
              <a:cs typeface="Calibri"/>
              <a:sym typeface="Calibri"/>
            </a:endParaRPr>
          </a:p>
        </p:txBody>
      </p:sp>
      <p:sp>
        <p:nvSpPr>
          <p:cNvPr id="192" name="Google Shape;192;p26"/>
          <p:cNvSpPr txBox="1"/>
          <p:nvPr/>
        </p:nvSpPr>
        <p:spPr>
          <a:xfrm>
            <a:off x="6791200" y="1933875"/>
            <a:ext cx="2352900" cy="11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0070C0"/>
                </a:solidFill>
                <a:latin typeface="Garamond"/>
                <a:ea typeface="Garamond"/>
                <a:cs typeface="Garamond"/>
                <a:sym typeface="Garamond"/>
              </a:rPr>
              <a:t>Processes logs from beats, parses and then then outputs the results to the Elasticsearch cluster</a:t>
            </a:r>
            <a:endParaRPr>
              <a:solidFill>
                <a:srgbClr val="0070C0"/>
              </a:solidFill>
              <a:latin typeface="Garamond"/>
              <a:ea typeface="Garamond"/>
              <a:cs typeface="Garamond"/>
              <a:sym typeface="Garamond"/>
            </a:endParaRPr>
          </a:p>
        </p:txBody>
      </p:sp>
      <p:sp>
        <p:nvSpPr>
          <p:cNvPr id="193" name="Google Shape;193;p26"/>
          <p:cNvSpPr/>
          <p:nvPr/>
        </p:nvSpPr>
        <p:spPr>
          <a:xfrm>
            <a:off x="575225" y="3733575"/>
            <a:ext cx="5904900" cy="1728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4" name="Google Shape;194;p26"/>
          <p:cNvSpPr/>
          <p:nvPr/>
        </p:nvSpPr>
        <p:spPr>
          <a:xfrm>
            <a:off x="346625" y="990375"/>
            <a:ext cx="1688100" cy="172800"/>
          </a:xfrm>
          <a:prstGeom prst="rect">
            <a:avLst/>
          </a:prstGeom>
          <a:noFill/>
          <a:ln cap="flat" cmpd="sng" w="9525">
            <a:solidFill>
              <a:srgbClr val="18803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Orange Red">
      <a:dk1>
        <a:srgbClr val="000000"/>
      </a:dk1>
      <a:lt1>
        <a:srgbClr val="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