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7" r:id="rId11"/>
    <p:sldId id="268" r:id="rId12"/>
  </p:sldIdLst>
  <p:sldSz cx="12192000" cy="6858000"/>
  <p:notesSz cx="6858000" cy="9144000"/>
  <p:defaultTextStyle>
    <a:defPPr>
      <a:defRPr lang="en-S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26F82BC-8608-9299-7C2D-EE0DD8172CCE}" name="Mohamed Bile" initials="MB" userId="077dcdd0345bffb5"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42"/>
    <p:restoredTop sz="94586"/>
  </p:normalViewPr>
  <p:slideViewPr>
    <p:cSldViewPr snapToGrid="0">
      <p:cViewPr varScale="1">
        <p:scale>
          <a:sx n="123" d="100"/>
          <a:sy n="123" d="100"/>
        </p:scale>
        <p:origin x="39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5AB4F-3EFA-C16D-F337-41C30A1506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O"/>
          </a:p>
        </p:txBody>
      </p:sp>
      <p:sp>
        <p:nvSpPr>
          <p:cNvPr id="3" name="Subtitle 2">
            <a:extLst>
              <a:ext uri="{FF2B5EF4-FFF2-40B4-BE49-F238E27FC236}">
                <a16:creationId xmlns:a16="http://schemas.microsoft.com/office/drawing/2014/main" id="{71BC3EFA-1A30-A0A8-EB27-ED91410427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O"/>
          </a:p>
        </p:txBody>
      </p:sp>
      <p:sp>
        <p:nvSpPr>
          <p:cNvPr id="4" name="Date Placeholder 3">
            <a:extLst>
              <a:ext uri="{FF2B5EF4-FFF2-40B4-BE49-F238E27FC236}">
                <a16:creationId xmlns:a16="http://schemas.microsoft.com/office/drawing/2014/main" id="{1020FB08-2FDE-E553-695D-74A9A84522CE}"/>
              </a:ext>
            </a:extLst>
          </p:cNvPr>
          <p:cNvSpPr>
            <a:spLocks noGrp="1"/>
          </p:cNvSpPr>
          <p:nvPr>
            <p:ph type="dt" sz="half" idx="10"/>
          </p:nvPr>
        </p:nvSpPr>
        <p:spPr/>
        <p:txBody>
          <a:bodyPr/>
          <a:lstStyle/>
          <a:p>
            <a:fld id="{FBE2B771-DC06-DB48-8061-2B353A774681}" type="datetimeFigureOut">
              <a:rPr lang="en-SO" smtClean="0"/>
              <a:t>25/10/24</a:t>
            </a:fld>
            <a:endParaRPr lang="en-SO"/>
          </a:p>
        </p:txBody>
      </p:sp>
      <p:sp>
        <p:nvSpPr>
          <p:cNvPr id="5" name="Footer Placeholder 4">
            <a:extLst>
              <a:ext uri="{FF2B5EF4-FFF2-40B4-BE49-F238E27FC236}">
                <a16:creationId xmlns:a16="http://schemas.microsoft.com/office/drawing/2014/main" id="{5F334FA2-E962-80F7-88CD-3CD718A75A08}"/>
              </a:ext>
            </a:extLst>
          </p:cNvPr>
          <p:cNvSpPr>
            <a:spLocks noGrp="1"/>
          </p:cNvSpPr>
          <p:nvPr>
            <p:ph type="ftr" sz="quarter" idx="11"/>
          </p:nvPr>
        </p:nvSpPr>
        <p:spPr/>
        <p:txBody>
          <a:bodyPr/>
          <a:lstStyle/>
          <a:p>
            <a:endParaRPr lang="en-SO"/>
          </a:p>
        </p:txBody>
      </p:sp>
      <p:sp>
        <p:nvSpPr>
          <p:cNvPr id="6" name="Slide Number Placeholder 5">
            <a:extLst>
              <a:ext uri="{FF2B5EF4-FFF2-40B4-BE49-F238E27FC236}">
                <a16:creationId xmlns:a16="http://schemas.microsoft.com/office/drawing/2014/main" id="{B371F507-CE12-E703-8104-9BD13B55F6FE}"/>
              </a:ext>
            </a:extLst>
          </p:cNvPr>
          <p:cNvSpPr>
            <a:spLocks noGrp="1"/>
          </p:cNvSpPr>
          <p:nvPr>
            <p:ph type="sldNum" sz="quarter" idx="12"/>
          </p:nvPr>
        </p:nvSpPr>
        <p:spPr/>
        <p:txBody>
          <a:bodyPr/>
          <a:lstStyle/>
          <a:p>
            <a:fld id="{50156971-B15E-EA4A-982A-0A6F92B1E615}" type="slidenum">
              <a:rPr lang="en-SO" smtClean="0"/>
              <a:t>‹#›</a:t>
            </a:fld>
            <a:endParaRPr lang="en-SO"/>
          </a:p>
        </p:txBody>
      </p:sp>
    </p:spTree>
    <p:extLst>
      <p:ext uri="{BB962C8B-B14F-4D97-AF65-F5344CB8AC3E}">
        <p14:creationId xmlns:p14="http://schemas.microsoft.com/office/powerpoint/2010/main" val="3486555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67564-0563-F50F-0746-C0B3C82FE689}"/>
              </a:ext>
            </a:extLst>
          </p:cNvPr>
          <p:cNvSpPr>
            <a:spLocks noGrp="1"/>
          </p:cNvSpPr>
          <p:nvPr>
            <p:ph type="title"/>
          </p:nvPr>
        </p:nvSpPr>
        <p:spPr/>
        <p:txBody>
          <a:bodyPr/>
          <a:lstStyle/>
          <a:p>
            <a:r>
              <a:rPr lang="en-US"/>
              <a:t>Click to edit Master title style</a:t>
            </a:r>
            <a:endParaRPr lang="en-SO"/>
          </a:p>
        </p:txBody>
      </p:sp>
      <p:sp>
        <p:nvSpPr>
          <p:cNvPr id="3" name="Vertical Text Placeholder 2">
            <a:extLst>
              <a:ext uri="{FF2B5EF4-FFF2-40B4-BE49-F238E27FC236}">
                <a16:creationId xmlns:a16="http://schemas.microsoft.com/office/drawing/2014/main" id="{74B06763-1244-08DF-8F59-026E2B02599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O"/>
          </a:p>
        </p:txBody>
      </p:sp>
      <p:sp>
        <p:nvSpPr>
          <p:cNvPr id="4" name="Date Placeholder 3">
            <a:extLst>
              <a:ext uri="{FF2B5EF4-FFF2-40B4-BE49-F238E27FC236}">
                <a16:creationId xmlns:a16="http://schemas.microsoft.com/office/drawing/2014/main" id="{BF030339-907C-9D54-9F34-C3C37757DD81}"/>
              </a:ext>
            </a:extLst>
          </p:cNvPr>
          <p:cNvSpPr>
            <a:spLocks noGrp="1"/>
          </p:cNvSpPr>
          <p:nvPr>
            <p:ph type="dt" sz="half" idx="10"/>
          </p:nvPr>
        </p:nvSpPr>
        <p:spPr/>
        <p:txBody>
          <a:bodyPr/>
          <a:lstStyle/>
          <a:p>
            <a:fld id="{FBE2B771-DC06-DB48-8061-2B353A774681}" type="datetimeFigureOut">
              <a:rPr lang="en-SO" smtClean="0"/>
              <a:t>25/10/24</a:t>
            </a:fld>
            <a:endParaRPr lang="en-SO"/>
          </a:p>
        </p:txBody>
      </p:sp>
      <p:sp>
        <p:nvSpPr>
          <p:cNvPr id="5" name="Footer Placeholder 4">
            <a:extLst>
              <a:ext uri="{FF2B5EF4-FFF2-40B4-BE49-F238E27FC236}">
                <a16:creationId xmlns:a16="http://schemas.microsoft.com/office/drawing/2014/main" id="{838FA95F-5E33-8388-95D3-654965FDB015}"/>
              </a:ext>
            </a:extLst>
          </p:cNvPr>
          <p:cNvSpPr>
            <a:spLocks noGrp="1"/>
          </p:cNvSpPr>
          <p:nvPr>
            <p:ph type="ftr" sz="quarter" idx="11"/>
          </p:nvPr>
        </p:nvSpPr>
        <p:spPr/>
        <p:txBody>
          <a:bodyPr/>
          <a:lstStyle/>
          <a:p>
            <a:endParaRPr lang="en-SO"/>
          </a:p>
        </p:txBody>
      </p:sp>
      <p:sp>
        <p:nvSpPr>
          <p:cNvPr id="6" name="Slide Number Placeholder 5">
            <a:extLst>
              <a:ext uri="{FF2B5EF4-FFF2-40B4-BE49-F238E27FC236}">
                <a16:creationId xmlns:a16="http://schemas.microsoft.com/office/drawing/2014/main" id="{61E6375E-83AB-1137-23E6-910064F12FA7}"/>
              </a:ext>
            </a:extLst>
          </p:cNvPr>
          <p:cNvSpPr>
            <a:spLocks noGrp="1"/>
          </p:cNvSpPr>
          <p:nvPr>
            <p:ph type="sldNum" sz="quarter" idx="12"/>
          </p:nvPr>
        </p:nvSpPr>
        <p:spPr/>
        <p:txBody>
          <a:bodyPr/>
          <a:lstStyle/>
          <a:p>
            <a:fld id="{50156971-B15E-EA4A-982A-0A6F92B1E615}" type="slidenum">
              <a:rPr lang="en-SO" smtClean="0"/>
              <a:t>‹#›</a:t>
            </a:fld>
            <a:endParaRPr lang="en-SO"/>
          </a:p>
        </p:txBody>
      </p:sp>
    </p:spTree>
    <p:extLst>
      <p:ext uri="{BB962C8B-B14F-4D97-AF65-F5344CB8AC3E}">
        <p14:creationId xmlns:p14="http://schemas.microsoft.com/office/powerpoint/2010/main" val="243578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3E9880-5754-BF9F-BA05-193F6A34C86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O"/>
          </a:p>
        </p:txBody>
      </p:sp>
      <p:sp>
        <p:nvSpPr>
          <p:cNvPr id="3" name="Vertical Text Placeholder 2">
            <a:extLst>
              <a:ext uri="{FF2B5EF4-FFF2-40B4-BE49-F238E27FC236}">
                <a16:creationId xmlns:a16="http://schemas.microsoft.com/office/drawing/2014/main" id="{008BFB1C-5673-1993-C111-A7C9C3B3B13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O"/>
          </a:p>
        </p:txBody>
      </p:sp>
      <p:sp>
        <p:nvSpPr>
          <p:cNvPr id="4" name="Date Placeholder 3">
            <a:extLst>
              <a:ext uri="{FF2B5EF4-FFF2-40B4-BE49-F238E27FC236}">
                <a16:creationId xmlns:a16="http://schemas.microsoft.com/office/drawing/2014/main" id="{553AA308-55EF-AC33-6BE8-088CD4B63C46}"/>
              </a:ext>
            </a:extLst>
          </p:cNvPr>
          <p:cNvSpPr>
            <a:spLocks noGrp="1"/>
          </p:cNvSpPr>
          <p:nvPr>
            <p:ph type="dt" sz="half" idx="10"/>
          </p:nvPr>
        </p:nvSpPr>
        <p:spPr/>
        <p:txBody>
          <a:bodyPr/>
          <a:lstStyle/>
          <a:p>
            <a:fld id="{FBE2B771-DC06-DB48-8061-2B353A774681}" type="datetimeFigureOut">
              <a:rPr lang="en-SO" smtClean="0"/>
              <a:t>25/10/24</a:t>
            </a:fld>
            <a:endParaRPr lang="en-SO"/>
          </a:p>
        </p:txBody>
      </p:sp>
      <p:sp>
        <p:nvSpPr>
          <p:cNvPr id="5" name="Footer Placeholder 4">
            <a:extLst>
              <a:ext uri="{FF2B5EF4-FFF2-40B4-BE49-F238E27FC236}">
                <a16:creationId xmlns:a16="http://schemas.microsoft.com/office/drawing/2014/main" id="{11B66ACF-BAD0-9805-7A93-2A4CDA18E379}"/>
              </a:ext>
            </a:extLst>
          </p:cNvPr>
          <p:cNvSpPr>
            <a:spLocks noGrp="1"/>
          </p:cNvSpPr>
          <p:nvPr>
            <p:ph type="ftr" sz="quarter" idx="11"/>
          </p:nvPr>
        </p:nvSpPr>
        <p:spPr/>
        <p:txBody>
          <a:bodyPr/>
          <a:lstStyle/>
          <a:p>
            <a:endParaRPr lang="en-SO"/>
          </a:p>
        </p:txBody>
      </p:sp>
      <p:sp>
        <p:nvSpPr>
          <p:cNvPr id="6" name="Slide Number Placeholder 5">
            <a:extLst>
              <a:ext uri="{FF2B5EF4-FFF2-40B4-BE49-F238E27FC236}">
                <a16:creationId xmlns:a16="http://schemas.microsoft.com/office/drawing/2014/main" id="{DB807655-C8A8-8539-B50D-BBFECC101BD7}"/>
              </a:ext>
            </a:extLst>
          </p:cNvPr>
          <p:cNvSpPr>
            <a:spLocks noGrp="1"/>
          </p:cNvSpPr>
          <p:nvPr>
            <p:ph type="sldNum" sz="quarter" idx="12"/>
          </p:nvPr>
        </p:nvSpPr>
        <p:spPr/>
        <p:txBody>
          <a:bodyPr/>
          <a:lstStyle/>
          <a:p>
            <a:fld id="{50156971-B15E-EA4A-982A-0A6F92B1E615}" type="slidenum">
              <a:rPr lang="en-SO" smtClean="0"/>
              <a:t>‹#›</a:t>
            </a:fld>
            <a:endParaRPr lang="en-SO"/>
          </a:p>
        </p:txBody>
      </p:sp>
    </p:spTree>
    <p:extLst>
      <p:ext uri="{BB962C8B-B14F-4D97-AF65-F5344CB8AC3E}">
        <p14:creationId xmlns:p14="http://schemas.microsoft.com/office/powerpoint/2010/main" val="417849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296F4-C40C-F8B8-136C-A646D9A9A7F3}"/>
              </a:ext>
            </a:extLst>
          </p:cNvPr>
          <p:cNvSpPr>
            <a:spLocks noGrp="1"/>
          </p:cNvSpPr>
          <p:nvPr>
            <p:ph type="title"/>
          </p:nvPr>
        </p:nvSpPr>
        <p:spPr/>
        <p:txBody>
          <a:bodyPr/>
          <a:lstStyle/>
          <a:p>
            <a:r>
              <a:rPr lang="en-US"/>
              <a:t>Click to edit Master title style</a:t>
            </a:r>
            <a:endParaRPr lang="en-SO"/>
          </a:p>
        </p:txBody>
      </p:sp>
      <p:sp>
        <p:nvSpPr>
          <p:cNvPr id="3" name="Content Placeholder 2">
            <a:extLst>
              <a:ext uri="{FF2B5EF4-FFF2-40B4-BE49-F238E27FC236}">
                <a16:creationId xmlns:a16="http://schemas.microsoft.com/office/drawing/2014/main" id="{C23D3896-9FE7-2346-827E-DBEE02D70C6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O"/>
          </a:p>
        </p:txBody>
      </p:sp>
      <p:sp>
        <p:nvSpPr>
          <p:cNvPr id="4" name="Date Placeholder 3">
            <a:extLst>
              <a:ext uri="{FF2B5EF4-FFF2-40B4-BE49-F238E27FC236}">
                <a16:creationId xmlns:a16="http://schemas.microsoft.com/office/drawing/2014/main" id="{38A31393-7F6B-521B-33C7-6EC09A58AA90}"/>
              </a:ext>
            </a:extLst>
          </p:cNvPr>
          <p:cNvSpPr>
            <a:spLocks noGrp="1"/>
          </p:cNvSpPr>
          <p:nvPr>
            <p:ph type="dt" sz="half" idx="10"/>
          </p:nvPr>
        </p:nvSpPr>
        <p:spPr/>
        <p:txBody>
          <a:bodyPr/>
          <a:lstStyle/>
          <a:p>
            <a:fld id="{FBE2B771-DC06-DB48-8061-2B353A774681}" type="datetimeFigureOut">
              <a:rPr lang="en-SO" smtClean="0"/>
              <a:t>25/10/24</a:t>
            </a:fld>
            <a:endParaRPr lang="en-SO"/>
          </a:p>
        </p:txBody>
      </p:sp>
      <p:sp>
        <p:nvSpPr>
          <p:cNvPr id="5" name="Footer Placeholder 4">
            <a:extLst>
              <a:ext uri="{FF2B5EF4-FFF2-40B4-BE49-F238E27FC236}">
                <a16:creationId xmlns:a16="http://schemas.microsoft.com/office/drawing/2014/main" id="{C9F95F12-7A4B-C2EE-B667-74846CED3D81}"/>
              </a:ext>
            </a:extLst>
          </p:cNvPr>
          <p:cNvSpPr>
            <a:spLocks noGrp="1"/>
          </p:cNvSpPr>
          <p:nvPr>
            <p:ph type="ftr" sz="quarter" idx="11"/>
          </p:nvPr>
        </p:nvSpPr>
        <p:spPr/>
        <p:txBody>
          <a:bodyPr/>
          <a:lstStyle/>
          <a:p>
            <a:endParaRPr lang="en-SO"/>
          </a:p>
        </p:txBody>
      </p:sp>
      <p:sp>
        <p:nvSpPr>
          <p:cNvPr id="6" name="Slide Number Placeholder 5">
            <a:extLst>
              <a:ext uri="{FF2B5EF4-FFF2-40B4-BE49-F238E27FC236}">
                <a16:creationId xmlns:a16="http://schemas.microsoft.com/office/drawing/2014/main" id="{278C8B5D-4809-B229-8F03-34B5BDD6A374}"/>
              </a:ext>
            </a:extLst>
          </p:cNvPr>
          <p:cNvSpPr>
            <a:spLocks noGrp="1"/>
          </p:cNvSpPr>
          <p:nvPr>
            <p:ph type="sldNum" sz="quarter" idx="12"/>
          </p:nvPr>
        </p:nvSpPr>
        <p:spPr/>
        <p:txBody>
          <a:bodyPr/>
          <a:lstStyle/>
          <a:p>
            <a:fld id="{50156971-B15E-EA4A-982A-0A6F92B1E615}" type="slidenum">
              <a:rPr lang="en-SO" smtClean="0"/>
              <a:t>‹#›</a:t>
            </a:fld>
            <a:endParaRPr lang="en-SO"/>
          </a:p>
        </p:txBody>
      </p:sp>
    </p:spTree>
    <p:extLst>
      <p:ext uri="{BB962C8B-B14F-4D97-AF65-F5344CB8AC3E}">
        <p14:creationId xmlns:p14="http://schemas.microsoft.com/office/powerpoint/2010/main" val="4208325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376A8-7D08-9CA2-923A-508FDCBE676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O"/>
          </a:p>
        </p:txBody>
      </p:sp>
      <p:sp>
        <p:nvSpPr>
          <p:cNvPr id="3" name="Text Placeholder 2">
            <a:extLst>
              <a:ext uri="{FF2B5EF4-FFF2-40B4-BE49-F238E27FC236}">
                <a16:creationId xmlns:a16="http://schemas.microsoft.com/office/drawing/2014/main" id="{9DD8B01D-39A6-E5C7-B3AB-C179098BFC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8EC81C-196E-978E-6EA5-31578B1B86D8}"/>
              </a:ext>
            </a:extLst>
          </p:cNvPr>
          <p:cNvSpPr>
            <a:spLocks noGrp="1"/>
          </p:cNvSpPr>
          <p:nvPr>
            <p:ph type="dt" sz="half" idx="10"/>
          </p:nvPr>
        </p:nvSpPr>
        <p:spPr/>
        <p:txBody>
          <a:bodyPr/>
          <a:lstStyle/>
          <a:p>
            <a:fld id="{FBE2B771-DC06-DB48-8061-2B353A774681}" type="datetimeFigureOut">
              <a:rPr lang="en-SO" smtClean="0"/>
              <a:t>25/10/24</a:t>
            </a:fld>
            <a:endParaRPr lang="en-SO"/>
          </a:p>
        </p:txBody>
      </p:sp>
      <p:sp>
        <p:nvSpPr>
          <p:cNvPr id="5" name="Footer Placeholder 4">
            <a:extLst>
              <a:ext uri="{FF2B5EF4-FFF2-40B4-BE49-F238E27FC236}">
                <a16:creationId xmlns:a16="http://schemas.microsoft.com/office/drawing/2014/main" id="{6CE6027D-F99F-1594-889E-BEFD0E9C87E5}"/>
              </a:ext>
            </a:extLst>
          </p:cNvPr>
          <p:cNvSpPr>
            <a:spLocks noGrp="1"/>
          </p:cNvSpPr>
          <p:nvPr>
            <p:ph type="ftr" sz="quarter" idx="11"/>
          </p:nvPr>
        </p:nvSpPr>
        <p:spPr/>
        <p:txBody>
          <a:bodyPr/>
          <a:lstStyle/>
          <a:p>
            <a:endParaRPr lang="en-SO"/>
          </a:p>
        </p:txBody>
      </p:sp>
      <p:sp>
        <p:nvSpPr>
          <p:cNvPr id="6" name="Slide Number Placeholder 5">
            <a:extLst>
              <a:ext uri="{FF2B5EF4-FFF2-40B4-BE49-F238E27FC236}">
                <a16:creationId xmlns:a16="http://schemas.microsoft.com/office/drawing/2014/main" id="{320655C0-C67D-AC93-D758-CFA0699C21E1}"/>
              </a:ext>
            </a:extLst>
          </p:cNvPr>
          <p:cNvSpPr>
            <a:spLocks noGrp="1"/>
          </p:cNvSpPr>
          <p:nvPr>
            <p:ph type="sldNum" sz="quarter" idx="12"/>
          </p:nvPr>
        </p:nvSpPr>
        <p:spPr/>
        <p:txBody>
          <a:bodyPr/>
          <a:lstStyle/>
          <a:p>
            <a:fld id="{50156971-B15E-EA4A-982A-0A6F92B1E615}" type="slidenum">
              <a:rPr lang="en-SO" smtClean="0"/>
              <a:t>‹#›</a:t>
            </a:fld>
            <a:endParaRPr lang="en-SO"/>
          </a:p>
        </p:txBody>
      </p:sp>
    </p:spTree>
    <p:extLst>
      <p:ext uri="{BB962C8B-B14F-4D97-AF65-F5344CB8AC3E}">
        <p14:creationId xmlns:p14="http://schemas.microsoft.com/office/powerpoint/2010/main" val="3618539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FD267-75D9-42AC-C810-EAC82E097C5A}"/>
              </a:ext>
            </a:extLst>
          </p:cNvPr>
          <p:cNvSpPr>
            <a:spLocks noGrp="1"/>
          </p:cNvSpPr>
          <p:nvPr>
            <p:ph type="title"/>
          </p:nvPr>
        </p:nvSpPr>
        <p:spPr/>
        <p:txBody>
          <a:bodyPr/>
          <a:lstStyle/>
          <a:p>
            <a:r>
              <a:rPr lang="en-US"/>
              <a:t>Click to edit Master title style</a:t>
            </a:r>
            <a:endParaRPr lang="en-SO"/>
          </a:p>
        </p:txBody>
      </p:sp>
      <p:sp>
        <p:nvSpPr>
          <p:cNvPr id="3" name="Content Placeholder 2">
            <a:extLst>
              <a:ext uri="{FF2B5EF4-FFF2-40B4-BE49-F238E27FC236}">
                <a16:creationId xmlns:a16="http://schemas.microsoft.com/office/drawing/2014/main" id="{E0FA169F-9295-915D-7DEF-55F9D973411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O"/>
          </a:p>
        </p:txBody>
      </p:sp>
      <p:sp>
        <p:nvSpPr>
          <p:cNvPr id="4" name="Content Placeholder 3">
            <a:extLst>
              <a:ext uri="{FF2B5EF4-FFF2-40B4-BE49-F238E27FC236}">
                <a16:creationId xmlns:a16="http://schemas.microsoft.com/office/drawing/2014/main" id="{8F75A17E-3E30-6323-ED24-9C840F46FD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O"/>
          </a:p>
        </p:txBody>
      </p:sp>
      <p:sp>
        <p:nvSpPr>
          <p:cNvPr id="5" name="Date Placeholder 4">
            <a:extLst>
              <a:ext uri="{FF2B5EF4-FFF2-40B4-BE49-F238E27FC236}">
                <a16:creationId xmlns:a16="http://schemas.microsoft.com/office/drawing/2014/main" id="{D7DF77DA-7ED6-1609-5591-67F91AB0DAE3}"/>
              </a:ext>
            </a:extLst>
          </p:cNvPr>
          <p:cNvSpPr>
            <a:spLocks noGrp="1"/>
          </p:cNvSpPr>
          <p:nvPr>
            <p:ph type="dt" sz="half" idx="10"/>
          </p:nvPr>
        </p:nvSpPr>
        <p:spPr/>
        <p:txBody>
          <a:bodyPr/>
          <a:lstStyle/>
          <a:p>
            <a:fld id="{FBE2B771-DC06-DB48-8061-2B353A774681}" type="datetimeFigureOut">
              <a:rPr lang="en-SO" smtClean="0"/>
              <a:t>25/10/24</a:t>
            </a:fld>
            <a:endParaRPr lang="en-SO"/>
          </a:p>
        </p:txBody>
      </p:sp>
      <p:sp>
        <p:nvSpPr>
          <p:cNvPr id="6" name="Footer Placeholder 5">
            <a:extLst>
              <a:ext uri="{FF2B5EF4-FFF2-40B4-BE49-F238E27FC236}">
                <a16:creationId xmlns:a16="http://schemas.microsoft.com/office/drawing/2014/main" id="{8696046A-7C37-2F5E-9EED-2A5BD9A4C08A}"/>
              </a:ext>
            </a:extLst>
          </p:cNvPr>
          <p:cNvSpPr>
            <a:spLocks noGrp="1"/>
          </p:cNvSpPr>
          <p:nvPr>
            <p:ph type="ftr" sz="quarter" idx="11"/>
          </p:nvPr>
        </p:nvSpPr>
        <p:spPr/>
        <p:txBody>
          <a:bodyPr/>
          <a:lstStyle/>
          <a:p>
            <a:endParaRPr lang="en-SO"/>
          </a:p>
        </p:txBody>
      </p:sp>
      <p:sp>
        <p:nvSpPr>
          <p:cNvPr id="7" name="Slide Number Placeholder 6">
            <a:extLst>
              <a:ext uri="{FF2B5EF4-FFF2-40B4-BE49-F238E27FC236}">
                <a16:creationId xmlns:a16="http://schemas.microsoft.com/office/drawing/2014/main" id="{556FB972-91E5-FD68-9869-E4AC7947D305}"/>
              </a:ext>
            </a:extLst>
          </p:cNvPr>
          <p:cNvSpPr>
            <a:spLocks noGrp="1"/>
          </p:cNvSpPr>
          <p:nvPr>
            <p:ph type="sldNum" sz="quarter" idx="12"/>
          </p:nvPr>
        </p:nvSpPr>
        <p:spPr/>
        <p:txBody>
          <a:bodyPr/>
          <a:lstStyle/>
          <a:p>
            <a:fld id="{50156971-B15E-EA4A-982A-0A6F92B1E615}" type="slidenum">
              <a:rPr lang="en-SO" smtClean="0"/>
              <a:t>‹#›</a:t>
            </a:fld>
            <a:endParaRPr lang="en-SO"/>
          </a:p>
        </p:txBody>
      </p:sp>
    </p:spTree>
    <p:extLst>
      <p:ext uri="{BB962C8B-B14F-4D97-AF65-F5344CB8AC3E}">
        <p14:creationId xmlns:p14="http://schemas.microsoft.com/office/powerpoint/2010/main" val="1288744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22315-EF12-51B7-F5F5-BBFD2528F800}"/>
              </a:ext>
            </a:extLst>
          </p:cNvPr>
          <p:cNvSpPr>
            <a:spLocks noGrp="1"/>
          </p:cNvSpPr>
          <p:nvPr>
            <p:ph type="title"/>
          </p:nvPr>
        </p:nvSpPr>
        <p:spPr>
          <a:xfrm>
            <a:off x="839788" y="365125"/>
            <a:ext cx="10515600" cy="1325563"/>
          </a:xfrm>
        </p:spPr>
        <p:txBody>
          <a:bodyPr/>
          <a:lstStyle/>
          <a:p>
            <a:r>
              <a:rPr lang="en-US"/>
              <a:t>Click to edit Master title style</a:t>
            </a:r>
            <a:endParaRPr lang="en-SO"/>
          </a:p>
        </p:txBody>
      </p:sp>
      <p:sp>
        <p:nvSpPr>
          <p:cNvPr id="3" name="Text Placeholder 2">
            <a:extLst>
              <a:ext uri="{FF2B5EF4-FFF2-40B4-BE49-F238E27FC236}">
                <a16:creationId xmlns:a16="http://schemas.microsoft.com/office/drawing/2014/main" id="{212000B3-7ED1-9BD7-025F-02423FA585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30BC97-48B3-DE2D-1C41-258A5188F6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O"/>
          </a:p>
        </p:txBody>
      </p:sp>
      <p:sp>
        <p:nvSpPr>
          <p:cNvPr id="5" name="Text Placeholder 4">
            <a:extLst>
              <a:ext uri="{FF2B5EF4-FFF2-40B4-BE49-F238E27FC236}">
                <a16:creationId xmlns:a16="http://schemas.microsoft.com/office/drawing/2014/main" id="{235A28DD-08F8-DEC2-B3B3-1819824650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F64539-2402-6D98-2A99-B4206966258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O"/>
          </a:p>
        </p:txBody>
      </p:sp>
      <p:sp>
        <p:nvSpPr>
          <p:cNvPr id="7" name="Date Placeholder 6">
            <a:extLst>
              <a:ext uri="{FF2B5EF4-FFF2-40B4-BE49-F238E27FC236}">
                <a16:creationId xmlns:a16="http://schemas.microsoft.com/office/drawing/2014/main" id="{791AF402-0F0E-BE63-DDA2-9F25D7E1B67E}"/>
              </a:ext>
            </a:extLst>
          </p:cNvPr>
          <p:cNvSpPr>
            <a:spLocks noGrp="1"/>
          </p:cNvSpPr>
          <p:nvPr>
            <p:ph type="dt" sz="half" idx="10"/>
          </p:nvPr>
        </p:nvSpPr>
        <p:spPr/>
        <p:txBody>
          <a:bodyPr/>
          <a:lstStyle/>
          <a:p>
            <a:fld id="{FBE2B771-DC06-DB48-8061-2B353A774681}" type="datetimeFigureOut">
              <a:rPr lang="en-SO" smtClean="0"/>
              <a:t>25/10/24</a:t>
            </a:fld>
            <a:endParaRPr lang="en-SO"/>
          </a:p>
        </p:txBody>
      </p:sp>
      <p:sp>
        <p:nvSpPr>
          <p:cNvPr id="8" name="Footer Placeholder 7">
            <a:extLst>
              <a:ext uri="{FF2B5EF4-FFF2-40B4-BE49-F238E27FC236}">
                <a16:creationId xmlns:a16="http://schemas.microsoft.com/office/drawing/2014/main" id="{0403A9DC-7C93-84EE-6CE4-14C833416F2E}"/>
              </a:ext>
            </a:extLst>
          </p:cNvPr>
          <p:cNvSpPr>
            <a:spLocks noGrp="1"/>
          </p:cNvSpPr>
          <p:nvPr>
            <p:ph type="ftr" sz="quarter" idx="11"/>
          </p:nvPr>
        </p:nvSpPr>
        <p:spPr/>
        <p:txBody>
          <a:bodyPr/>
          <a:lstStyle/>
          <a:p>
            <a:endParaRPr lang="en-SO"/>
          </a:p>
        </p:txBody>
      </p:sp>
      <p:sp>
        <p:nvSpPr>
          <p:cNvPr id="9" name="Slide Number Placeholder 8">
            <a:extLst>
              <a:ext uri="{FF2B5EF4-FFF2-40B4-BE49-F238E27FC236}">
                <a16:creationId xmlns:a16="http://schemas.microsoft.com/office/drawing/2014/main" id="{BC34E1C5-7D4A-A4FC-6C00-5596126793E9}"/>
              </a:ext>
            </a:extLst>
          </p:cNvPr>
          <p:cNvSpPr>
            <a:spLocks noGrp="1"/>
          </p:cNvSpPr>
          <p:nvPr>
            <p:ph type="sldNum" sz="quarter" idx="12"/>
          </p:nvPr>
        </p:nvSpPr>
        <p:spPr/>
        <p:txBody>
          <a:bodyPr/>
          <a:lstStyle/>
          <a:p>
            <a:fld id="{50156971-B15E-EA4A-982A-0A6F92B1E615}" type="slidenum">
              <a:rPr lang="en-SO" smtClean="0"/>
              <a:t>‹#›</a:t>
            </a:fld>
            <a:endParaRPr lang="en-SO"/>
          </a:p>
        </p:txBody>
      </p:sp>
    </p:spTree>
    <p:extLst>
      <p:ext uri="{BB962C8B-B14F-4D97-AF65-F5344CB8AC3E}">
        <p14:creationId xmlns:p14="http://schemas.microsoft.com/office/powerpoint/2010/main" val="399075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BB1EB-939C-1500-02C7-E967B69BC91B}"/>
              </a:ext>
            </a:extLst>
          </p:cNvPr>
          <p:cNvSpPr>
            <a:spLocks noGrp="1"/>
          </p:cNvSpPr>
          <p:nvPr>
            <p:ph type="title"/>
          </p:nvPr>
        </p:nvSpPr>
        <p:spPr/>
        <p:txBody>
          <a:bodyPr/>
          <a:lstStyle/>
          <a:p>
            <a:r>
              <a:rPr lang="en-US"/>
              <a:t>Click to edit Master title style</a:t>
            </a:r>
            <a:endParaRPr lang="en-SO"/>
          </a:p>
        </p:txBody>
      </p:sp>
      <p:sp>
        <p:nvSpPr>
          <p:cNvPr id="3" name="Date Placeholder 2">
            <a:extLst>
              <a:ext uri="{FF2B5EF4-FFF2-40B4-BE49-F238E27FC236}">
                <a16:creationId xmlns:a16="http://schemas.microsoft.com/office/drawing/2014/main" id="{D647958B-0237-BB99-CB89-81808843CEA5}"/>
              </a:ext>
            </a:extLst>
          </p:cNvPr>
          <p:cNvSpPr>
            <a:spLocks noGrp="1"/>
          </p:cNvSpPr>
          <p:nvPr>
            <p:ph type="dt" sz="half" idx="10"/>
          </p:nvPr>
        </p:nvSpPr>
        <p:spPr/>
        <p:txBody>
          <a:bodyPr/>
          <a:lstStyle/>
          <a:p>
            <a:fld id="{FBE2B771-DC06-DB48-8061-2B353A774681}" type="datetimeFigureOut">
              <a:rPr lang="en-SO" smtClean="0"/>
              <a:t>25/10/24</a:t>
            </a:fld>
            <a:endParaRPr lang="en-SO"/>
          </a:p>
        </p:txBody>
      </p:sp>
      <p:sp>
        <p:nvSpPr>
          <p:cNvPr id="4" name="Footer Placeholder 3">
            <a:extLst>
              <a:ext uri="{FF2B5EF4-FFF2-40B4-BE49-F238E27FC236}">
                <a16:creationId xmlns:a16="http://schemas.microsoft.com/office/drawing/2014/main" id="{73E642D0-38B3-67EA-7065-69BAC62DFA7A}"/>
              </a:ext>
            </a:extLst>
          </p:cNvPr>
          <p:cNvSpPr>
            <a:spLocks noGrp="1"/>
          </p:cNvSpPr>
          <p:nvPr>
            <p:ph type="ftr" sz="quarter" idx="11"/>
          </p:nvPr>
        </p:nvSpPr>
        <p:spPr/>
        <p:txBody>
          <a:bodyPr/>
          <a:lstStyle/>
          <a:p>
            <a:endParaRPr lang="en-SO"/>
          </a:p>
        </p:txBody>
      </p:sp>
      <p:sp>
        <p:nvSpPr>
          <p:cNvPr id="5" name="Slide Number Placeholder 4">
            <a:extLst>
              <a:ext uri="{FF2B5EF4-FFF2-40B4-BE49-F238E27FC236}">
                <a16:creationId xmlns:a16="http://schemas.microsoft.com/office/drawing/2014/main" id="{1D5A2DE7-489B-FEA9-BC7F-13B371D40625}"/>
              </a:ext>
            </a:extLst>
          </p:cNvPr>
          <p:cNvSpPr>
            <a:spLocks noGrp="1"/>
          </p:cNvSpPr>
          <p:nvPr>
            <p:ph type="sldNum" sz="quarter" idx="12"/>
          </p:nvPr>
        </p:nvSpPr>
        <p:spPr/>
        <p:txBody>
          <a:bodyPr/>
          <a:lstStyle/>
          <a:p>
            <a:fld id="{50156971-B15E-EA4A-982A-0A6F92B1E615}" type="slidenum">
              <a:rPr lang="en-SO" smtClean="0"/>
              <a:t>‹#›</a:t>
            </a:fld>
            <a:endParaRPr lang="en-SO"/>
          </a:p>
        </p:txBody>
      </p:sp>
    </p:spTree>
    <p:extLst>
      <p:ext uri="{BB962C8B-B14F-4D97-AF65-F5344CB8AC3E}">
        <p14:creationId xmlns:p14="http://schemas.microsoft.com/office/powerpoint/2010/main" val="3545928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547B283-7666-2207-710D-850E2773A38E}"/>
              </a:ext>
            </a:extLst>
          </p:cNvPr>
          <p:cNvSpPr>
            <a:spLocks noGrp="1"/>
          </p:cNvSpPr>
          <p:nvPr>
            <p:ph type="dt" sz="half" idx="10"/>
          </p:nvPr>
        </p:nvSpPr>
        <p:spPr/>
        <p:txBody>
          <a:bodyPr/>
          <a:lstStyle/>
          <a:p>
            <a:fld id="{FBE2B771-DC06-DB48-8061-2B353A774681}" type="datetimeFigureOut">
              <a:rPr lang="en-SO" smtClean="0"/>
              <a:t>25/10/24</a:t>
            </a:fld>
            <a:endParaRPr lang="en-SO"/>
          </a:p>
        </p:txBody>
      </p:sp>
      <p:sp>
        <p:nvSpPr>
          <p:cNvPr id="3" name="Footer Placeholder 2">
            <a:extLst>
              <a:ext uri="{FF2B5EF4-FFF2-40B4-BE49-F238E27FC236}">
                <a16:creationId xmlns:a16="http://schemas.microsoft.com/office/drawing/2014/main" id="{582D2625-9A22-09E7-2674-E09019FA90CD}"/>
              </a:ext>
            </a:extLst>
          </p:cNvPr>
          <p:cNvSpPr>
            <a:spLocks noGrp="1"/>
          </p:cNvSpPr>
          <p:nvPr>
            <p:ph type="ftr" sz="quarter" idx="11"/>
          </p:nvPr>
        </p:nvSpPr>
        <p:spPr/>
        <p:txBody>
          <a:bodyPr/>
          <a:lstStyle/>
          <a:p>
            <a:endParaRPr lang="en-SO"/>
          </a:p>
        </p:txBody>
      </p:sp>
      <p:sp>
        <p:nvSpPr>
          <p:cNvPr id="4" name="Slide Number Placeholder 3">
            <a:extLst>
              <a:ext uri="{FF2B5EF4-FFF2-40B4-BE49-F238E27FC236}">
                <a16:creationId xmlns:a16="http://schemas.microsoft.com/office/drawing/2014/main" id="{A3324F6C-2728-6531-B4C3-49F304B7A0B0}"/>
              </a:ext>
            </a:extLst>
          </p:cNvPr>
          <p:cNvSpPr>
            <a:spLocks noGrp="1"/>
          </p:cNvSpPr>
          <p:nvPr>
            <p:ph type="sldNum" sz="quarter" idx="12"/>
          </p:nvPr>
        </p:nvSpPr>
        <p:spPr/>
        <p:txBody>
          <a:bodyPr/>
          <a:lstStyle/>
          <a:p>
            <a:fld id="{50156971-B15E-EA4A-982A-0A6F92B1E615}" type="slidenum">
              <a:rPr lang="en-SO" smtClean="0"/>
              <a:t>‹#›</a:t>
            </a:fld>
            <a:endParaRPr lang="en-SO"/>
          </a:p>
        </p:txBody>
      </p:sp>
    </p:spTree>
    <p:extLst>
      <p:ext uri="{BB962C8B-B14F-4D97-AF65-F5344CB8AC3E}">
        <p14:creationId xmlns:p14="http://schemas.microsoft.com/office/powerpoint/2010/main" val="3963668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BAC32-6806-0196-0860-4AEEA94E08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O"/>
          </a:p>
        </p:txBody>
      </p:sp>
      <p:sp>
        <p:nvSpPr>
          <p:cNvPr id="3" name="Content Placeholder 2">
            <a:extLst>
              <a:ext uri="{FF2B5EF4-FFF2-40B4-BE49-F238E27FC236}">
                <a16:creationId xmlns:a16="http://schemas.microsoft.com/office/drawing/2014/main" id="{4E13180D-71AB-9068-25FD-8F07CB4DF4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O"/>
          </a:p>
        </p:txBody>
      </p:sp>
      <p:sp>
        <p:nvSpPr>
          <p:cNvPr id="4" name="Text Placeholder 3">
            <a:extLst>
              <a:ext uri="{FF2B5EF4-FFF2-40B4-BE49-F238E27FC236}">
                <a16:creationId xmlns:a16="http://schemas.microsoft.com/office/drawing/2014/main" id="{8BDB4DC3-C894-7BE9-8CFA-5C2E7B1BCA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26064D-9A62-7103-4167-B01E8A519BD4}"/>
              </a:ext>
            </a:extLst>
          </p:cNvPr>
          <p:cNvSpPr>
            <a:spLocks noGrp="1"/>
          </p:cNvSpPr>
          <p:nvPr>
            <p:ph type="dt" sz="half" idx="10"/>
          </p:nvPr>
        </p:nvSpPr>
        <p:spPr/>
        <p:txBody>
          <a:bodyPr/>
          <a:lstStyle/>
          <a:p>
            <a:fld id="{FBE2B771-DC06-DB48-8061-2B353A774681}" type="datetimeFigureOut">
              <a:rPr lang="en-SO" smtClean="0"/>
              <a:t>25/10/24</a:t>
            </a:fld>
            <a:endParaRPr lang="en-SO"/>
          </a:p>
        </p:txBody>
      </p:sp>
      <p:sp>
        <p:nvSpPr>
          <p:cNvPr id="6" name="Footer Placeholder 5">
            <a:extLst>
              <a:ext uri="{FF2B5EF4-FFF2-40B4-BE49-F238E27FC236}">
                <a16:creationId xmlns:a16="http://schemas.microsoft.com/office/drawing/2014/main" id="{B3AD11A8-F65C-18F6-1811-18D91E056509}"/>
              </a:ext>
            </a:extLst>
          </p:cNvPr>
          <p:cNvSpPr>
            <a:spLocks noGrp="1"/>
          </p:cNvSpPr>
          <p:nvPr>
            <p:ph type="ftr" sz="quarter" idx="11"/>
          </p:nvPr>
        </p:nvSpPr>
        <p:spPr/>
        <p:txBody>
          <a:bodyPr/>
          <a:lstStyle/>
          <a:p>
            <a:endParaRPr lang="en-SO"/>
          </a:p>
        </p:txBody>
      </p:sp>
      <p:sp>
        <p:nvSpPr>
          <p:cNvPr id="7" name="Slide Number Placeholder 6">
            <a:extLst>
              <a:ext uri="{FF2B5EF4-FFF2-40B4-BE49-F238E27FC236}">
                <a16:creationId xmlns:a16="http://schemas.microsoft.com/office/drawing/2014/main" id="{CA844A8F-E1D9-47BB-98C2-4E1060F369E7}"/>
              </a:ext>
            </a:extLst>
          </p:cNvPr>
          <p:cNvSpPr>
            <a:spLocks noGrp="1"/>
          </p:cNvSpPr>
          <p:nvPr>
            <p:ph type="sldNum" sz="quarter" idx="12"/>
          </p:nvPr>
        </p:nvSpPr>
        <p:spPr/>
        <p:txBody>
          <a:bodyPr/>
          <a:lstStyle/>
          <a:p>
            <a:fld id="{50156971-B15E-EA4A-982A-0A6F92B1E615}" type="slidenum">
              <a:rPr lang="en-SO" smtClean="0"/>
              <a:t>‹#›</a:t>
            </a:fld>
            <a:endParaRPr lang="en-SO"/>
          </a:p>
        </p:txBody>
      </p:sp>
    </p:spTree>
    <p:extLst>
      <p:ext uri="{BB962C8B-B14F-4D97-AF65-F5344CB8AC3E}">
        <p14:creationId xmlns:p14="http://schemas.microsoft.com/office/powerpoint/2010/main" val="4245842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A9DEC-EB96-FCB7-AB27-390C06CC2B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O"/>
          </a:p>
        </p:txBody>
      </p:sp>
      <p:sp>
        <p:nvSpPr>
          <p:cNvPr id="3" name="Picture Placeholder 2">
            <a:extLst>
              <a:ext uri="{FF2B5EF4-FFF2-40B4-BE49-F238E27FC236}">
                <a16:creationId xmlns:a16="http://schemas.microsoft.com/office/drawing/2014/main" id="{0967E5CA-2461-CF6B-71AE-320F76907A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O"/>
          </a:p>
        </p:txBody>
      </p:sp>
      <p:sp>
        <p:nvSpPr>
          <p:cNvPr id="4" name="Text Placeholder 3">
            <a:extLst>
              <a:ext uri="{FF2B5EF4-FFF2-40B4-BE49-F238E27FC236}">
                <a16:creationId xmlns:a16="http://schemas.microsoft.com/office/drawing/2014/main" id="{4FF2B99F-47C2-0558-5998-6000801536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D4D96E-8E1A-8F5E-EF9B-D0BA914A02A9}"/>
              </a:ext>
            </a:extLst>
          </p:cNvPr>
          <p:cNvSpPr>
            <a:spLocks noGrp="1"/>
          </p:cNvSpPr>
          <p:nvPr>
            <p:ph type="dt" sz="half" idx="10"/>
          </p:nvPr>
        </p:nvSpPr>
        <p:spPr/>
        <p:txBody>
          <a:bodyPr/>
          <a:lstStyle/>
          <a:p>
            <a:fld id="{FBE2B771-DC06-DB48-8061-2B353A774681}" type="datetimeFigureOut">
              <a:rPr lang="en-SO" smtClean="0"/>
              <a:t>25/10/24</a:t>
            </a:fld>
            <a:endParaRPr lang="en-SO"/>
          </a:p>
        </p:txBody>
      </p:sp>
      <p:sp>
        <p:nvSpPr>
          <p:cNvPr id="6" name="Footer Placeholder 5">
            <a:extLst>
              <a:ext uri="{FF2B5EF4-FFF2-40B4-BE49-F238E27FC236}">
                <a16:creationId xmlns:a16="http://schemas.microsoft.com/office/drawing/2014/main" id="{9BF26931-9271-52FA-3BFD-C6A9690D6595}"/>
              </a:ext>
            </a:extLst>
          </p:cNvPr>
          <p:cNvSpPr>
            <a:spLocks noGrp="1"/>
          </p:cNvSpPr>
          <p:nvPr>
            <p:ph type="ftr" sz="quarter" idx="11"/>
          </p:nvPr>
        </p:nvSpPr>
        <p:spPr/>
        <p:txBody>
          <a:bodyPr/>
          <a:lstStyle/>
          <a:p>
            <a:endParaRPr lang="en-SO"/>
          </a:p>
        </p:txBody>
      </p:sp>
      <p:sp>
        <p:nvSpPr>
          <p:cNvPr id="7" name="Slide Number Placeholder 6">
            <a:extLst>
              <a:ext uri="{FF2B5EF4-FFF2-40B4-BE49-F238E27FC236}">
                <a16:creationId xmlns:a16="http://schemas.microsoft.com/office/drawing/2014/main" id="{2EE15344-5C36-9904-4D9F-7CBFAA873B1B}"/>
              </a:ext>
            </a:extLst>
          </p:cNvPr>
          <p:cNvSpPr>
            <a:spLocks noGrp="1"/>
          </p:cNvSpPr>
          <p:nvPr>
            <p:ph type="sldNum" sz="quarter" idx="12"/>
          </p:nvPr>
        </p:nvSpPr>
        <p:spPr/>
        <p:txBody>
          <a:bodyPr/>
          <a:lstStyle/>
          <a:p>
            <a:fld id="{50156971-B15E-EA4A-982A-0A6F92B1E615}" type="slidenum">
              <a:rPr lang="en-SO" smtClean="0"/>
              <a:t>‹#›</a:t>
            </a:fld>
            <a:endParaRPr lang="en-SO"/>
          </a:p>
        </p:txBody>
      </p:sp>
    </p:spTree>
    <p:extLst>
      <p:ext uri="{BB962C8B-B14F-4D97-AF65-F5344CB8AC3E}">
        <p14:creationId xmlns:p14="http://schemas.microsoft.com/office/powerpoint/2010/main" val="912059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B6522A0-C4B5-DEBB-AAD2-517453E802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O"/>
          </a:p>
        </p:txBody>
      </p:sp>
      <p:sp>
        <p:nvSpPr>
          <p:cNvPr id="3" name="Text Placeholder 2">
            <a:extLst>
              <a:ext uri="{FF2B5EF4-FFF2-40B4-BE49-F238E27FC236}">
                <a16:creationId xmlns:a16="http://schemas.microsoft.com/office/drawing/2014/main" id="{41E4F016-3DD8-0FA5-EE78-642BB81B17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O"/>
          </a:p>
        </p:txBody>
      </p:sp>
      <p:sp>
        <p:nvSpPr>
          <p:cNvPr id="4" name="Date Placeholder 3">
            <a:extLst>
              <a:ext uri="{FF2B5EF4-FFF2-40B4-BE49-F238E27FC236}">
                <a16:creationId xmlns:a16="http://schemas.microsoft.com/office/drawing/2014/main" id="{878F0D20-6948-B943-3651-D9649866AC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E2B771-DC06-DB48-8061-2B353A774681}" type="datetimeFigureOut">
              <a:rPr lang="en-SO" smtClean="0"/>
              <a:t>25/10/24</a:t>
            </a:fld>
            <a:endParaRPr lang="en-SO"/>
          </a:p>
        </p:txBody>
      </p:sp>
      <p:sp>
        <p:nvSpPr>
          <p:cNvPr id="5" name="Footer Placeholder 4">
            <a:extLst>
              <a:ext uri="{FF2B5EF4-FFF2-40B4-BE49-F238E27FC236}">
                <a16:creationId xmlns:a16="http://schemas.microsoft.com/office/drawing/2014/main" id="{1A5868A0-E941-8ED0-0A08-1AAF1532CA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O"/>
          </a:p>
        </p:txBody>
      </p:sp>
      <p:sp>
        <p:nvSpPr>
          <p:cNvPr id="6" name="Slide Number Placeholder 5">
            <a:extLst>
              <a:ext uri="{FF2B5EF4-FFF2-40B4-BE49-F238E27FC236}">
                <a16:creationId xmlns:a16="http://schemas.microsoft.com/office/drawing/2014/main" id="{4FC14B4B-162D-5C96-32F7-57379580AB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156971-B15E-EA4A-982A-0A6F92B1E615}" type="slidenum">
              <a:rPr lang="en-SO" smtClean="0"/>
              <a:t>‹#›</a:t>
            </a:fld>
            <a:endParaRPr lang="en-SO"/>
          </a:p>
        </p:txBody>
      </p:sp>
    </p:spTree>
    <p:extLst>
      <p:ext uri="{BB962C8B-B14F-4D97-AF65-F5344CB8AC3E}">
        <p14:creationId xmlns:p14="http://schemas.microsoft.com/office/powerpoint/2010/main" val="14428562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135EC-C150-68DA-873F-A2A808069C95}"/>
              </a:ext>
            </a:extLst>
          </p:cNvPr>
          <p:cNvSpPr>
            <a:spLocks noGrp="1"/>
          </p:cNvSpPr>
          <p:nvPr>
            <p:ph type="ctrTitle"/>
          </p:nvPr>
        </p:nvSpPr>
        <p:spPr>
          <a:xfrm>
            <a:off x="696192" y="1278083"/>
            <a:ext cx="10681854" cy="3096490"/>
          </a:xfrm>
        </p:spPr>
        <p:txBody>
          <a:bodyPr>
            <a:normAutofit fontScale="90000"/>
          </a:bodyPr>
          <a:lstStyle/>
          <a:p>
            <a:r>
              <a:rPr lang="en-US" b="1" i="0" u="none" strike="noStrike" dirty="0">
                <a:solidFill>
                  <a:srgbClr val="000000"/>
                </a:solidFill>
                <a:effectLst/>
                <a:latin typeface="Garamond" panose="02020404030301010803" pitchFamily="18" charset="0"/>
              </a:rPr>
              <a:t>Maximizing Technological Advancements in Open Science: </a:t>
            </a:r>
            <a:r>
              <a:rPr lang="en-US" b="0" i="0" u="none" strike="noStrike" dirty="0">
                <a:solidFill>
                  <a:srgbClr val="000000"/>
                </a:solidFill>
                <a:effectLst/>
                <a:latin typeface="Garamond" panose="02020404030301010803" pitchFamily="18" charset="0"/>
              </a:rPr>
              <a:t>The Case of Somali Research and Education Repository (SORER)</a:t>
            </a:r>
            <a:endParaRPr lang="en-SO" dirty="0">
              <a:latin typeface="Garamond" panose="02020404030301010803" pitchFamily="18" charset="0"/>
            </a:endParaRPr>
          </a:p>
        </p:txBody>
      </p:sp>
      <p:sp>
        <p:nvSpPr>
          <p:cNvPr id="3" name="Subtitle 2">
            <a:extLst>
              <a:ext uri="{FF2B5EF4-FFF2-40B4-BE49-F238E27FC236}">
                <a16:creationId xmlns:a16="http://schemas.microsoft.com/office/drawing/2014/main" id="{ED81493B-7149-7F92-D019-A037B9631885}"/>
              </a:ext>
            </a:extLst>
          </p:cNvPr>
          <p:cNvSpPr>
            <a:spLocks noGrp="1"/>
          </p:cNvSpPr>
          <p:nvPr>
            <p:ph type="subTitle" idx="1"/>
          </p:nvPr>
        </p:nvSpPr>
        <p:spPr>
          <a:xfrm>
            <a:off x="1524000" y="4641129"/>
            <a:ext cx="9144000" cy="1655762"/>
          </a:xfrm>
        </p:spPr>
        <p:txBody>
          <a:bodyPr/>
          <a:lstStyle/>
          <a:p>
            <a:r>
              <a:rPr lang="en-US" b="0" i="0" u="none" strike="noStrike" dirty="0">
                <a:solidFill>
                  <a:srgbClr val="000000"/>
                </a:solidFill>
                <a:effectLst/>
                <a:latin typeface="Garamond" panose="02020404030301010803" pitchFamily="18" charset="0"/>
              </a:rPr>
              <a:t>Hussein </a:t>
            </a:r>
            <a:r>
              <a:rPr lang="en-US" b="0" i="0" u="none" strike="noStrike" dirty="0" err="1">
                <a:solidFill>
                  <a:srgbClr val="000000"/>
                </a:solidFill>
                <a:effectLst/>
                <a:latin typeface="Garamond" panose="02020404030301010803" pitchFamily="18" charset="0"/>
              </a:rPr>
              <a:t>Sabrie</a:t>
            </a:r>
            <a:r>
              <a:rPr lang="en-US" b="0" i="0" u="none" strike="noStrike" dirty="0">
                <a:solidFill>
                  <a:srgbClr val="000000"/>
                </a:solidFill>
                <a:effectLst/>
                <a:latin typeface="Garamond" panose="02020404030301010803" pitchFamily="18" charset="0"/>
              </a:rPr>
              <a:t> </a:t>
            </a:r>
          </a:p>
          <a:p>
            <a:r>
              <a:rPr lang="en-US" b="0" i="0" u="none" strike="noStrike" dirty="0">
                <a:solidFill>
                  <a:srgbClr val="000000"/>
                </a:solidFill>
                <a:effectLst/>
                <a:latin typeface="Garamond" panose="02020404030301010803" pitchFamily="18" charset="0"/>
              </a:rPr>
              <a:t>Chief Communications Officer </a:t>
            </a:r>
          </a:p>
          <a:p>
            <a:r>
              <a:rPr lang="en-US" b="0" i="0" u="none" strike="noStrike" dirty="0">
                <a:solidFill>
                  <a:srgbClr val="000000"/>
                </a:solidFill>
                <a:effectLst/>
                <a:latin typeface="Garamond" panose="02020404030301010803" pitchFamily="18" charset="0"/>
              </a:rPr>
              <a:t>Somali Research and Education Network (SomaliREN)</a:t>
            </a:r>
            <a:endParaRPr lang="en-SO" dirty="0">
              <a:latin typeface="Garamond" panose="02020404030301010803" pitchFamily="18" charset="0"/>
            </a:endParaRPr>
          </a:p>
        </p:txBody>
      </p:sp>
    </p:spTree>
    <p:extLst>
      <p:ext uri="{BB962C8B-B14F-4D97-AF65-F5344CB8AC3E}">
        <p14:creationId xmlns:p14="http://schemas.microsoft.com/office/powerpoint/2010/main" val="667481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D0BB6-2AD9-F544-7B5E-7E896971AC61}"/>
              </a:ext>
            </a:extLst>
          </p:cNvPr>
          <p:cNvSpPr>
            <a:spLocks noGrp="1"/>
          </p:cNvSpPr>
          <p:nvPr>
            <p:ph type="title"/>
          </p:nvPr>
        </p:nvSpPr>
        <p:spPr/>
        <p:txBody>
          <a:bodyPr/>
          <a:lstStyle/>
          <a:p>
            <a:r>
              <a:rPr lang="en-US" b="0" i="0" u="none" strike="noStrike" dirty="0">
                <a:solidFill>
                  <a:srgbClr val="000000"/>
                </a:solidFill>
                <a:effectLst/>
                <a:latin typeface="Garamond" panose="02020404030301010803" pitchFamily="18" charset="0"/>
              </a:rPr>
              <a:t>Call to Action</a:t>
            </a:r>
            <a:endParaRPr lang="en-SO" dirty="0">
              <a:latin typeface="Garamond" panose="02020404030301010803" pitchFamily="18" charset="0"/>
            </a:endParaRPr>
          </a:p>
        </p:txBody>
      </p:sp>
      <p:sp>
        <p:nvSpPr>
          <p:cNvPr id="3" name="Content Placeholder 2">
            <a:extLst>
              <a:ext uri="{FF2B5EF4-FFF2-40B4-BE49-F238E27FC236}">
                <a16:creationId xmlns:a16="http://schemas.microsoft.com/office/drawing/2014/main" id="{64DF8883-C753-F9BC-1BA5-9B88F3FC4AA8}"/>
              </a:ext>
            </a:extLst>
          </p:cNvPr>
          <p:cNvSpPr>
            <a:spLocks noGrp="1"/>
          </p:cNvSpPr>
          <p:nvPr>
            <p:ph idx="1"/>
          </p:nvPr>
        </p:nvSpPr>
        <p:spPr/>
        <p:txBody>
          <a:bodyPr>
            <a:normAutofit lnSpcReduction="10000"/>
          </a:bodyPr>
          <a:lstStyle/>
          <a:p>
            <a:r>
              <a:rPr lang="en-US" b="1" i="0" u="none" strike="noStrike" dirty="0">
                <a:solidFill>
                  <a:srgbClr val="000000"/>
                </a:solidFill>
                <a:effectLst/>
                <a:latin typeface="Garamond" panose="02020404030301010803" pitchFamily="18" charset="0"/>
              </a:rPr>
              <a:t>Champion Open Science in Africa</a:t>
            </a:r>
            <a:r>
              <a:rPr lang="en-US" b="0" i="0" u="none" strike="noStrike" dirty="0">
                <a:solidFill>
                  <a:srgbClr val="000000"/>
                </a:solidFill>
                <a:effectLst/>
                <a:latin typeface="Garamond" panose="02020404030301010803" pitchFamily="18" charset="0"/>
              </a:rPr>
              <a:t>: Advocate for open access </a:t>
            </a:r>
            <a:r>
              <a:rPr lang="en-US" dirty="0">
                <a:solidFill>
                  <a:srgbClr val="000000"/>
                </a:solidFill>
                <a:latin typeface="Garamond" panose="02020404030301010803" pitchFamily="18" charset="0"/>
              </a:rPr>
              <a:t>practices</a:t>
            </a:r>
            <a:r>
              <a:rPr lang="en-US" b="0" i="0" u="none" strike="noStrike" dirty="0">
                <a:solidFill>
                  <a:srgbClr val="000000"/>
                </a:solidFill>
                <a:effectLst/>
                <a:latin typeface="Garamond" panose="02020404030301010803" pitchFamily="18" charset="0"/>
              </a:rPr>
              <a:t> </a:t>
            </a:r>
            <a:r>
              <a:rPr lang="en-US" dirty="0">
                <a:solidFill>
                  <a:srgbClr val="000000"/>
                </a:solidFill>
                <a:latin typeface="Garamond" panose="02020404030301010803" pitchFamily="18" charset="0"/>
              </a:rPr>
              <a:t>and principles </a:t>
            </a:r>
            <a:r>
              <a:rPr lang="en-US" b="0" i="0" u="none" strike="noStrike" dirty="0">
                <a:solidFill>
                  <a:srgbClr val="000000"/>
                </a:solidFill>
                <a:effectLst/>
                <a:latin typeface="Garamond" panose="02020404030301010803" pitchFamily="18" charset="0"/>
              </a:rPr>
              <a:t>at your institutions and across networks. </a:t>
            </a:r>
          </a:p>
          <a:p>
            <a:r>
              <a:rPr lang="en-US" b="1" i="0" u="none" strike="noStrike" dirty="0">
                <a:solidFill>
                  <a:srgbClr val="000000"/>
                </a:solidFill>
                <a:effectLst/>
                <a:latin typeface="Garamond" panose="02020404030301010803" pitchFamily="18" charset="0"/>
              </a:rPr>
              <a:t>Share Best Practices</a:t>
            </a:r>
            <a:r>
              <a:rPr lang="en-US" b="0" i="0" u="none" strike="noStrike" dirty="0">
                <a:solidFill>
                  <a:srgbClr val="000000"/>
                </a:solidFill>
                <a:effectLst/>
                <a:latin typeface="Garamond" panose="02020404030301010803" pitchFamily="18" charset="0"/>
              </a:rPr>
              <a:t>: Engage with peers across the region to exchange knowledge and experiences in building and managing open access repositories.</a:t>
            </a:r>
            <a:endParaRPr lang="en-US" dirty="0">
              <a:solidFill>
                <a:srgbClr val="000000"/>
              </a:solidFill>
              <a:latin typeface="Garamond" panose="02020404030301010803" pitchFamily="18" charset="0"/>
            </a:endParaRPr>
          </a:p>
          <a:p>
            <a:r>
              <a:rPr lang="en-US" b="1" i="0" u="none" strike="noStrike" dirty="0">
                <a:solidFill>
                  <a:srgbClr val="000000"/>
                </a:solidFill>
                <a:effectLst/>
                <a:latin typeface="Garamond" panose="02020404030301010803" pitchFamily="18" charset="0"/>
              </a:rPr>
              <a:t>Regional Capacity Building</a:t>
            </a:r>
            <a:r>
              <a:rPr lang="en-US" b="0" i="0" u="none" strike="noStrike" dirty="0">
                <a:solidFill>
                  <a:srgbClr val="000000"/>
                </a:solidFill>
                <a:effectLst/>
                <a:latin typeface="Garamond" panose="02020404030301010803" pitchFamily="18" charset="0"/>
              </a:rPr>
              <a:t>: Participate in training programs and workshops that focus on repository management and open access policies. </a:t>
            </a:r>
          </a:p>
          <a:p>
            <a:r>
              <a:rPr lang="en-US" b="1" dirty="0">
                <a:solidFill>
                  <a:srgbClr val="000000"/>
                </a:solidFill>
                <a:latin typeface="Garamond" panose="02020404030301010803" pitchFamily="18" charset="0"/>
              </a:rPr>
              <a:t>Lead the Change: </a:t>
            </a:r>
            <a:r>
              <a:rPr lang="en-US" dirty="0">
                <a:solidFill>
                  <a:srgbClr val="000000"/>
                </a:solidFill>
                <a:latin typeface="Garamond" panose="02020404030301010803" pitchFamily="18" charset="0"/>
              </a:rPr>
              <a:t>Advocate for FAIR-compliant repositories and policy changes that support open science, positioning African research on the global stage.</a:t>
            </a:r>
          </a:p>
        </p:txBody>
      </p:sp>
    </p:spTree>
    <p:extLst>
      <p:ext uri="{BB962C8B-B14F-4D97-AF65-F5344CB8AC3E}">
        <p14:creationId xmlns:p14="http://schemas.microsoft.com/office/powerpoint/2010/main" val="1206209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A115F-507C-C58A-6526-E7B0AF3E7163}"/>
              </a:ext>
            </a:extLst>
          </p:cNvPr>
          <p:cNvSpPr>
            <a:spLocks noGrp="1"/>
          </p:cNvSpPr>
          <p:nvPr>
            <p:ph type="title"/>
          </p:nvPr>
        </p:nvSpPr>
        <p:spPr>
          <a:xfrm>
            <a:off x="838200" y="365125"/>
            <a:ext cx="10515600" cy="6233102"/>
          </a:xfrm>
        </p:spPr>
        <p:txBody>
          <a:bodyPr>
            <a:normAutofit/>
          </a:bodyPr>
          <a:lstStyle/>
          <a:p>
            <a:pPr algn="ctr"/>
            <a:r>
              <a:rPr lang="en-US" sz="4800" b="0" i="0" u="none" strike="noStrike" dirty="0">
                <a:solidFill>
                  <a:srgbClr val="000000"/>
                </a:solidFill>
                <a:effectLst/>
                <a:latin typeface="Garamond" panose="02020404030301010803" pitchFamily="18" charset="0"/>
              </a:rPr>
              <a:t>Thank You </a:t>
            </a:r>
            <a:r>
              <a:rPr lang="en-US" sz="4800" b="0" i="0" u="none" strike="noStrike">
                <a:solidFill>
                  <a:srgbClr val="000000"/>
                </a:solidFill>
                <a:effectLst/>
                <a:latin typeface="Garamond" panose="02020404030301010803" pitchFamily="18" charset="0"/>
              </a:rPr>
              <a:t>for Your Attention</a:t>
            </a:r>
            <a:r>
              <a:rPr lang="en-US" sz="4800" b="0" i="0" u="none" strike="noStrike" dirty="0">
                <a:solidFill>
                  <a:srgbClr val="000000"/>
                </a:solidFill>
                <a:effectLst/>
                <a:latin typeface="Garamond" panose="02020404030301010803" pitchFamily="18" charset="0"/>
              </a:rPr>
              <a:t>. </a:t>
            </a:r>
            <a:endParaRPr lang="en-SO" sz="25000" dirty="0">
              <a:latin typeface="Garamond" panose="02020404030301010803" pitchFamily="18" charset="0"/>
              <a:cs typeface="Times New Roman" panose="02020603050405020304" pitchFamily="18" charset="0"/>
            </a:endParaRPr>
          </a:p>
        </p:txBody>
      </p:sp>
    </p:spTree>
    <p:extLst>
      <p:ext uri="{BB962C8B-B14F-4D97-AF65-F5344CB8AC3E}">
        <p14:creationId xmlns:p14="http://schemas.microsoft.com/office/powerpoint/2010/main" val="1561242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2EE85-0FDA-DE76-2373-3BE476E9D43C}"/>
              </a:ext>
            </a:extLst>
          </p:cNvPr>
          <p:cNvSpPr>
            <a:spLocks noGrp="1"/>
          </p:cNvSpPr>
          <p:nvPr>
            <p:ph type="title"/>
          </p:nvPr>
        </p:nvSpPr>
        <p:spPr/>
        <p:txBody>
          <a:bodyPr/>
          <a:lstStyle/>
          <a:p>
            <a:r>
              <a:rPr lang="en-US" b="0" i="0" u="none" strike="noStrike" dirty="0">
                <a:solidFill>
                  <a:srgbClr val="000000"/>
                </a:solidFill>
                <a:effectLst/>
                <a:latin typeface="Garamond" panose="02020404030301010803" pitchFamily="18" charset="0"/>
              </a:rPr>
              <a:t>Introduction</a:t>
            </a:r>
            <a:endParaRPr lang="en-SO" dirty="0">
              <a:latin typeface="Garamond" panose="02020404030301010803" pitchFamily="18" charset="0"/>
            </a:endParaRPr>
          </a:p>
        </p:txBody>
      </p:sp>
      <p:sp>
        <p:nvSpPr>
          <p:cNvPr id="3" name="Content Placeholder 2">
            <a:extLst>
              <a:ext uri="{FF2B5EF4-FFF2-40B4-BE49-F238E27FC236}">
                <a16:creationId xmlns:a16="http://schemas.microsoft.com/office/drawing/2014/main" id="{73133525-F73D-36A4-2DF8-B210E2ABF665}"/>
              </a:ext>
            </a:extLst>
          </p:cNvPr>
          <p:cNvSpPr>
            <a:spLocks noGrp="1"/>
          </p:cNvSpPr>
          <p:nvPr>
            <p:ph idx="1"/>
          </p:nvPr>
        </p:nvSpPr>
        <p:spPr/>
        <p:txBody>
          <a:bodyPr/>
          <a:lstStyle/>
          <a:p>
            <a:pPr marL="0" indent="0">
              <a:buNone/>
            </a:pPr>
            <a:r>
              <a:rPr lang="en-US" u="none" strike="noStrike" dirty="0">
                <a:solidFill>
                  <a:srgbClr val="000000"/>
                </a:solidFill>
                <a:effectLst/>
                <a:latin typeface="Garamond" panose="02020404030301010803" pitchFamily="18" charset="0"/>
              </a:rPr>
              <a:t>In the evolving landscape of academic research and education, open access and technological integration are increasingly critical in amplifying research visibility and collaborative opportunities.</a:t>
            </a:r>
          </a:p>
          <a:p>
            <a:pPr marL="0" indent="0">
              <a:buNone/>
            </a:pPr>
            <a:r>
              <a:rPr lang="en-US" u="none" strike="noStrike" dirty="0">
                <a:solidFill>
                  <a:srgbClr val="000000"/>
                </a:solidFill>
                <a:effectLst/>
                <a:latin typeface="Garamond" panose="02020404030301010803" pitchFamily="18" charset="0"/>
              </a:rPr>
              <a:t>This presentation showcases SORER, an innovative multi-institutional digital repository led by SomaliREN, as a transformative case study in harnessing technological advancements for open science.</a:t>
            </a:r>
            <a:endParaRPr lang="en-SO" dirty="0">
              <a:latin typeface="Garamond" panose="02020404030301010803" pitchFamily="18" charset="0"/>
            </a:endParaRPr>
          </a:p>
        </p:txBody>
      </p:sp>
    </p:spTree>
    <p:extLst>
      <p:ext uri="{BB962C8B-B14F-4D97-AF65-F5344CB8AC3E}">
        <p14:creationId xmlns:p14="http://schemas.microsoft.com/office/powerpoint/2010/main" val="352252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F44F4-FC42-7400-DB6E-57A80CE59A75}"/>
              </a:ext>
            </a:extLst>
          </p:cNvPr>
          <p:cNvSpPr>
            <a:spLocks noGrp="1"/>
          </p:cNvSpPr>
          <p:nvPr>
            <p:ph type="title"/>
          </p:nvPr>
        </p:nvSpPr>
        <p:spPr/>
        <p:txBody>
          <a:bodyPr/>
          <a:lstStyle/>
          <a:p>
            <a:r>
              <a:rPr lang="en-US" b="0" i="0" u="none" strike="noStrike" dirty="0" err="1">
                <a:solidFill>
                  <a:srgbClr val="000000"/>
                </a:solidFill>
                <a:effectLst/>
                <a:latin typeface="Garamond" panose="02020404030301010803" pitchFamily="18" charset="0"/>
              </a:rPr>
              <a:t>SomaliREN’s</a:t>
            </a:r>
            <a:r>
              <a:rPr lang="en-US" b="0" i="0" u="none" strike="noStrike" dirty="0">
                <a:solidFill>
                  <a:srgbClr val="000000"/>
                </a:solidFill>
                <a:effectLst/>
                <a:latin typeface="Garamond" panose="02020404030301010803" pitchFamily="18" charset="0"/>
              </a:rPr>
              <a:t> Commitment to Advancing R&amp;E</a:t>
            </a:r>
            <a:endParaRPr lang="en-SO" dirty="0">
              <a:latin typeface="Garamond" panose="02020404030301010803" pitchFamily="18" charset="0"/>
            </a:endParaRPr>
          </a:p>
        </p:txBody>
      </p:sp>
      <p:sp>
        <p:nvSpPr>
          <p:cNvPr id="3" name="Content Placeholder 2">
            <a:extLst>
              <a:ext uri="{FF2B5EF4-FFF2-40B4-BE49-F238E27FC236}">
                <a16:creationId xmlns:a16="http://schemas.microsoft.com/office/drawing/2014/main" id="{A8C164A7-951F-F0BB-574A-0A0082C8B996}"/>
              </a:ext>
            </a:extLst>
          </p:cNvPr>
          <p:cNvSpPr>
            <a:spLocks noGrp="1"/>
          </p:cNvSpPr>
          <p:nvPr>
            <p:ph idx="1"/>
          </p:nvPr>
        </p:nvSpPr>
        <p:spPr/>
        <p:txBody>
          <a:bodyPr>
            <a:normAutofit/>
          </a:bodyPr>
          <a:lstStyle/>
          <a:p>
            <a:pPr algn="just"/>
            <a:r>
              <a:rPr lang="en-US" dirty="0">
                <a:solidFill>
                  <a:srgbClr val="000000"/>
                </a:solidFill>
                <a:latin typeface="Garamond" panose="02020404030301010803" pitchFamily="18" charset="0"/>
              </a:rPr>
              <a:t>Established in 2008, SomaliREN serves as Somalia's NREN, interconnecting 30 research and education institutions and providing digital solutions to more than 150,000 students across the nation. It has deployed over 10 critical R&amp;E services, including eduroam, SomaliREN Identity Federation(SIF), Meet(a Videoconferencing Platform), Event Management System, FileSender, eduVPN, Learning Management System, OCW Mirror, Survey Tool, and Wiki.</a:t>
            </a:r>
          </a:p>
          <a:p>
            <a:pPr algn="just"/>
            <a:r>
              <a:rPr lang="en-US" b="0" i="0" u="none" strike="noStrike" dirty="0">
                <a:solidFill>
                  <a:srgbClr val="000000"/>
                </a:solidFill>
                <a:effectLst/>
                <a:latin typeface="Garamond" panose="02020404030301010803" pitchFamily="18" charset="0"/>
              </a:rPr>
              <a:t>Committed to enhancing the quality of education and research in Somalia through ICT-driven services, SomaliREN initiated SORER to address a fundamental gap in research accessibility and scholarly visibility​</a:t>
            </a:r>
            <a:endParaRPr lang="en-SO" dirty="0">
              <a:latin typeface="Garamond" panose="02020404030301010803" pitchFamily="18" charset="0"/>
            </a:endParaRPr>
          </a:p>
        </p:txBody>
      </p:sp>
    </p:spTree>
    <p:extLst>
      <p:ext uri="{BB962C8B-B14F-4D97-AF65-F5344CB8AC3E}">
        <p14:creationId xmlns:p14="http://schemas.microsoft.com/office/powerpoint/2010/main" val="2943680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7C968-1045-A69E-E8D3-5007682F8A35}"/>
              </a:ext>
            </a:extLst>
          </p:cNvPr>
          <p:cNvSpPr>
            <a:spLocks noGrp="1"/>
          </p:cNvSpPr>
          <p:nvPr>
            <p:ph type="title"/>
          </p:nvPr>
        </p:nvSpPr>
        <p:spPr/>
        <p:txBody>
          <a:bodyPr/>
          <a:lstStyle/>
          <a:p>
            <a:r>
              <a:rPr lang="en-US" b="0" i="0" u="none" strike="noStrike" dirty="0">
                <a:solidFill>
                  <a:srgbClr val="000000"/>
                </a:solidFill>
                <a:effectLst/>
                <a:latin typeface="Garamond" panose="02020404030301010803" pitchFamily="18" charset="0"/>
              </a:rPr>
              <a:t>The Imperative for SORER</a:t>
            </a:r>
            <a:endParaRPr lang="en-SO" b="1" dirty="0">
              <a:latin typeface="Garamond" panose="02020404030301010803" pitchFamily="18" charset="0"/>
            </a:endParaRPr>
          </a:p>
        </p:txBody>
      </p:sp>
      <p:sp>
        <p:nvSpPr>
          <p:cNvPr id="3" name="Content Placeholder 2">
            <a:extLst>
              <a:ext uri="{FF2B5EF4-FFF2-40B4-BE49-F238E27FC236}">
                <a16:creationId xmlns:a16="http://schemas.microsoft.com/office/drawing/2014/main" id="{2BC40BFD-2D7F-0D03-1DCD-F5671A38CEE1}"/>
              </a:ext>
            </a:extLst>
          </p:cNvPr>
          <p:cNvSpPr>
            <a:spLocks noGrp="1"/>
          </p:cNvSpPr>
          <p:nvPr>
            <p:ph idx="1"/>
          </p:nvPr>
        </p:nvSpPr>
        <p:spPr>
          <a:xfrm>
            <a:off x="838200" y="1825624"/>
            <a:ext cx="10515600" cy="4843399"/>
          </a:xfrm>
        </p:spPr>
        <p:txBody>
          <a:bodyPr>
            <a:normAutofit/>
          </a:bodyPr>
          <a:lstStyle/>
          <a:p>
            <a:r>
              <a:rPr lang="en-US" b="1" i="0" u="none" strike="noStrike" dirty="0">
                <a:solidFill>
                  <a:srgbClr val="000000"/>
                </a:solidFill>
                <a:effectLst/>
                <a:latin typeface="Garamond" panose="02020404030301010803" pitchFamily="18" charset="0"/>
                <a:cs typeface="Times New Roman" panose="02020603050405020304" pitchFamily="18" charset="0"/>
              </a:rPr>
              <a:t>Core Challenges</a:t>
            </a:r>
            <a:r>
              <a:rPr lang="en-US" b="0" i="0" u="none" strike="noStrike" dirty="0">
                <a:solidFill>
                  <a:srgbClr val="000000"/>
                </a:solidFill>
                <a:effectLst/>
                <a:latin typeface="Garamond" panose="02020404030301010803" pitchFamily="18" charset="0"/>
                <a:cs typeface="Times New Roman" panose="02020603050405020304" pitchFamily="18" charset="0"/>
              </a:rPr>
              <a:t>: </a:t>
            </a:r>
          </a:p>
          <a:p>
            <a:pPr lvl="1">
              <a:buFont typeface="Wingdings" pitchFamily="2" charset="2"/>
              <a:buChar char="§"/>
            </a:pPr>
            <a:r>
              <a:rPr lang="en-US" b="1" dirty="0">
                <a:latin typeface="Garamond" panose="02020404030301010803" pitchFamily="18" charset="0"/>
                <a:cs typeface="Times New Roman" panose="02020603050405020304" pitchFamily="18" charset="0"/>
              </a:rPr>
              <a:t>Visibility Deficit</a:t>
            </a:r>
            <a:r>
              <a:rPr lang="en-US" dirty="0">
                <a:latin typeface="Garamond" panose="02020404030301010803" pitchFamily="18" charset="0"/>
                <a:cs typeface="Times New Roman" panose="02020603050405020304" pitchFamily="18" charset="0"/>
              </a:rPr>
              <a:t>: Limited global awareness and access to Somali research outputs hinder academic influence and collaboration.</a:t>
            </a:r>
          </a:p>
          <a:p>
            <a:pPr lvl="1">
              <a:buFont typeface="Wingdings" pitchFamily="2" charset="2"/>
              <a:buChar char="§"/>
            </a:pPr>
            <a:r>
              <a:rPr lang="en-US" b="1" dirty="0">
                <a:latin typeface="Garamond" panose="02020404030301010803" pitchFamily="18" charset="0"/>
                <a:cs typeface="Times New Roman" panose="02020603050405020304" pitchFamily="18" charset="0"/>
              </a:rPr>
              <a:t>Restricted Access</a:t>
            </a:r>
            <a:r>
              <a:rPr lang="en-US" dirty="0">
                <a:latin typeface="Garamond" panose="02020404030301010803" pitchFamily="18" charset="0"/>
                <a:cs typeface="Times New Roman" panose="02020603050405020304" pitchFamily="18" charset="0"/>
              </a:rPr>
              <a:t>: Lack of centralized open-access resources impedes knowledge dissemination. </a:t>
            </a:r>
          </a:p>
          <a:p>
            <a:pPr lvl="1">
              <a:buFont typeface="Wingdings" pitchFamily="2" charset="2"/>
              <a:buChar char="§"/>
            </a:pPr>
            <a:r>
              <a:rPr lang="en-US" b="1" dirty="0">
                <a:latin typeface="Garamond" panose="02020404030301010803" pitchFamily="18" charset="0"/>
                <a:cs typeface="Times New Roman" panose="02020603050405020304" pitchFamily="18" charset="0"/>
              </a:rPr>
              <a:t>Research Integrity Concerns</a:t>
            </a:r>
            <a:r>
              <a:rPr lang="en-US" dirty="0">
                <a:latin typeface="Garamond" panose="02020404030301010803" pitchFamily="18" charset="0"/>
                <a:cs typeface="Times New Roman" panose="02020603050405020304" pitchFamily="18" charset="0"/>
              </a:rPr>
              <a:t>: The absence of mechanisms to ensure research quality and authenticity poses risks to academic credibility</a:t>
            </a:r>
          </a:p>
          <a:p>
            <a:r>
              <a:rPr lang="en-US" b="1" i="0" u="none" strike="noStrike" dirty="0">
                <a:solidFill>
                  <a:srgbClr val="000000"/>
                </a:solidFill>
                <a:effectLst/>
                <a:latin typeface="Garamond" panose="02020404030301010803" pitchFamily="18" charset="0"/>
                <a:cs typeface="Times New Roman" panose="02020603050405020304" pitchFamily="18" charset="0"/>
              </a:rPr>
              <a:t>Strategic Response</a:t>
            </a:r>
            <a:r>
              <a:rPr lang="en-US" b="0" i="0" u="none" strike="noStrike" dirty="0">
                <a:solidFill>
                  <a:srgbClr val="000000"/>
                </a:solidFill>
                <a:effectLst/>
                <a:latin typeface="Garamond" panose="02020404030301010803" pitchFamily="18" charset="0"/>
                <a:cs typeface="Times New Roman" panose="02020603050405020304" pitchFamily="18" charset="0"/>
              </a:rPr>
              <a:t>: SORER was conceived to elevate the standard of Somali academic contributions by providing a centralized, accessible, and secure digital repository. </a:t>
            </a:r>
            <a:r>
              <a:rPr lang="en-US" dirty="0">
                <a:latin typeface="Garamond" panose="02020404030301010803" pitchFamily="18" charset="0"/>
                <a:cs typeface="Times New Roman" panose="02020603050405020304" pitchFamily="18" charset="0"/>
              </a:rPr>
              <a:t>​</a:t>
            </a:r>
            <a:endParaRPr lang="en-SO" dirty="0">
              <a:latin typeface="Garamond" panose="02020404030301010803" pitchFamily="18" charset="0"/>
              <a:cs typeface="Times New Roman" panose="02020603050405020304" pitchFamily="18" charset="0"/>
            </a:endParaRPr>
          </a:p>
        </p:txBody>
      </p:sp>
    </p:spTree>
    <p:extLst>
      <p:ext uri="{BB962C8B-B14F-4D97-AF65-F5344CB8AC3E}">
        <p14:creationId xmlns:p14="http://schemas.microsoft.com/office/powerpoint/2010/main" val="384274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FD6E1-3548-A722-30E0-81CC195F20B5}"/>
              </a:ext>
            </a:extLst>
          </p:cNvPr>
          <p:cNvSpPr>
            <a:spLocks noGrp="1"/>
          </p:cNvSpPr>
          <p:nvPr>
            <p:ph type="title"/>
          </p:nvPr>
        </p:nvSpPr>
        <p:spPr/>
        <p:txBody>
          <a:bodyPr/>
          <a:lstStyle/>
          <a:p>
            <a:r>
              <a:rPr lang="en-US" b="0" i="0" u="none" strike="noStrike" dirty="0">
                <a:solidFill>
                  <a:srgbClr val="000000"/>
                </a:solidFill>
                <a:effectLst/>
                <a:latin typeface="Garamond" panose="02020404030301010803" pitchFamily="18" charset="0"/>
              </a:rPr>
              <a:t>Catalysts for SORER's Success</a:t>
            </a:r>
            <a:endParaRPr lang="en-SO" dirty="0">
              <a:latin typeface="Garamond" panose="02020404030301010803" pitchFamily="18" charset="0"/>
            </a:endParaRPr>
          </a:p>
        </p:txBody>
      </p:sp>
      <p:sp>
        <p:nvSpPr>
          <p:cNvPr id="3" name="Content Placeholder 2">
            <a:extLst>
              <a:ext uri="{FF2B5EF4-FFF2-40B4-BE49-F238E27FC236}">
                <a16:creationId xmlns:a16="http://schemas.microsoft.com/office/drawing/2014/main" id="{EFBD893C-2A09-6635-F379-5FDAD996F895}"/>
              </a:ext>
            </a:extLst>
          </p:cNvPr>
          <p:cNvSpPr>
            <a:spLocks noGrp="1"/>
          </p:cNvSpPr>
          <p:nvPr>
            <p:ph idx="1"/>
          </p:nvPr>
        </p:nvSpPr>
        <p:spPr/>
        <p:txBody>
          <a:bodyPr>
            <a:normAutofit/>
          </a:bodyPr>
          <a:lstStyle/>
          <a:p>
            <a:r>
              <a:rPr lang="en-US" b="1" dirty="0">
                <a:latin typeface="Garamond" panose="02020404030301010803" pitchFamily="18" charset="0"/>
              </a:rPr>
              <a:t>Key Partnerships</a:t>
            </a:r>
            <a:r>
              <a:rPr lang="en-US" dirty="0">
                <a:latin typeface="Garamond" panose="02020404030301010803" pitchFamily="18" charset="0"/>
              </a:rPr>
              <a:t>: Collaborative efforts with INFN, the University of Catania, and the </a:t>
            </a:r>
            <a:r>
              <a:rPr lang="en-US" dirty="0" err="1">
                <a:latin typeface="Garamond" panose="02020404030301010803" pitchFamily="18" charset="0"/>
              </a:rPr>
              <a:t>UbuntuNet</a:t>
            </a:r>
            <a:r>
              <a:rPr lang="en-US" dirty="0">
                <a:latin typeface="Garamond" panose="02020404030301010803" pitchFamily="18" charset="0"/>
              </a:rPr>
              <a:t> Alliance provided essential technical support and facilitated capacity building.</a:t>
            </a:r>
          </a:p>
          <a:p>
            <a:r>
              <a:rPr lang="en-US" b="1" dirty="0">
                <a:latin typeface="Garamond" panose="02020404030301010803" pitchFamily="18" charset="0"/>
              </a:rPr>
              <a:t>Knowledge Transfer</a:t>
            </a:r>
            <a:r>
              <a:rPr lang="en-US" dirty="0">
                <a:latin typeface="Garamond" panose="02020404030301010803" pitchFamily="18" charset="0"/>
              </a:rPr>
              <a:t>: </a:t>
            </a:r>
            <a:r>
              <a:rPr lang="en-US" b="0" i="0" u="none" strike="noStrike" dirty="0">
                <a:solidFill>
                  <a:srgbClr val="000000"/>
                </a:solidFill>
                <a:effectLst/>
                <a:latin typeface="Garamond" panose="02020404030301010803" pitchFamily="18" charset="0"/>
              </a:rPr>
              <a:t>Through training programs, SomaliREN leveraged knowledge transfer to build local expertise in digital repository management.</a:t>
            </a:r>
          </a:p>
          <a:p>
            <a:r>
              <a:rPr lang="en-US" b="1" dirty="0">
                <a:latin typeface="Garamond" panose="02020404030301010803" pitchFamily="18" charset="0"/>
              </a:rPr>
              <a:t>Growing Demand for Open Access: </a:t>
            </a:r>
            <a:r>
              <a:rPr lang="en-US" dirty="0">
                <a:latin typeface="Garamond" panose="02020404030301010803" pitchFamily="18" charset="0"/>
              </a:rPr>
              <a:t>Recognition of the value of open science among Somali academic institutions accelerated SORER's adoption and growth​</a:t>
            </a:r>
            <a:endParaRPr lang="en-SO" dirty="0">
              <a:latin typeface="Garamond" panose="02020404030301010803" pitchFamily="18" charset="0"/>
            </a:endParaRPr>
          </a:p>
        </p:txBody>
      </p:sp>
    </p:spTree>
    <p:extLst>
      <p:ext uri="{BB962C8B-B14F-4D97-AF65-F5344CB8AC3E}">
        <p14:creationId xmlns:p14="http://schemas.microsoft.com/office/powerpoint/2010/main" val="315004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BAD3A-1394-B603-0DB5-AE0E48F1357B}"/>
              </a:ext>
            </a:extLst>
          </p:cNvPr>
          <p:cNvSpPr>
            <a:spLocks noGrp="1"/>
          </p:cNvSpPr>
          <p:nvPr>
            <p:ph type="title"/>
          </p:nvPr>
        </p:nvSpPr>
        <p:spPr/>
        <p:txBody>
          <a:bodyPr/>
          <a:lstStyle/>
          <a:p>
            <a:r>
              <a:rPr lang="en-US" b="0" i="0" u="none" strike="noStrike" dirty="0">
                <a:solidFill>
                  <a:srgbClr val="000000"/>
                </a:solidFill>
                <a:effectLst/>
                <a:latin typeface="Garamond" panose="02020404030301010803" pitchFamily="18" charset="0"/>
              </a:rPr>
              <a:t>Challenges Faced and Mitigation Strategies</a:t>
            </a:r>
            <a:endParaRPr lang="en-SO" dirty="0">
              <a:latin typeface="Garamond" panose="02020404030301010803" pitchFamily="18" charset="0"/>
            </a:endParaRPr>
          </a:p>
        </p:txBody>
      </p:sp>
      <p:sp>
        <p:nvSpPr>
          <p:cNvPr id="3" name="Content Placeholder 2">
            <a:extLst>
              <a:ext uri="{FF2B5EF4-FFF2-40B4-BE49-F238E27FC236}">
                <a16:creationId xmlns:a16="http://schemas.microsoft.com/office/drawing/2014/main" id="{8AEC3B80-71CC-9E4F-84D2-EE03154C016B}"/>
              </a:ext>
            </a:extLst>
          </p:cNvPr>
          <p:cNvSpPr>
            <a:spLocks noGrp="1"/>
          </p:cNvSpPr>
          <p:nvPr>
            <p:ph idx="1"/>
          </p:nvPr>
        </p:nvSpPr>
        <p:spPr/>
        <p:txBody>
          <a:bodyPr>
            <a:normAutofit fontScale="92500" lnSpcReduction="20000"/>
          </a:bodyPr>
          <a:lstStyle/>
          <a:p>
            <a:pPr>
              <a:buFont typeface="Arial" panose="020B0604020202020204" pitchFamily="34" charset="0"/>
              <a:buChar char="•"/>
            </a:pPr>
            <a:r>
              <a:rPr lang="en-US" b="1" dirty="0">
                <a:latin typeface="Garamond" panose="02020404030301010803" pitchFamily="18" charset="0"/>
              </a:rPr>
              <a:t>Infrastructure and Technical Limitations</a:t>
            </a:r>
            <a:r>
              <a:rPr lang="en-US" dirty="0">
                <a:latin typeface="Garamond" panose="02020404030301010803" pitchFamily="18" charset="0"/>
              </a:rPr>
              <a:t>: Limited infrastructure resources and technical expertise initially constrained deployment efforts.</a:t>
            </a:r>
          </a:p>
          <a:p>
            <a:pPr>
              <a:buFont typeface="Arial" panose="020B0604020202020204" pitchFamily="34" charset="0"/>
              <a:buChar char="•"/>
            </a:pPr>
            <a:r>
              <a:rPr lang="en-US" b="1" dirty="0">
                <a:latin typeface="Garamond" panose="02020404030301010803" pitchFamily="18" charset="0"/>
              </a:rPr>
              <a:t>Solution</a:t>
            </a:r>
            <a:r>
              <a:rPr lang="en-US" dirty="0">
                <a:latin typeface="Garamond" panose="02020404030301010803" pitchFamily="18" charset="0"/>
              </a:rPr>
              <a:t>: Addressed through strategic investments in infrastructure and targeted technical training for ICT staff and librarians.</a:t>
            </a:r>
          </a:p>
          <a:p>
            <a:pPr>
              <a:buFont typeface="Arial" panose="020B0604020202020204" pitchFamily="34" charset="0"/>
              <a:buChar char="•"/>
            </a:pPr>
            <a:r>
              <a:rPr lang="en-US" b="1" dirty="0">
                <a:latin typeface="Garamond" panose="02020404030301010803" pitchFamily="18" charset="0"/>
              </a:rPr>
              <a:t>Identity Federation Gaps</a:t>
            </a:r>
            <a:r>
              <a:rPr lang="en-US" dirty="0">
                <a:latin typeface="Garamond" panose="02020404030301010803" pitchFamily="18" charset="0"/>
              </a:rPr>
              <a:t>: The absence of a national identity federation in Somalia delayed federated access implementation.</a:t>
            </a:r>
          </a:p>
          <a:p>
            <a:pPr>
              <a:buFont typeface="Arial" panose="020B0604020202020204" pitchFamily="34" charset="0"/>
              <a:buChar char="•"/>
            </a:pPr>
            <a:r>
              <a:rPr lang="en-US" b="1" dirty="0">
                <a:latin typeface="Garamond" panose="02020404030301010803" pitchFamily="18" charset="0"/>
              </a:rPr>
              <a:t>Solution</a:t>
            </a:r>
            <a:r>
              <a:rPr lang="en-US" dirty="0">
                <a:latin typeface="Garamond" panose="02020404030301010803" pitchFamily="18" charset="0"/>
              </a:rPr>
              <a:t>: Established the SomaliREN Identity Federation to provide secure access, paving the way for integration with </a:t>
            </a:r>
            <a:r>
              <a:rPr lang="en-US" dirty="0" err="1">
                <a:latin typeface="Garamond" panose="02020404030301010803" pitchFamily="18" charset="0"/>
              </a:rPr>
              <a:t>eduGAIN</a:t>
            </a:r>
            <a:r>
              <a:rPr lang="en-US" dirty="0">
                <a:latin typeface="Garamond" panose="02020404030301010803" pitchFamily="18" charset="0"/>
              </a:rPr>
              <a:t>.</a:t>
            </a:r>
          </a:p>
          <a:p>
            <a:pPr>
              <a:buFont typeface="Arial" panose="020B0604020202020204" pitchFamily="34" charset="0"/>
              <a:buChar char="•"/>
            </a:pPr>
            <a:r>
              <a:rPr lang="en-US" b="1" dirty="0">
                <a:latin typeface="Garamond" panose="02020404030301010803" pitchFamily="18" charset="0"/>
              </a:rPr>
              <a:t>Policy Gaps</a:t>
            </a:r>
            <a:r>
              <a:rPr lang="en-US" dirty="0">
                <a:latin typeface="Garamond" panose="02020404030301010803" pitchFamily="18" charset="0"/>
              </a:rPr>
              <a:t>: Lack of a National Open Access Policy presented a barrier to widespread adoption.</a:t>
            </a:r>
          </a:p>
          <a:p>
            <a:pPr>
              <a:buFont typeface="Arial" panose="020B0604020202020204" pitchFamily="34" charset="0"/>
              <a:buChar char="•"/>
            </a:pPr>
            <a:r>
              <a:rPr lang="en-US" b="1" dirty="0">
                <a:latin typeface="Garamond" panose="02020404030301010803" pitchFamily="18" charset="0"/>
              </a:rPr>
              <a:t>Solution</a:t>
            </a:r>
            <a:r>
              <a:rPr lang="en-US" dirty="0">
                <a:latin typeface="Garamond" panose="02020404030301010803" pitchFamily="18" charset="0"/>
              </a:rPr>
              <a:t>: Actively engaging stakeholders in the formulation of a National Open Access Policy for Somalia supporting open science in Somalia</a:t>
            </a:r>
            <a:r>
              <a:rPr lang="en-SO" dirty="0">
                <a:latin typeface="Garamond" panose="02020404030301010803" pitchFamily="18" charset="0"/>
              </a:rPr>
              <a:t>.</a:t>
            </a:r>
            <a:endParaRPr lang="en-US" dirty="0">
              <a:latin typeface="Garamond" panose="02020404030301010803" pitchFamily="18" charset="0"/>
            </a:endParaRPr>
          </a:p>
        </p:txBody>
      </p:sp>
    </p:spTree>
    <p:extLst>
      <p:ext uri="{BB962C8B-B14F-4D97-AF65-F5344CB8AC3E}">
        <p14:creationId xmlns:p14="http://schemas.microsoft.com/office/powerpoint/2010/main" val="3741425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701A5-1AEC-C267-6862-6CE20F645768}"/>
              </a:ext>
            </a:extLst>
          </p:cNvPr>
          <p:cNvSpPr>
            <a:spLocks noGrp="1"/>
          </p:cNvSpPr>
          <p:nvPr>
            <p:ph type="title"/>
          </p:nvPr>
        </p:nvSpPr>
        <p:spPr/>
        <p:txBody>
          <a:bodyPr/>
          <a:lstStyle/>
          <a:p>
            <a:r>
              <a:rPr lang="en-US" b="0" i="0" u="none" strike="noStrike" dirty="0">
                <a:solidFill>
                  <a:srgbClr val="000000"/>
                </a:solidFill>
                <a:effectLst/>
                <a:latin typeface="Garamond" panose="02020404030301010803" pitchFamily="18" charset="0"/>
              </a:rPr>
              <a:t>Key SORER Features and Capabilities</a:t>
            </a:r>
            <a:endParaRPr lang="en-SO" dirty="0">
              <a:latin typeface="Garamond" panose="02020404030301010803" pitchFamily="18" charset="0"/>
            </a:endParaRPr>
          </a:p>
        </p:txBody>
      </p:sp>
      <p:sp>
        <p:nvSpPr>
          <p:cNvPr id="3" name="Content Placeholder 2">
            <a:extLst>
              <a:ext uri="{FF2B5EF4-FFF2-40B4-BE49-F238E27FC236}">
                <a16:creationId xmlns:a16="http://schemas.microsoft.com/office/drawing/2014/main" id="{BC2105A3-B8E9-1AFB-DD57-34A3985D28B2}"/>
              </a:ext>
            </a:extLst>
          </p:cNvPr>
          <p:cNvSpPr>
            <a:spLocks noGrp="1"/>
          </p:cNvSpPr>
          <p:nvPr>
            <p:ph idx="1"/>
          </p:nvPr>
        </p:nvSpPr>
        <p:spPr>
          <a:xfrm>
            <a:off x="838200" y="1825625"/>
            <a:ext cx="10515600" cy="4667250"/>
          </a:xfrm>
        </p:spPr>
        <p:txBody>
          <a:bodyPr>
            <a:normAutofit fontScale="77500" lnSpcReduction="20000"/>
          </a:bodyPr>
          <a:lstStyle/>
          <a:p>
            <a:pPr>
              <a:buFont typeface="Arial" panose="020B0604020202020204" pitchFamily="34" charset="0"/>
              <a:buChar char="•"/>
            </a:pPr>
            <a:r>
              <a:rPr lang="en-US" b="1" dirty="0">
                <a:latin typeface="Garamond" panose="02020404030301010803" pitchFamily="18" charset="0"/>
              </a:rPr>
              <a:t>Open Access Platform</a:t>
            </a:r>
            <a:r>
              <a:rPr lang="en-US" dirty="0">
                <a:latin typeface="Garamond" panose="02020404030301010803" pitchFamily="18" charset="0"/>
              </a:rPr>
              <a:t>: Supports self-archiving, enabling researchers to independently upload and manage their work.</a:t>
            </a:r>
          </a:p>
          <a:p>
            <a:pPr>
              <a:buFont typeface="Arial" panose="020B0604020202020204" pitchFamily="34" charset="0"/>
              <a:buChar char="•"/>
            </a:pPr>
            <a:r>
              <a:rPr lang="en-US" b="1" dirty="0">
                <a:latin typeface="Garamond" panose="02020404030301010803" pitchFamily="18" charset="0"/>
              </a:rPr>
              <a:t>Multi-Institutional Repository</a:t>
            </a:r>
            <a:r>
              <a:rPr lang="en-US" dirty="0">
                <a:latin typeface="Garamond" panose="02020404030301010803" pitchFamily="18" charset="0"/>
              </a:rPr>
              <a:t>: Aggregates content across institutions and disciplines, fostering interdisciplinary collaboration and knowledge sharing.</a:t>
            </a:r>
          </a:p>
          <a:p>
            <a:pPr>
              <a:buFont typeface="Arial" panose="020B0604020202020204" pitchFamily="34" charset="0"/>
              <a:buChar char="•"/>
            </a:pPr>
            <a:r>
              <a:rPr lang="en-US" b="1" dirty="0">
                <a:latin typeface="Garamond" panose="02020404030301010803" pitchFamily="18" charset="0"/>
              </a:rPr>
              <a:t>Integration with Global Standards</a:t>
            </a:r>
            <a:r>
              <a:rPr lang="en-US" dirty="0">
                <a:latin typeface="Garamond" panose="02020404030301010803" pitchFamily="18" charset="0"/>
              </a:rPr>
              <a:t>:</a:t>
            </a:r>
          </a:p>
          <a:p>
            <a:pPr lvl="1">
              <a:buFont typeface="Wingdings" pitchFamily="2" charset="2"/>
              <a:buChar char="§"/>
            </a:pPr>
            <a:r>
              <a:rPr lang="en-US" b="1" dirty="0">
                <a:latin typeface="Garamond" panose="02020404030301010803" pitchFamily="18" charset="0"/>
              </a:rPr>
              <a:t>DOI</a:t>
            </a:r>
            <a:r>
              <a:rPr lang="en-US" dirty="0">
                <a:latin typeface="Garamond" panose="02020404030301010803" pitchFamily="18" charset="0"/>
              </a:rPr>
              <a:t>: </a:t>
            </a:r>
            <a:r>
              <a:rPr lang="en-US" sz="2800" dirty="0">
                <a:solidFill>
                  <a:srgbClr val="000000"/>
                </a:solidFill>
                <a:latin typeface="Garamond" panose="02020404030301010803" pitchFamily="18" charset="0"/>
              </a:rPr>
              <a:t>Provides each publication with a unique identifier for global visibility and citation tracking.</a:t>
            </a:r>
          </a:p>
          <a:p>
            <a:pPr lvl="1">
              <a:buFont typeface="Wingdings" pitchFamily="2" charset="2"/>
              <a:buChar char="§"/>
            </a:pPr>
            <a:r>
              <a:rPr lang="en-US" b="1" dirty="0">
                <a:latin typeface="Garamond" panose="02020404030301010803" pitchFamily="18" charset="0"/>
              </a:rPr>
              <a:t>ORCID</a:t>
            </a:r>
            <a:r>
              <a:rPr lang="en-US" dirty="0">
                <a:latin typeface="Garamond" panose="02020404030301010803" pitchFamily="18" charset="0"/>
              </a:rPr>
              <a:t>: </a:t>
            </a:r>
            <a:r>
              <a:rPr lang="en-US" sz="2800" dirty="0">
                <a:solidFill>
                  <a:srgbClr val="000000"/>
                </a:solidFill>
                <a:latin typeface="Garamond" panose="02020404030301010803" pitchFamily="18" charset="0"/>
              </a:rPr>
              <a:t>Ensures accurate attribution and recognition of research contributions.</a:t>
            </a:r>
          </a:p>
          <a:p>
            <a:r>
              <a:rPr lang="en-US" sz="2900" b="1" dirty="0">
                <a:latin typeface="Garamond" panose="02020404030301010803" pitchFamily="18" charset="0"/>
              </a:rPr>
              <a:t>Community Feature: </a:t>
            </a:r>
            <a:r>
              <a:rPr lang="en-US" sz="2900" dirty="0">
                <a:latin typeface="Garamond" panose="02020404030301010803" pitchFamily="18" charset="0"/>
              </a:rPr>
              <a:t>Each community within SORER serves as a digital repository for a specific institution, allowing customized organization and management of research outputs.</a:t>
            </a:r>
          </a:p>
          <a:p>
            <a:r>
              <a:rPr lang="en-US" b="1" i="0" u="none" strike="noStrike" dirty="0">
                <a:solidFill>
                  <a:srgbClr val="000000"/>
                </a:solidFill>
                <a:effectLst/>
                <a:latin typeface="Garamond" panose="02020404030301010803" pitchFamily="18" charset="0"/>
              </a:rPr>
              <a:t>Anti-Plagiarism Measures</a:t>
            </a:r>
            <a:r>
              <a:rPr lang="en-US" b="0" i="0" u="none" strike="noStrike" dirty="0">
                <a:solidFill>
                  <a:srgbClr val="000000"/>
                </a:solidFill>
                <a:effectLst/>
                <a:latin typeface="Garamond" panose="02020404030301010803" pitchFamily="18" charset="0"/>
              </a:rPr>
              <a:t>: Centralized content management allows for the implementation of tools and processes to uphold academic integrity, ensuring transparency and accountability in scholarly work​.</a:t>
            </a:r>
          </a:p>
          <a:p>
            <a:r>
              <a:rPr lang="en-US" b="1" dirty="0">
                <a:latin typeface="Garamond" panose="02020404030301010803" pitchFamily="18" charset="0"/>
              </a:rPr>
              <a:t>Global Standards Compliance</a:t>
            </a:r>
            <a:r>
              <a:rPr lang="en-US" dirty="0">
                <a:latin typeface="Garamond" panose="02020404030301010803" pitchFamily="18" charset="0"/>
              </a:rPr>
              <a:t>: </a:t>
            </a:r>
            <a:r>
              <a:rPr lang="en-US" dirty="0">
                <a:solidFill>
                  <a:srgbClr val="000000"/>
                </a:solidFill>
                <a:latin typeface="Garamond" panose="02020404030301010803" pitchFamily="18" charset="0"/>
              </a:rPr>
              <a:t>Adheres to FAIR principles (Findable, Accessible, Interoperable, and Reusable) and aligns with Plan S requirements, ensuring that research outputs are freely accessible and meet international open access standards.</a:t>
            </a:r>
          </a:p>
        </p:txBody>
      </p:sp>
    </p:spTree>
    <p:extLst>
      <p:ext uri="{BB962C8B-B14F-4D97-AF65-F5344CB8AC3E}">
        <p14:creationId xmlns:p14="http://schemas.microsoft.com/office/powerpoint/2010/main" val="2168623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A9399-EC2D-B4FB-9394-2838072AADE5}"/>
              </a:ext>
            </a:extLst>
          </p:cNvPr>
          <p:cNvSpPr>
            <a:spLocks noGrp="1"/>
          </p:cNvSpPr>
          <p:nvPr>
            <p:ph type="title"/>
          </p:nvPr>
        </p:nvSpPr>
        <p:spPr/>
        <p:txBody>
          <a:bodyPr/>
          <a:lstStyle/>
          <a:p>
            <a:r>
              <a:rPr lang="en-US" b="0" i="0" u="none" strike="noStrike" dirty="0">
                <a:solidFill>
                  <a:srgbClr val="000000"/>
                </a:solidFill>
                <a:effectLst/>
                <a:latin typeface="Garamond" panose="02020404030301010803" pitchFamily="18" charset="0"/>
              </a:rPr>
              <a:t>Tangible Impacts and Measurable Outcomes</a:t>
            </a:r>
            <a:endParaRPr lang="en-SO" dirty="0">
              <a:latin typeface="Garamond" panose="02020404030301010803" pitchFamily="18" charset="0"/>
            </a:endParaRPr>
          </a:p>
        </p:txBody>
      </p:sp>
      <p:sp>
        <p:nvSpPr>
          <p:cNvPr id="3" name="Content Placeholder 2">
            <a:extLst>
              <a:ext uri="{FF2B5EF4-FFF2-40B4-BE49-F238E27FC236}">
                <a16:creationId xmlns:a16="http://schemas.microsoft.com/office/drawing/2014/main" id="{4503D973-F73B-5F0C-1F3E-1B7C72321E6F}"/>
              </a:ext>
            </a:extLst>
          </p:cNvPr>
          <p:cNvSpPr>
            <a:spLocks noGrp="1"/>
          </p:cNvSpPr>
          <p:nvPr>
            <p:ph idx="1"/>
          </p:nvPr>
        </p:nvSpPr>
        <p:spPr/>
        <p:txBody>
          <a:bodyPr>
            <a:normAutofit lnSpcReduction="10000"/>
          </a:bodyPr>
          <a:lstStyle/>
          <a:p>
            <a:pPr algn="l"/>
            <a:r>
              <a:rPr lang="en-US" b="1" i="0" u="none" strike="noStrike" dirty="0">
                <a:solidFill>
                  <a:srgbClr val="000000"/>
                </a:solidFill>
                <a:effectLst/>
                <a:latin typeface="Garamond" panose="02020404030301010803" pitchFamily="18" charset="0"/>
              </a:rPr>
              <a:t>Enhanced Global Visibility</a:t>
            </a:r>
            <a:r>
              <a:rPr lang="en-US" b="0" i="0" u="none" strike="noStrike" dirty="0">
                <a:solidFill>
                  <a:srgbClr val="000000"/>
                </a:solidFill>
                <a:effectLst/>
                <a:latin typeface="Garamond" panose="02020404030301010803" pitchFamily="18" charset="0"/>
              </a:rPr>
              <a:t>:</a:t>
            </a:r>
          </a:p>
          <a:p>
            <a:pPr lvl="1">
              <a:buFont typeface="Wingdings" pitchFamily="2" charset="2"/>
              <a:buChar char="§"/>
            </a:pPr>
            <a:r>
              <a:rPr lang="en-US" b="1" i="0" u="none" strike="noStrike" dirty="0">
                <a:solidFill>
                  <a:srgbClr val="000000"/>
                </a:solidFill>
                <a:effectLst/>
                <a:latin typeface="Garamond" panose="02020404030301010803" pitchFamily="18" charset="0"/>
              </a:rPr>
              <a:t>Research Publications</a:t>
            </a:r>
            <a:r>
              <a:rPr lang="en-US" b="0" i="0" u="none" strike="noStrike" dirty="0">
                <a:solidFill>
                  <a:srgbClr val="000000"/>
                </a:solidFill>
                <a:effectLst/>
                <a:latin typeface="Garamond" panose="02020404030301010803" pitchFamily="18" charset="0"/>
              </a:rPr>
              <a:t>: Over 220 publications are now available in SORER, with the number steadily growing as more researchers contribute their work.</a:t>
            </a:r>
          </a:p>
          <a:p>
            <a:pPr lvl="1">
              <a:buFont typeface="Wingdings" pitchFamily="2" charset="2"/>
              <a:buChar char="§"/>
            </a:pPr>
            <a:r>
              <a:rPr lang="en-US" b="1" i="0" u="none" strike="noStrike" dirty="0">
                <a:solidFill>
                  <a:srgbClr val="000000"/>
                </a:solidFill>
                <a:effectLst/>
                <a:latin typeface="Garamond" panose="02020404030301010803" pitchFamily="18" charset="0"/>
              </a:rPr>
              <a:t>DOI Assignment</a:t>
            </a:r>
            <a:r>
              <a:rPr lang="en-US" b="0" i="0" u="none" strike="noStrike" dirty="0">
                <a:solidFill>
                  <a:srgbClr val="000000"/>
                </a:solidFill>
                <a:effectLst/>
                <a:latin typeface="Garamond" panose="02020404030301010803" pitchFamily="18" charset="0"/>
              </a:rPr>
              <a:t>: Each publication is assigned a Digital Object Identifier (DOI), ensuring that Somali research is uniquely identifiable and citable in the global academic community.</a:t>
            </a:r>
          </a:p>
          <a:p>
            <a:pPr>
              <a:buFont typeface="Arial" panose="020B0604020202020204" pitchFamily="34" charset="0"/>
              <a:buChar char="•"/>
            </a:pPr>
            <a:r>
              <a:rPr lang="en-US" b="1" dirty="0">
                <a:latin typeface="Garamond" panose="02020404030301010803" pitchFamily="18" charset="0"/>
              </a:rPr>
              <a:t>Increased Adoption and Engagement</a:t>
            </a:r>
            <a:r>
              <a:rPr lang="en-US" dirty="0">
                <a:latin typeface="Garamond" panose="02020404030301010803" pitchFamily="18" charset="0"/>
              </a:rPr>
              <a:t>:</a:t>
            </a:r>
          </a:p>
          <a:p>
            <a:pPr lvl="1">
              <a:buFont typeface="Wingdings" pitchFamily="2" charset="2"/>
              <a:buChar char="§"/>
            </a:pPr>
            <a:r>
              <a:rPr lang="en-US" b="1" dirty="0">
                <a:latin typeface="Garamond" panose="02020404030301010803" pitchFamily="18" charset="0"/>
              </a:rPr>
              <a:t>Workshops and Training</a:t>
            </a:r>
            <a:r>
              <a:rPr lang="en-US" dirty="0">
                <a:latin typeface="Garamond" panose="02020404030301010803" pitchFamily="18" charset="0"/>
              </a:rPr>
              <a:t>: Conducted introductory workshops for university leaders, technical staff, and librarians, driving community engagement and adoption.</a:t>
            </a:r>
          </a:p>
          <a:p>
            <a:pPr lvl="1">
              <a:buFont typeface="Wingdings" pitchFamily="2" charset="2"/>
              <a:buChar char="§"/>
            </a:pPr>
            <a:r>
              <a:rPr lang="en-US" b="1" dirty="0">
                <a:latin typeface="Garamond" panose="02020404030301010803" pitchFamily="18" charset="0"/>
              </a:rPr>
              <a:t>Platform Usage Growth</a:t>
            </a:r>
            <a:r>
              <a:rPr lang="en-US" dirty="0">
                <a:latin typeface="Garamond" panose="02020404030301010803" pitchFamily="18" charset="0"/>
              </a:rPr>
              <a:t>: Ongoing efforts to integrate SORER into academic workflows such as thesis submission and conference proceedings​.</a:t>
            </a:r>
          </a:p>
        </p:txBody>
      </p:sp>
    </p:spTree>
    <p:extLst>
      <p:ext uri="{BB962C8B-B14F-4D97-AF65-F5344CB8AC3E}">
        <p14:creationId xmlns:p14="http://schemas.microsoft.com/office/powerpoint/2010/main" val="2272282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86A40-D43E-2EAC-46F2-A2B3001437DD}"/>
              </a:ext>
            </a:extLst>
          </p:cNvPr>
          <p:cNvSpPr>
            <a:spLocks noGrp="1"/>
          </p:cNvSpPr>
          <p:nvPr>
            <p:ph type="title"/>
          </p:nvPr>
        </p:nvSpPr>
        <p:spPr/>
        <p:txBody>
          <a:bodyPr/>
          <a:lstStyle/>
          <a:p>
            <a:r>
              <a:rPr lang="en-US" b="0" i="0" u="none" strike="noStrike" dirty="0">
                <a:solidFill>
                  <a:srgbClr val="000000"/>
                </a:solidFill>
                <a:effectLst/>
                <a:latin typeface="Garamond" panose="02020404030301010803" pitchFamily="18" charset="0"/>
              </a:rPr>
              <a:t>Strategic Vision for SORER's Future</a:t>
            </a:r>
            <a:endParaRPr lang="en-SO" dirty="0">
              <a:latin typeface="Garamond" panose="02020404030301010803" pitchFamily="18" charset="0"/>
            </a:endParaRPr>
          </a:p>
        </p:txBody>
      </p:sp>
      <p:sp>
        <p:nvSpPr>
          <p:cNvPr id="3" name="Content Placeholder 2">
            <a:extLst>
              <a:ext uri="{FF2B5EF4-FFF2-40B4-BE49-F238E27FC236}">
                <a16:creationId xmlns:a16="http://schemas.microsoft.com/office/drawing/2014/main" id="{004BE24C-CFE0-906C-CED4-B81ACD25575B}"/>
              </a:ext>
            </a:extLst>
          </p:cNvPr>
          <p:cNvSpPr>
            <a:spLocks noGrp="1"/>
          </p:cNvSpPr>
          <p:nvPr>
            <p:ph idx="1"/>
          </p:nvPr>
        </p:nvSpPr>
        <p:spPr/>
        <p:txBody>
          <a:bodyPr>
            <a:normAutofit fontScale="85000" lnSpcReduction="20000"/>
          </a:bodyPr>
          <a:lstStyle/>
          <a:p>
            <a:pPr>
              <a:buFont typeface="Arial" panose="020B0604020202020204" pitchFamily="34" charset="0"/>
              <a:buChar char="•"/>
            </a:pPr>
            <a:r>
              <a:rPr lang="en-US" b="1" dirty="0">
                <a:latin typeface="Garamond" panose="02020404030301010803" pitchFamily="18" charset="0"/>
              </a:rPr>
              <a:t>Institutionalizing Open Science Practices</a:t>
            </a:r>
            <a:r>
              <a:rPr lang="en-US" dirty="0">
                <a:latin typeface="Garamond" panose="02020404030301010803" pitchFamily="18" charset="0"/>
              </a:rPr>
              <a:t>:</a:t>
            </a:r>
          </a:p>
          <a:p>
            <a:pPr lvl="1">
              <a:buFont typeface="Wingdings" pitchFamily="2" charset="2"/>
              <a:buChar char="§"/>
            </a:pPr>
            <a:r>
              <a:rPr lang="en-US" b="1" dirty="0">
                <a:latin typeface="Garamond" panose="02020404030301010803" pitchFamily="18" charset="0"/>
              </a:rPr>
              <a:t>Policy Development</a:t>
            </a:r>
            <a:r>
              <a:rPr lang="en-US" dirty="0">
                <a:latin typeface="Garamond" panose="02020404030301010803" pitchFamily="18" charset="0"/>
              </a:rPr>
              <a:t>: Support ongoing efforts to establish a National Open Access Policy for Somalia, ensuring institutional backing for open science initiatives.</a:t>
            </a:r>
          </a:p>
          <a:p>
            <a:pPr lvl="1">
              <a:buFont typeface="Wingdings" pitchFamily="2" charset="2"/>
              <a:buChar char="§"/>
            </a:pPr>
            <a:r>
              <a:rPr lang="en-US" b="1" dirty="0">
                <a:latin typeface="Garamond" panose="02020404030301010803" pitchFamily="18" charset="0"/>
              </a:rPr>
              <a:t>Integration into Academic Workflows</a:t>
            </a:r>
            <a:r>
              <a:rPr lang="en-US" dirty="0">
                <a:latin typeface="Garamond" panose="02020404030301010803" pitchFamily="18" charset="0"/>
              </a:rPr>
              <a:t>: Expand the use of SORER in academic processes, including mandatory submission for theses and conference proceedings.</a:t>
            </a:r>
          </a:p>
          <a:p>
            <a:pPr>
              <a:buFont typeface="Arial" panose="020B0604020202020204" pitchFamily="34" charset="0"/>
              <a:buChar char="•"/>
            </a:pPr>
            <a:r>
              <a:rPr lang="en-US" b="1" dirty="0">
                <a:latin typeface="Garamond" panose="02020404030301010803" pitchFamily="18" charset="0"/>
              </a:rPr>
              <a:t>Capacity Building and Community Expansion</a:t>
            </a:r>
            <a:r>
              <a:rPr lang="en-US" dirty="0">
                <a:latin typeface="Garamond" panose="02020404030301010803" pitchFamily="18" charset="0"/>
              </a:rPr>
              <a:t>:</a:t>
            </a:r>
          </a:p>
          <a:p>
            <a:pPr lvl="1">
              <a:buFont typeface="Wingdings" pitchFamily="2" charset="2"/>
              <a:buChar char="§"/>
            </a:pPr>
            <a:r>
              <a:rPr lang="en-US" b="1" dirty="0">
                <a:latin typeface="Garamond" panose="02020404030301010803" pitchFamily="18" charset="0"/>
              </a:rPr>
              <a:t>Training Programs</a:t>
            </a:r>
            <a:r>
              <a:rPr lang="en-US" dirty="0">
                <a:latin typeface="Garamond" panose="02020404030301010803" pitchFamily="18" charset="0"/>
              </a:rPr>
              <a:t>: Extend capacity-building efforts with advanced training for repository managers and researchers.</a:t>
            </a:r>
          </a:p>
          <a:p>
            <a:pPr lvl="1">
              <a:buFont typeface="Wingdings" pitchFamily="2" charset="2"/>
              <a:buChar char="§"/>
            </a:pPr>
            <a:r>
              <a:rPr lang="en-US" b="1" dirty="0">
                <a:latin typeface="Garamond" panose="02020404030301010803" pitchFamily="18" charset="0"/>
              </a:rPr>
              <a:t>User Outreach Campaigns</a:t>
            </a:r>
            <a:r>
              <a:rPr lang="en-US" dirty="0">
                <a:latin typeface="Garamond" panose="02020404030301010803" pitchFamily="18" charset="0"/>
              </a:rPr>
              <a:t>: Promote the benefits of open access and repository usage within academic and research communities.</a:t>
            </a:r>
          </a:p>
          <a:p>
            <a:pPr>
              <a:buFont typeface="Arial" panose="020B0604020202020204" pitchFamily="34" charset="0"/>
              <a:buChar char="•"/>
            </a:pPr>
            <a:r>
              <a:rPr lang="en-US" b="1" dirty="0">
                <a:latin typeface="Garamond" panose="02020404030301010803" pitchFamily="18" charset="0"/>
              </a:rPr>
              <a:t>Technological Enhancements</a:t>
            </a:r>
            <a:r>
              <a:rPr lang="en-US" dirty="0">
                <a:latin typeface="Garamond" panose="02020404030301010803" pitchFamily="18" charset="0"/>
              </a:rPr>
              <a:t>:</a:t>
            </a:r>
          </a:p>
          <a:p>
            <a:pPr lvl="1">
              <a:buFont typeface="Wingdings" pitchFamily="2" charset="2"/>
              <a:buChar char="§"/>
            </a:pPr>
            <a:r>
              <a:rPr lang="en-US" b="1" dirty="0">
                <a:latin typeface="Garamond" panose="02020404030301010803" pitchFamily="18" charset="0"/>
              </a:rPr>
              <a:t>Machine Learning for Content Curation</a:t>
            </a:r>
            <a:r>
              <a:rPr lang="en-US" dirty="0">
                <a:latin typeface="Garamond" panose="02020404030301010803" pitchFamily="18" charset="0"/>
              </a:rPr>
              <a:t>: Implement AI-driven tools for metadata generation, improving searchability and organization of content.</a:t>
            </a:r>
          </a:p>
          <a:p>
            <a:pPr lvl="1">
              <a:buFont typeface="Wingdings" pitchFamily="2" charset="2"/>
              <a:buChar char="§"/>
            </a:pPr>
            <a:r>
              <a:rPr lang="en-US" b="1" dirty="0">
                <a:latin typeface="Garamond" panose="02020404030301010803" pitchFamily="18" charset="0"/>
              </a:rPr>
              <a:t>Integration with Global Research Networks</a:t>
            </a:r>
            <a:r>
              <a:rPr lang="en-US" dirty="0">
                <a:latin typeface="Garamond" panose="02020404030301010803" pitchFamily="18" charset="0"/>
              </a:rPr>
              <a:t>: Strengthen connections with international repositories to expand the reach and impact of Somali research​</a:t>
            </a:r>
            <a:r>
              <a:rPr lang="en-SO" dirty="0">
                <a:latin typeface="Garamond" panose="02020404030301010803" pitchFamily="18" charset="0"/>
              </a:rPr>
              <a:t>.</a:t>
            </a:r>
            <a:endParaRPr lang="en-US" dirty="0">
              <a:latin typeface="Garamond" panose="02020404030301010803" pitchFamily="18" charset="0"/>
            </a:endParaRPr>
          </a:p>
        </p:txBody>
      </p:sp>
    </p:spTree>
    <p:extLst>
      <p:ext uri="{BB962C8B-B14F-4D97-AF65-F5344CB8AC3E}">
        <p14:creationId xmlns:p14="http://schemas.microsoft.com/office/powerpoint/2010/main" val="2918259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352</TotalTime>
  <Words>977</Words>
  <Application>Microsoft Macintosh PowerPoint</Application>
  <PresentationFormat>Widescreen</PresentationFormat>
  <Paragraphs>59</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Garamond</vt:lpstr>
      <vt:lpstr>Wingdings</vt:lpstr>
      <vt:lpstr>Office Theme</vt:lpstr>
      <vt:lpstr>Maximizing Technological Advancements in Open Science: The Case of Somali Research and Education Repository (SORER)</vt:lpstr>
      <vt:lpstr>Introduction</vt:lpstr>
      <vt:lpstr>SomaliREN’s Commitment to Advancing R&amp;E</vt:lpstr>
      <vt:lpstr>The Imperative for SORER</vt:lpstr>
      <vt:lpstr>Catalysts for SORER's Success</vt:lpstr>
      <vt:lpstr>Challenges Faced and Mitigation Strategies</vt:lpstr>
      <vt:lpstr>Key SORER Features and Capabilities</vt:lpstr>
      <vt:lpstr>Tangible Impacts and Measurable Outcomes</vt:lpstr>
      <vt:lpstr>Strategic Vision for SORER's Future</vt:lpstr>
      <vt:lpstr>Call to Action</vt:lpstr>
      <vt:lpstr>Thank You for Your Attention.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Microsoft Office User</dc:creator>
  <cp:lastModifiedBy>Microsoft Office User</cp:lastModifiedBy>
  <cp:revision>46</cp:revision>
  <dcterms:created xsi:type="dcterms:W3CDTF">2024-10-23T06:46:24Z</dcterms:created>
  <dcterms:modified xsi:type="dcterms:W3CDTF">2024-10-25T19:49:35Z</dcterms:modified>
</cp:coreProperties>
</file>