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7"/>
  </p:notesMasterIdLst>
  <p:sldIdLst>
    <p:sldId id="407" r:id="rId2"/>
    <p:sldId id="276" r:id="rId3"/>
    <p:sldId id="263" r:id="rId4"/>
    <p:sldId id="277" r:id="rId5"/>
    <p:sldId id="278" r:id="rId6"/>
    <p:sldId id="264" r:id="rId7"/>
    <p:sldId id="266" r:id="rId8"/>
    <p:sldId id="267" r:id="rId9"/>
    <p:sldId id="270" r:id="rId10"/>
    <p:sldId id="268" r:id="rId11"/>
    <p:sldId id="269" r:id="rId12"/>
    <p:sldId id="410" r:id="rId13"/>
    <p:sldId id="279" r:id="rId14"/>
    <p:sldId id="408" r:id="rId15"/>
    <p:sldId id="409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D66CC"/>
    <a:srgbClr val="0066CC"/>
    <a:srgbClr val="0D5EFF"/>
    <a:srgbClr val="CAC7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5" autoAdjust="0"/>
    <p:restoredTop sz="94651" autoAdjust="0"/>
  </p:normalViewPr>
  <p:slideViewPr>
    <p:cSldViewPr snapToGrid="0">
      <p:cViewPr varScale="1">
        <p:scale>
          <a:sx n="102" d="100"/>
          <a:sy n="102" d="100"/>
        </p:scale>
        <p:origin x="92" y="8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matchingName="Title slide" userDrawn="1">
  <p:cSld name="Title slid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>
            <a:cxnSpLocks/>
          </p:cNvCxnSpPr>
          <p:nvPr/>
        </p:nvCxnSpPr>
        <p:spPr bwMode="auto">
          <a:xfrm>
            <a:off x="43862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 bwMode="auto">
          <a:xfrm>
            <a:off x="311708" y="12017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>
                <a:latin typeface="Arial"/>
                <a:cs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pPr>
              <a:defRPr/>
            </a:pPr>
            <a:endParaRPr dirty="0"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 bwMode="auto">
          <a:xfrm>
            <a:off x="311700" y="32913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latin typeface="+mj-l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pPr>
              <a:defRPr/>
            </a:pPr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 bwMode="auto"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pic>
        <p:nvPicPr>
          <p:cNvPr id="14" name="Google Shape;14;p2"/>
          <p:cNvPicPr/>
          <p:nvPr userDrawn="1"/>
        </p:nvPicPr>
        <p:blipFill>
          <a:blip r:embed="rId2">
            <a:alphaModFix/>
          </a:blip>
          <a:stretch/>
        </p:blipFill>
        <p:spPr bwMode="auto">
          <a:xfrm>
            <a:off x="3851920" y="123478"/>
            <a:ext cx="1440160" cy="12241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" name="Google Shape;15;p2"/>
          <p:cNvCxnSpPr>
            <a:cxnSpLocks/>
          </p:cNvCxnSpPr>
          <p:nvPr/>
        </p:nvCxnSpPr>
        <p:spPr bwMode="auto">
          <a:xfrm>
            <a:off x="27860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Google Shape;16;p2"/>
          <p:cNvSpPr txBox="1"/>
          <p:nvPr/>
        </p:nvSpPr>
        <p:spPr bwMode="auto"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1000" dirty="0">
                <a:solidFill>
                  <a:srgbClr val="26ABE2"/>
                </a:solidFill>
              </a:rPr>
              <a:t>Knowledge | Community | Solutions</a:t>
            </a:r>
            <a:endParaRPr sz="1000" dirty="0">
              <a:solidFill>
                <a:srgbClr val="26ABE2"/>
              </a:solidFill>
            </a:endParaRPr>
          </a:p>
        </p:txBody>
      </p:sp>
      <p:cxnSp>
        <p:nvCxnSpPr>
          <p:cNvPr id="17" name="Google Shape;17;p2"/>
          <p:cNvCxnSpPr>
            <a:cxnSpLocks/>
          </p:cNvCxnSpPr>
          <p:nvPr/>
        </p:nvCxnSpPr>
        <p:spPr bwMode="auto">
          <a:xfrm>
            <a:off x="11096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10E52E3-CFF1-2CA8-7F0D-83B371F41A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6634" y="4083925"/>
            <a:ext cx="1775666" cy="5123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CD08AD5-EEC6-4106-AB8D-951FE376170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4120875"/>
            <a:ext cx="2010427" cy="58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852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pic>
        <p:nvPicPr>
          <p:cNvPr id="40" name="Google Shape;40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28125" y="69700"/>
            <a:ext cx="748700" cy="636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" name="Google Shape;41;p5"/>
          <p:cNvCxnSpPr/>
          <p:nvPr/>
        </p:nvCxnSpPr>
        <p:spPr>
          <a:xfrm>
            <a:off x="43862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" name="Google Shape;42;p5"/>
          <p:cNvCxnSpPr/>
          <p:nvPr/>
        </p:nvCxnSpPr>
        <p:spPr>
          <a:xfrm>
            <a:off x="27860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3" name="Google Shape;43;p5"/>
          <p:cNvSpPr txBox="1"/>
          <p:nvPr/>
        </p:nvSpPr>
        <p:spPr>
          <a:xfrm>
            <a:off x="30141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 dirty="0">
                <a:solidFill>
                  <a:srgbClr val="26ABE2"/>
                </a:solidFill>
              </a:rPr>
              <a:t>Knowledge | Community | Solutions</a:t>
            </a:r>
            <a:endParaRPr sz="1000" dirty="0">
              <a:solidFill>
                <a:srgbClr val="26ABE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26ABE2"/>
              </a:solidFill>
            </a:endParaRPr>
          </a:p>
        </p:txBody>
      </p:sp>
      <p:cxnSp>
        <p:nvCxnSpPr>
          <p:cNvPr id="44" name="Google Shape;44;p5"/>
          <p:cNvCxnSpPr/>
          <p:nvPr/>
        </p:nvCxnSpPr>
        <p:spPr>
          <a:xfrm>
            <a:off x="11096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rgbClr val="D5E3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/>
          </p:nvPr>
        </p:nvSpPr>
        <p:spPr>
          <a:xfrm>
            <a:off x="265500" y="15379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subTitle" idx="1"/>
          </p:nvPr>
        </p:nvSpPr>
        <p:spPr>
          <a:xfrm>
            <a:off x="265500" y="3107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6" name="Google Shape;76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15338" y="257550"/>
            <a:ext cx="1345525" cy="11437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9"/>
          <p:cNvCxnSpPr/>
          <p:nvPr/>
        </p:nvCxnSpPr>
        <p:spPr>
          <a:xfrm>
            <a:off x="652400" y="4824875"/>
            <a:ext cx="3660000" cy="0"/>
          </a:xfrm>
          <a:prstGeom prst="straightConnector1">
            <a:avLst/>
          </a:prstGeom>
          <a:noFill/>
          <a:ln w="28575" cap="flat" cmpd="sng">
            <a:solidFill>
              <a:srgbClr val="EB22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" name="Google Shape;78;p9"/>
          <p:cNvCxnSpPr/>
          <p:nvPr/>
        </p:nvCxnSpPr>
        <p:spPr>
          <a:xfrm rot="10800000" flipH="1">
            <a:off x="423800" y="4823675"/>
            <a:ext cx="3081600" cy="1200"/>
          </a:xfrm>
          <a:prstGeom prst="straightConnector1">
            <a:avLst/>
          </a:prstGeom>
          <a:noFill/>
          <a:ln w="28575" cap="flat" cmpd="sng">
            <a:solidFill>
              <a:srgbClr val="26ABE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9" name="Google Shape;79;p9"/>
          <p:cNvSpPr txBox="1"/>
          <p:nvPr/>
        </p:nvSpPr>
        <p:spPr>
          <a:xfrm>
            <a:off x="804325" y="4826075"/>
            <a:ext cx="29928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 dirty="0">
                <a:solidFill>
                  <a:srgbClr val="26ABE2"/>
                </a:solidFill>
              </a:rPr>
              <a:t>Knowledge | Community | Solutions</a:t>
            </a:r>
          </a:p>
        </p:txBody>
      </p:sp>
      <p:cxnSp>
        <p:nvCxnSpPr>
          <p:cNvPr id="80" name="Google Shape;80;p9"/>
          <p:cNvCxnSpPr/>
          <p:nvPr/>
        </p:nvCxnSpPr>
        <p:spPr>
          <a:xfrm rot="10800000" flipH="1">
            <a:off x="271400" y="4823675"/>
            <a:ext cx="2479500" cy="1200"/>
          </a:xfrm>
          <a:prstGeom prst="straightConnector1">
            <a:avLst/>
          </a:prstGeom>
          <a:noFill/>
          <a:ln w="28575" cap="flat" cmpd="sng">
            <a:solidFill>
              <a:srgbClr val="2E3192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884762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D4339-3BA4-BDF2-652B-E53769651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G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BD86AC-2710-C0FA-6B09-3E1AAFF9DA4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177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None/>
              <a:defRPr sz="2800">
                <a:solidFill>
                  <a:srgbClr val="2E319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1800"/>
              <a:buChar char="●"/>
              <a:defRPr sz="1800">
                <a:solidFill>
                  <a:srgbClr val="2E3192"/>
                </a:solidFill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○"/>
              <a:defRPr>
                <a:solidFill>
                  <a:srgbClr val="2E3192"/>
                </a:solidFill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■"/>
              <a:defRPr>
                <a:solidFill>
                  <a:srgbClr val="2E3192"/>
                </a:solidFill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●"/>
              <a:defRPr>
                <a:solidFill>
                  <a:srgbClr val="2E3192"/>
                </a:solidFill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○"/>
              <a:defRPr>
                <a:solidFill>
                  <a:srgbClr val="2E3192"/>
                </a:solidFill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■"/>
              <a:defRPr>
                <a:solidFill>
                  <a:srgbClr val="2E3192"/>
                </a:solidFill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●"/>
              <a:defRPr>
                <a:solidFill>
                  <a:srgbClr val="2E3192"/>
                </a:solidFill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E3192"/>
              </a:buClr>
              <a:buSzPts val="1400"/>
              <a:buChar char="○"/>
              <a:defRPr>
                <a:solidFill>
                  <a:srgbClr val="2E3192"/>
                </a:solidFill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2E3192"/>
              </a:buClr>
              <a:buSzPts val="1400"/>
              <a:buChar char="■"/>
              <a:defRPr>
                <a:solidFill>
                  <a:srgbClr val="2E319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51" r:id="rId2"/>
    <p:sldLayoutId id="2147483660" r:id="rId3"/>
    <p:sldLayoutId id="2147483661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wkyazze@renu.ac.u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Google Shape;336;p48"/>
          <p:cNvSpPr>
            <a:spLocks noGrp="1"/>
          </p:cNvSpPr>
          <p:nvPr>
            <p:ph type="ctrTitle"/>
          </p:nvPr>
        </p:nvSpPr>
        <p:spPr bwMode="auto">
          <a:xfrm>
            <a:off x="373380" y="1598954"/>
            <a:ext cx="8397240" cy="1344341"/>
          </a:xfrm>
          <a:prstGeom prst="rect">
            <a:avLst/>
          </a:prstGeom>
        </p:spPr>
        <p:txBody>
          <a:bodyPr spcFirstLastPara="1" wrap="square" lIns="91423" tIns="91423" rIns="91423" bIns="91423" anchor="b" anchorCtr="0">
            <a:noAutofit/>
          </a:bodyPr>
          <a:lstStyle/>
          <a:p>
            <a:pPr lvl="0">
              <a:defRPr/>
            </a:pPr>
            <a:r>
              <a:rPr lang="en-US" sz="4000" b="1" dirty="0">
                <a:latin typeface="Garamond" panose="02020404030301010803" pitchFamily="18" charset="0"/>
              </a:rPr>
              <a:t>Building a Highly Available Mobile Broadband Last Mile </a:t>
            </a:r>
            <a:endParaRPr sz="2800" b="1" dirty="0">
              <a:solidFill>
                <a:srgbClr val="0070C0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50CB5E57-164F-4F85-9E7E-25DCBFF753D1}"/>
              </a:ext>
            </a:extLst>
          </p:cNvPr>
          <p:cNvSpPr txBox="1">
            <a:spLocks/>
          </p:cNvSpPr>
          <p:nvPr/>
        </p:nvSpPr>
        <p:spPr bwMode="auto">
          <a:xfrm>
            <a:off x="2787040" y="3926262"/>
            <a:ext cx="3066948" cy="76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+mj-lt"/>
                <a:ea typeface="Arial"/>
                <a:cs typeface="Arial"/>
              </a:defRPr>
            </a:lvl1pPr>
            <a:lvl2pPr marL="914400" marR="0" lvl="1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2pPr>
            <a:lvl3pPr marL="1371600" marR="0" lvl="2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3pPr>
            <a:lvl4pPr marL="1828800" marR="0" lvl="3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4pPr>
            <a:lvl5pPr marL="2286000" marR="0" lvl="4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5pPr>
            <a:lvl6pPr marL="2743200" marR="0" lvl="5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6pPr>
            <a:lvl7pPr marL="3200400" marR="0" lvl="6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7pPr>
            <a:lvl8pPr marL="3657600" marR="0" lvl="7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8pPr>
            <a:lvl9pPr marL="4114800" marR="0" lvl="8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9pPr>
          </a:lstStyle>
          <a:p>
            <a:pPr marL="482600" lvl="1" indent="0">
              <a:buClr>
                <a:srgbClr val="0070C0"/>
              </a:buClr>
              <a:buSzPct val="80000"/>
              <a:defRPr/>
            </a:pPr>
            <a:r>
              <a:rPr lang="en-US" sz="2000" dirty="0">
                <a:latin typeface="Garamond" panose="02020404030301010803" pitchFamily="18" charset="0"/>
              </a:rPr>
              <a:t>Walid Kyazze</a:t>
            </a:r>
          </a:p>
          <a:p>
            <a:pPr marL="482600" lvl="1" indent="0">
              <a:buClr>
                <a:srgbClr val="0070C0"/>
              </a:buClr>
              <a:buSzPct val="80000"/>
              <a:defRPr/>
            </a:pPr>
            <a:r>
              <a:rPr lang="en-US" sz="2000" dirty="0">
                <a:latin typeface="Garamond" panose="02020404030301010803" pitchFamily="18" charset="0"/>
                <a:hlinkClick r:id="rId2"/>
              </a:rPr>
              <a:t>wkyazze@renu.ac.ug</a:t>
            </a:r>
            <a:endParaRPr lang="en-US" sz="2000" dirty="0">
              <a:latin typeface="Garamond" panose="02020404030301010803" pitchFamily="18" charset="0"/>
            </a:endParaRPr>
          </a:p>
          <a:p>
            <a:pPr marL="482600" lvl="1" indent="0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0000"/>
              <a:defRPr/>
            </a:pPr>
            <a:r>
              <a:rPr lang="en-US" sz="2000" dirty="0"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F3DE2CBA-9075-4E84-8F45-3F8150B46885}"/>
              </a:ext>
            </a:extLst>
          </p:cNvPr>
          <p:cNvSpPr txBox="1">
            <a:spLocks/>
          </p:cNvSpPr>
          <p:nvPr/>
        </p:nvSpPr>
        <p:spPr bwMode="auto">
          <a:xfrm>
            <a:off x="3691001" y="3267240"/>
            <a:ext cx="1259025" cy="4847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+mj-lt"/>
                <a:ea typeface="Arial"/>
                <a:cs typeface="Arial"/>
              </a:defRPr>
            </a:lvl1pPr>
            <a:lvl2pPr marL="914400" marR="0" lvl="1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2pPr>
            <a:lvl3pPr marL="1371600" marR="0" lvl="2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3pPr>
            <a:lvl4pPr marL="1828800" marR="0" lvl="3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4pPr>
            <a:lvl5pPr marL="2286000" marR="0" lvl="4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5pPr>
            <a:lvl6pPr marL="2743200" marR="0" lvl="5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6pPr>
            <a:lvl7pPr marL="3200400" marR="0" lvl="6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7pPr>
            <a:lvl8pPr marL="3657600" marR="0" lvl="7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8pPr>
            <a:lvl9pPr marL="4114800" marR="0" lvl="8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</a:defRPr>
            </a:lvl9pPr>
          </a:lstStyle>
          <a:p>
            <a:pPr marL="482600" lvl="1" indent="0">
              <a:buClr>
                <a:srgbClr val="0070C0"/>
              </a:buClr>
              <a:buSzPct val="80000"/>
              <a:defRPr/>
            </a:pPr>
            <a:r>
              <a:rPr lang="en-US" sz="2000" dirty="0">
                <a:latin typeface="Garamond" panose="02020404030301010803" pitchFamily="18" charset="0"/>
              </a:rPr>
              <a:t>By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DDA5-1A3D-24A7-E3B6-E45DFCD50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288275"/>
            <a:ext cx="7688580" cy="572700"/>
          </a:xfrm>
        </p:spPr>
        <p:txBody>
          <a:bodyPr/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Design Optimizations for High </a:t>
            </a:r>
            <a:r>
              <a:rPr lang="en-US" b="1" dirty="0">
                <a:latin typeface="Garamond" panose="02020404030301010803" pitchFamily="18" charset="0"/>
              </a:rPr>
              <a:t>A</a:t>
            </a:r>
            <a:r>
              <a:rPr lang="en-US" sz="2800" b="1" dirty="0">
                <a:latin typeface="Garamond" panose="02020404030301010803" pitchFamily="18" charset="0"/>
              </a:rPr>
              <a:t>vailability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19E2E0-C00F-9EDE-EF9B-67EA1C974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860975"/>
            <a:ext cx="7490460" cy="3608755"/>
          </a:xfrm>
        </p:spPr>
        <p:txBody>
          <a:bodyPr/>
          <a:lstStyle/>
          <a:p>
            <a:pPr marL="5334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>
                <a:latin typeface="Garamond" panose="02020404030301010803" pitchFamily="18" charset="0"/>
              </a:rPr>
              <a:t>Physical link redundancy – Dual links to the MNO</a:t>
            </a:r>
          </a:p>
          <a:p>
            <a:pPr marL="5334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>
                <a:latin typeface="Garamond" panose="02020404030301010803" pitchFamily="18" charset="0"/>
              </a:rPr>
              <a:t>Authentication server redundancy – Requirements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At least two running authentication nodes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Active - Active operation of the nodes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A single authentication server IP address known to the MNO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User and session data replication across all nodes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Automatic failover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 marL="76200" indent="0">
              <a:buNone/>
            </a:pPr>
            <a:endParaRPr lang="en-US" dirty="0">
              <a:latin typeface="Garamond" panose="020204040303010108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G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752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DDA5-1A3D-24A7-E3B6-E45DFCD50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362" y="118355"/>
            <a:ext cx="3930637" cy="572700"/>
          </a:xfrm>
        </p:spPr>
        <p:txBody>
          <a:bodyPr/>
          <a:lstStyle/>
          <a:p>
            <a:r>
              <a:rPr lang="en-US" sz="2800" b="1" dirty="0">
                <a:latin typeface="Garamond" panose="02020404030301010803" pitchFamily="18" charset="0"/>
              </a:rPr>
              <a:t>New Design</a:t>
            </a:r>
            <a:endParaRPr lang="en-US" sz="2800" dirty="0">
              <a:latin typeface="Garamond" panose="02020404030301010803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87B43C-5B5D-577F-BB93-F3CDB00C0C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1362" y="704839"/>
            <a:ext cx="3930638" cy="378160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Garamond" panose="02020404030301010803" pitchFamily="18" charset="0"/>
              </a:rPr>
              <a:t>Second link to MNO:   </a:t>
            </a:r>
            <a:r>
              <a:rPr lang="en-US" dirty="0">
                <a:latin typeface="Garamond" panose="02020404030301010803" pitchFamily="18" charset="0"/>
              </a:rPr>
              <a:t>L3 failover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Garamond" panose="02020404030301010803" pitchFamily="18" charset="0"/>
              </a:rPr>
              <a:t>Anycast:                    </a:t>
            </a:r>
            <a:r>
              <a:rPr lang="en-US" dirty="0">
                <a:latin typeface="Garamond" panose="02020404030301010803" pitchFamily="18" charset="0"/>
              </a:rPr>
              <a:t>Active-Active operation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Garamond" panose="02020404030301010803" pitchFamily="18" charset="0"/>
              </a:rPr>
              <a:t>Galera Database Cluster: </a:t>
            </a:r>
            <a:r>
              <a:rPr lang="en-US" dirty="0">
                <a:latin typeface="Garamond" panose="02020404030301010803" pitchFamily="18" charset="0"/>
              </a:rPr>
              <a:t>Node synchronization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Garamond" panose="02020404030301010803" pitchFamily="18" charset="0"/>
              </a:rPr>
              <a:t>Route Tracking:    </a:t>
            </a:r>
            <a:r>
              <a:rPr lang="en-US" dirty="0">
                <a:latin typeface="Garamond" panose="02020404030301010803" pitchFamily="18" charset="0"/>
              </a:rPr>
              <a:t>Failover mechanism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latin typeface="Garamond" panose="02020404030301010803" pitchFamily="18" charset="0"/>
              </a:rPr>
              <a:t>ICMP reachability checks on the server unicast IP address</a:t>
            </a:r>
            <a:endParaRPr lang="en-UG" dirty="0">
              <a:latin typeface="Garamond" panose="02020404030301010803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EDB4865-4B62-4228-BC8D-D85FAC903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56085"/>
            <a:ext cx="3864845" cy="473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673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DDA5-1A3D-24A7-E3B6-E45DFCD50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288275"/>
            <a:ext cx="7688580" cy="572700"/>
          </a:xfrm>
        </p:spPr>
        <p:txBody>
          <a:bodyPr/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Achievements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19E2E0-C00F-9EDE-EF9B-67EA1C974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860975"/>
            <a:ext cx="7490460" cy="3608755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Deployed as fixed links for Health Facilities, Schools, and other remote sites.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Deployed as mobile links for eduroam on the Go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Over </a:t>
            </a:r>
            <a:r>
              <a:rPr lang="en-US" b="1" dirty="0">
                <a:latin typeface="Garamond" panose="02020404030301010803" pitchFamily="18" charset="0"/>
              </a:rPr>
              <a:t>1000 active links </a:t>
            </a:r>
            <a:r>
              <a:rPr lang="en-US" dirty="0">
                <a:latin typeface="Garamond" panose="02020404030301010803" pitchFamily="18" charset="0"/>
              </a:rPr>
              <a:t>with approximately </a:t>
            </a:r>
            <a:r>
              <a:rPr lang="en-US" b="1" dirty="0">
                <a:latin typeface="Garamond" panose="02020404030301010803" pitchFamily="18" charset="0"/>
              </a:rPr>
              <a:t>1Gbps</a:t>
            </a:r>
            <a:r>
              <a:rPr lang="en-US" dirty="0">
                <a:latin typeface="Garamond" panose="02020404030301010803" pitchFamily="18" charset="0"/>
              </a:rPr>
              <a:t> of traffic.</a:t>
            </a:r>
          </a:p>
          <a:p>
            <a:pPr marL="76200" indent="0">
              <a:lnSpc>
                <a:spcPct val="150000"/>
              </a:lnSpc>
              <a:buNone/>
            </a:pPr>
            <a:endParaRPr lang="en-US" dirty="0">
              <a:latin typeface="Garamond" panose="02020404030301010803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Garamond" panose="02020404030301010803" pitchFamily="18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 marL="76200" indent="0">
              <a:buNone/>
            </a:pPr>
            <a:endParaRPr lang="en-US" dirty="0">
              <a:latin typeface="Garamond" panose="020204040303010108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G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926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DDA5-1A3D-24A7-E3B6-E45DFCD50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288275"/>
            <a:ext cx="7688580" cy="572700"/>
          </a:xfrm>
        </p:spPr>
        <p:txBody>
          <a:bodyPr/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Future Works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19E2E0-C00F-9EDE-EF9B-67EA1C974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860975"/>
            <a:ext cx="7490460" cy="360875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latin typeface="Garamond" panose="02020404030301010803" pitchFamily="18" charset="0"/>
              </a:rPr>
              <a:t>Application level monitoring for failover – RADIUS service health.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Garamond" panose="02020404030301010803" pitchFamily="18" charset="0"/>
              </a:rPr>
              <a:t>Exploring private LTE and 5G networks for intra-campus connectivity.</a:t>
            </a:r>
          </a:p>
          <a:p>
            <a:pPr>
              <a:lnSpc>
                <a:spcPct val="150000"/>
              </a:lnSpc>
            </a:pPr>
            <a:endParaRPr lang="en-US" dirty="0">
              <a:latin typeface="Garamond" panose="02020404030301010803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Garamond" panose="02020404030301010803" pitchFamily="18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 marL="76200" indent="0">
              <a:buNone/>
            </a:pPr>
            <a:endParaRPr lang="en-US" dirty="0">
              <a:latin typeface="Garamond" panose="020204040303010108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G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358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E356632-5EB6-B07E-2A75-BF094E3FA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8452" y="1285875"/>
            <a:ext cx="3427095" cy="342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14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7FA91A0-ED3E-034D-0784-A078103D9247}"/>
              </a:ext>
            </a:extLst>
          </p:cNvPr>
          <p:cNvSpPr txBox="1">
            <a:spLocks/>
          </p:cNvSpPr>
          <p:nvPr/>
        </p:nvSpPr>
        <p:spPr bwMode="auto">
          <a:xfrm>
            <a:off x="2245994" y="1938990"/>
            <a:ext cx="5038725" cy="126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3192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2E319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8000" b="1" dirty="0">
                <a:latin typeface="Brush Script MT" panose="03060802040406070304" pitchFamily="66" charset="0"/>
              </a:rPr>
              <a:t>Asante Sana!</a:t>
            </a:r>
          </a:p>
        </p:txBody>
      </p:sp>
    </p:spTree>
    <p:extLst>
      <p:ext uri="{BB962C8B-B14F-4D97-AF65-F5344CB8AC3E}">
        <p14:creationId xmlns:p14="http://schemas.microsoft.com/office/powerpoint/2010/main" val="1072510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Google Shape;161;p26"/>
          <p:cNvSpPr>
            <a:spLocks noGrp="1"/>
          </p:cNvSpPr>
          <p:nvPr>
            <p:ph type="subTitle" idx="1"/>
          </p:nvPr>
        </p:nvSpPr>
        <p:spPr bwMode="auto">
          <a:xfrm>
            <a:off x="1528258" y="1337937"/>
            <a:ext cx="1573879" cy="5374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400" b="1" dirty="0">
                <a:latin typeface="Garamond" panose="02020404030301010803" pitchFamily="18" charset="0"/>
                <a:cs typeface="Times New Roman" panose="02020603050405020304" pitchFamily="18" charset="0"/>
              </a:rPr>
              <a:t>Overview</a:t>
            </a: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400" dirty="0">
                <a:latin typeface="Garamond" panose="02020404030301010803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6" name="Google Shape;162;p26"/>
          <p:cNvSpPr>
            <a:spLocks noGrp="1"/>
          </p:cNvSpPr>
          <p:nvPr>
            <p:ph type="body" idx="2"/>
          </p:nvPr>
        </p:nvSpPr>
        <p:spPr bwMode="auto">
          <a:xfrm>
            <a:off x="4707926" y="205739"/>
            <a:ext cx="4161755" cy="428244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76200" indent="0">
              <a:spcBef>
                <a:spcPts val="1600"/>
              </a:spcBef>
              <a:buNone/>
              <a:defRPr/>
            </a:pPr>
            <a:r>
              <a:rPr lang="en-GB" sz="2800" b="1" dirty="0">
                <a:latin typeface="Garamond" panose="02020404030301010803" pitchFamily="18" charset="0"/>
                <a:cs typeface="Times New Roman" panose="02020603050405020304" pitchFamily="18" charset="0"/>
              </a:rPr>
              <a:t>Outline</a:t>
            </a:r>
            <a:r>
              <a:rPr lang="en-GB" sz="2000" b="1" dirty="0"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1600"/>
              </a:spcBef>
              <a:buFont typeface="Wingdings" panose="05000000000000000000" pitchFamily="2" charset="2"/>
              <a:buChar char="v"/>
              <a:defRPr/>
            </a:pPr>
            <a:r>
              <a:rPr lang="en-US" sz="2000" dirty="0">
                <a:latin typeface="Garamond" panose="02020404030301010803" pitchFamily="18" charset="0"/>
              </a:rPr>
              <a:t>Mobile Broadband last mile?</a:t>
            </a:r>
          </a:p>
          <a:p>
            <a:pPr>
              <a:spcBef>
                <a:spcPts val="1600"/>
              </a:spcBef>
              <a:buFont typeface="Wingdings" panose="05000000000000000000" pitchFamily="2" charset="2"/>
              <a:buChar char="v"/>
              <a:defRPr/>
            </a:pPr>
            <a:r>
              <a:rPr lang="en-US" sz="2000" dirty="0">
                <a:latin typeface="Garamond" panose="02020404030301010803" pitchFamily="18" charset="0"/>
              </a:rPr>
              <a:t>RENU’s Implementation</a:t>
            </a:r>
          </a:p>
          <a:p>
            <a:pPr>
              <a:spcBef>
                <a:spcPts val="1600"/>
              </a:spcBef>
              <a:buFont typeface="Wingdings" panose="05000000000000000000" pitchFamily="2" charset="2"/>
              <a:buChar char="v"/>
              <a:defRPr/>
            </a:pPr>
            <a:r>
              <a:rPr lang="en-US" sz="2000" dirty="0">
                <a:latin typeface="Garamond" panose="02020404030301010803" pitchFamily="18" charset="0"/>
              </a:rPr>
              <a:t>Old setup</a:t>
            </a:r>
          </a:p>
          <a:p>
            <a:pPr>
              <a:spcBef>
                <a:spcPts val="1600"/>
              </a:spcBef>
              <a:buFont typeface="Wingdings" panose="05000000000000000000" pitchFamily="2" charset="2"/>
              <a:buChar char="v"/>
              <a:defRPr/>
            </a:pPr>
            <a:r>
              <a:rPr lang="en-US" sz="2000" dirty="0">
                <a:latin typeface="Garamond" panose="02020404030301010803" pitchFamily="18" charset="0"/>
              </a:rPr>
              <a:t>Design Optimizations</a:t>
            </a:r>
          </a:p>
          <a:p>
            <a:pPr>
              <a:spcBef>
                <a:spcPts val="1600"/>
              </a:spcBef>
              <a:buFont typeface="Wingdings" panose="05000000000000000000" pitchFamily="2" charset="2"/>
              <a:buChar char="v"/>
              <a:defRPr/>
            </a:pPr>
            <a:r>
              <a:rPr lang="en-US" sz="2000" dirty="0">
                <a:latin typeface="Garamond" panose="02020404030301010803" pitchFamily="18" charset="0"/>
              </a:rPr>
              <a:t>New Setup</a:t>
            </a:r>
          </a:p>
          <a:p>
            <a:pPr>
              <a:spcBef>
                <a:spcPts val="1600"/>
              </a:spcBef>
              <a:buFont typeface="Wingdings" panose="05000000000000000000" pitchFamily="2" charset="2"/>
              <a:buChar char="v"/>
              <a:defRPr/>
            </a:pPr>
            <a:r>
              <a:rPr lang="en-US" sz="2000" dirty="0">
                <a:latin typeface="Garamond" panose="02020404030301010803" pitchFamily="18" charset="0"/>
              </a:rPr>
              <a:t>Achievements</a:t>
            </a:r>
          </a:p>
          <a:p>
            <a:pPr>
              <a:spcBef>
                <a:spcPts val="1600"/>
              </a:spcBef>
              <a:buFont typeface="Wingdings" panose="05000000000000000000" pitchFamily="2" charset="2"/>
              <a:buChar char="v"/>
              <a:defRPr/>
            </a:pPr>
            <a:r>
              <a:rPr lang="en-US" sz="2000" dirty="0">
                <a:latin typeface="Garamond" panose="02020404030301010803" pitchFamily="18" charset="0"/>
                <a:cs typeface="Times New Roman" panose="02020603050405020304" pitchFamily="18" charset="0"/>
              </a:rPr>
              <a:t>Future Works</a:t>
            </a:r>
            <a:endParaRPr lang="en-US" dirty="0"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DA6437-BD5C-431F-BEAB-151F0252A4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396" y="1875406"/>
            <a:ext cx="3016743" cy="2778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DDA5-1A3D-24A7-E3B6-E45DFCD50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560" y="154630"/>
            <a:ext cx="7688580" cy="572700"/>
          </a:xfrm>
        </p:spPr>
        <p:txBody>
          <a:bodyPr/>
          <a:lstStyle/>
          <a:p>
            <a:pPr algn="ctr"/>
            <a:r>
              <a:rPr lang="en-US" b="1" dirty="0">
                <a:latin typeface="Garamond" panose="02020404030301010803" pitchFamily="18" charset="0"/>
              </a:rPr>
              <a:t>Why Mobile Broadband?</a:t>
            </a:r>
            <a:endParaRPr lang="en-UG" b="1" dirty="0">
              <a:latin typeface="Garamond" panose="02020404030301010803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19E2E0-C00F-9EDE-EF9B-67EA1C974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0540" y="838198"/>
            <a:ext cx="4473442" cy="36470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Uneconomical costs for remote fiber lines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Rugged terrain and thick vegetation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LEO satellite connectivity </a:t>
            </a:r>
            <a:r>
              <a:rPr lang="en-US" dirty="0">
                <a:solidFill>
                  <a:srgbClr val="FF0000"/>
                </a:solidFill>
                <a:latin typeface="Garamond" panose="02020404030301010803" pitchFamily="18" charset="0"/>
              </a:rPr>
              <a:t>???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Rapid expansion of cellular networks i.e., in UG LTE coverage stands at 86.37%, and 60%-70% on the entire African continent.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G" dirty="0">
              <a:latin typeface="Garamond" panose="02020404030301010803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1A38F0-117C-B835-5479-8A18C0B715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3982" y="838199"/>
            <a:ext cx="4160018" cy="3647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949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DDA5-1A3D-24A7-E3B6-E45DFCD50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804" y="162144"/>
            <a:ext cx="7413588" cy="613410"/>
          </a:xfrm>
        </p:spPr>
        <p:txBody>
          <a:bodyPr/>
          <a:lstStyle/>
          <a:p>
            <a:pPr algn="ctr"/>
            <a:r>
              <a:rPr lang="en-US" b="1" dirty="0">
                <a:latin typeface="Garamond" panose="02020404030301010803" pitchFamily="18" charset="0"/>
              </a:rPr>
              <a:t>What is Mobile Broadband ?</a:t>
            </a:r>
            <a:endParaRPr lang="en-UG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1832DF-F60B-67E3-A561-835F0D2825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255" r="10499" b="10542"/>
          <a:stretch/>
        </p:blipFill>
        <p:spPr>
          <a:xfrm>
            <a:off x="4968240" y="1031386"/>
            <a:ext cx="4175760" cy="2513651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8AE666A-2C9F-62AD-FE78-0CBBCCB483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804" y="1031386"/>
            <a:ext cx="4369763" cy="3080728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Wireless Internet access through cellular networks.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Leverages advanced mobile technologies like 3G, LTE, and 5G.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G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416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DDA5-1A3D-24A7-E3B6-E45DFCD50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710" y="913905"/>
            <a:ext cx="7688580" cy="1414710"/>
          </a:xfrm>
        </p:spPr>
        <p:txBody>
          <a:bodyPr/>
          <a:lstStyle/>
          <a:p>
            <a:pPr algn="ctr"/>
            <a:r>
              <a:rPr lang="en-US" sz="3200" b="1" dirty="0">
                <a:latin typeface="Garamond" panose="02020404030301010803" pitchFamily="18" charset="0"/>
              </a:rPr>
              <a:t>RENU’s Implementation of Mobile Broadband Last Mile Connectivity</a:t>
            </a:r>
            <a:endParaRPr lang="en-UG" sz="32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918C58-6491-DD46-3F8F-ACF482275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188" y="2150759"/>
            <a:ext cx="1857623" cy="185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260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DDA5-1A3D-24A7-E3B6-E45DFCD50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560" y="185945"/>
            <a:ext cx="7688580" cy="572700"/>
          </a:xfrm>
        </p:spPr>
        <p:txBody>
          <a:bodyPr/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RENU’s Implementation</a:t>
            </a:r>
            <a:endParaRPr lang="en-UG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19E2E0-C00F-9EDE-EF9B-67EA1C974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0560" y="758646"/>
            <a:ext cx="7427517" cy="3680690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Private APN with a Ugandan MNO – up to 20Mbps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Dedicated bandwidth for each APN – Not data based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Network access requires authentication of the LTE UE, handled by RENU – Based on RADIUS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IP allocation is managed by RENU – 1:1 Static allocation by the RADIUS server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G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929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DDA5-1A3D-24A7-E3B6-E45DFCD50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235973"/>
            <a:ext cx="7244715" cy="572700"/>
          </a:xfrm>
        </p:spPr>
        <p:txBody>
          <a:bodyPr/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Mobile Broadband Last Mile Architecture – Old Setup</a:t>
            </a:r>
            <a:endParaRPr lang="en-UG" b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A0122D4-3B62-45F3-9C2B-51C07DC15C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9" t="32877" b="35343"/>
          <a:stretch/>
        </p:blipFill>
        <p:spPr bwMode="auto">
          <a:xfrm>
            <a:off x="731520" y="808673"/>
            <a:ext cx="7244715" cy="360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547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DDA5-1A3D-24A7-E3B6-E45DFCD50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456" y="185945"/>
            <a:ext cx="7688580" cy="572700"/>
          </a:xfrm>
        </p:spPr>
        <p:txBody>
          <a:bodyPr/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Challenges with the </a:t>
            </a:r>
            <a:r>
              <a:rPr lang="en-US" b="1" dirty="0">
                <a:latin typeface="Garamond" panose="02020404030301010803" pitchFamily="18" charset="0"/>
              </a:rPr>
              <a:t>old </a:t>
            </a:r>
            <a:r>
              <a:rPr lang="en-US" sz="2800" b="1" dirty="0">
                <a:latin typeface="Garamond" panose="02020404030301010803" pitchFamily="18" charset="0"/>
              </a:rPr>
              <a:t>setup</a:t>
            </a:r>
            <a:endParaRPr lang="en-UG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19E2E0-C00F-9EDE-EF9B-67EA1C974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0560" y="758645"/>
            <a:ext cx="7490460" cy="3608755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Single point of failure – Link Failure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G" dirty="0">
              <a:latin typeface="Garamond" panose="02020404030301010803" pitchFamily="18" charset="0"/>
            </a:endParaRPr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EAD7F973-2021-9152-2E44-D26823167E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667"/>
          <a:stretch/>
        </p:blipFill>
        <p:spPr bwMode="auto">
          <a:xfrm>
            <a:off x="1306502" y="1199465"/>
            <a:ext cx="6530996" cy="360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097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DDA5-1A3D-24A7-E3B6-E45DFCD50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560" y="185945"/>
            <a:ext cx="7688580" cy="572700"/>
          </a:xfrm>
        </p:spPr>
        <p:txBody>
          <a:bodyPr/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Challenges with the old setup – Cont’d</a:t>
            </a:r>
            <a:endParaRPr lang="en-UG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19E2E0-C00F-9EDE-EF9B-67EA1C974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0560" y="767372"/>
            <a:ext cx="7490460" cy="3608755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Single point of failure – Authentication Server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Garamond" panose="020204040303010108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G" dirty="0">
              <a:latin typeface="Garamond" panose="02020404030301010803" pitchFamily="18" charset="0"/>
            </a:endParaRPr>
          </a:p>
        </p:txBody>
      </p:sp>
      <p:pic>
        <p:nvPicPr>
          <p:cNvPr id="3078" name="Picture 6">
            <a:extLst>
              <a:ext uri="{FF2B5EF4-FFF2-40B4-BE49-F238E27FC236}">
                <a16:creationId xmlns:a16="http://schemas.microsoft.com/office/drawing/2014/main" id="{61807458-F825-0755-3F34-D62C5A9CBE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7" b="70667"/>
          <a:stretch/>
        </p:blipFill>
        <p:spPr bwMode="auto">
          <a:xfrm>
            <a:off x="1252842" y="1501140"/>
            <a:ext cx="6325896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29641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16797</TotalTime>
  <Words>347</Words>
  <Application>Microsoft Office PowerPoint</Application>
  <PresentationFormat>On-screen Show (16:9)</PresentationFormat>
  <Paragraphs>72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Brush Script MT</vt:lpstr>
      <vt:lpstr>Garamond</vt:lpstr>
      <vt:lpstr>Times New Roman</vt:lpstr>
      <vt:lpstr>Wingdings</vt:lpstr>
      <vt:lpstr>Simple Light</vt:lpstr>
      <vt:lpstr>Building a Highly Available Mobile Broadband Last Mile </vt:lpstr>
      <vt:lpstr>PowerPoint Presentation</vt:lpstr>
      <vt:lpstr>Why Mobile Broadband?</vt:lpstr>
      <vt:lpstr>What is Mobile Broadband ?</vt:lpstr>
      <vt:lpstr>RENU’s Implementation of Mobile Broadband Last Mile Connectivity</vt:lpstr>
      <vt:lpstr>RENU’s Implementation</vt:lpstr>
      <vt:lpstr>Mobile Broadband Last Mile Architecture – Old Setup</vt:lpstr>
      <vt:lpstr>Challenges with the old setup</vt:lpstr>
      <vt:lpstr>Challenges with the old setup – Cont’d</vt:lpstr>
      <vt:lpstr>Design Optimizations for High Availability</vt:lpstr>
      <vt:lpstr>New Design</vt:lpstr>
      <vt:lpstr>Achievements </vt:lpstr>
      <vt:lpstr>Future Works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kyawa Walid</dc:creator>
  <cp:lastModifiedBy>Walid</cp:lastModifiedBy>
  <cp:revision>256</cp:revision>
  <dcterms:modified xsi:type="dcterms:W3CDTF">2024-10-31T03:50:38Z</dcterms:modified>
</cp:coreProperties>
</file>