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x="6858000" cy="9144000"/>
  <p:embeddedFontLst>
    <p:embeddedFont>
      <p:font typeface="Century Gothic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22" roundtripDataSignature="AMtx7mhzTv35DlYXqePwceqDmufcvA2Rc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enturyGothic-italic.fntdata"/><Relationship Id="rId11" Type="http://schemas.openxmlformats.org/officeDocument/2006/relationships/slide" Target="slides/slide6.xml"/><Relationship Id="rId22" Type="http://customschemas.google.com/relationships/presentationmetadata" Target="metadata"/><Relationship Id="rId10" Type="http://schemas.openxmlformats.org/officeDocument/2006/relationships/slide" Target="slides/slide5.xml"/><Relationship Id="rId21" Type="http://schemas.openxmlformats.org/officeDocument/2006/relationships/font" Target="fonts/CenturyGothic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CenturyGothic-bold.fntdata"/><Relationship Id="rId6" Type="http://schemas.openxmlformats.org/officeDocument/2006/relationships/slide" Target="slides/slide1.xml"/><Relationship Id="rId18" Type="http://schemas.openxmlformats.org/officeDocument/2006/relationships/font" Target="fonts/CenturyGothic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0e49793483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9" name="Google Shape;179;g30e49793483_0_19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0e49793483_0_19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0e49793483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0e49793483_0_2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0e49793483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0e38100157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" name="Google Shape;89;g30e3810015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0e49793483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g30e49793483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0e49793483_0_9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0e49793483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0e49793483_0_1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0e49793483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0e49793483_0_1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0e49793483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0e49793483_0_1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0e49793483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0e49793483_0_1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0e49793483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2" name="Google Shape;17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1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1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g"/><Relationship Id="rId4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jpg"/><Relationship Id="rId4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jpg"/><Relationship Id="rId4" Type="http://schemas.openxmlformats.org/officeDocument/2006/relationships/image" Target="../media/image7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idx="1" type="subTitle"/>
          </p:nvPr>
        </p:nvSpPr>
        <p:spPr>
          <a:xfrm>
            <a:off x="1371600" y="415645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b="1" lang="en-US" sz="34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Onan Mulumba</a:t>
            </a:r>
            <a:endParaRPr b="1" sz="34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b="1" lang="en-US"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(Makerere University)</a:t>
            </a:r>
            <a:endParaRPr b="1" sz="19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b="1" lang="en-US"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31st October 2024</a:t>
            </a:r>
            <a:endParaRPr b="1" sz="19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118050" y="944600"/>
            <a:ext cx="8907900" cy="2749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Arial"/>
              <a:buNone/>
            </a:pPr>
            <a:r>
              <a:rPr b="1" lang="en-US" sz="4300">
                <a:solidFill>
                  <a:srgbClr val="F1C23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Digital Tools and Bioinformatics in Academic Libraries: Transforming Research Support at Makerere University</a:t>
            </a:r>
            <a:endParaRPr b="1" i="0" sz="4300" u="none" cap="none" strike="noStrike">
              <a:solidFill>
                <a:srgbClr val="F1C23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Google Shape;86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01625" y="216800"/>
            <a:ext cx="2024325" cy="58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0e49793483_0_199"/>
          <p:cNvSpPr txBox="1"/>
          <p:nvPr>
            <p:ph type="title"/>
          </p:nvPr>
        </p:nvSpPr>
        <p:spPr>
          <a:xfrm>
            <a:off x="457200" y="150272"/>
            <a:ext cx="8229600" cy="8655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the patrons have said.</a:t>
            </a:r>
            <a:endParaRPr b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2" name="Google Shape;182;g30e49793483_0_199"/>
          <p:cNvSpPr/>
          <p:nvPr/>
        </p:nvSpPr>
        <p:spPr>
          <a:xfrm>
            <a:off x="196925" y="1359775"/>
            <a:ext cx="2878200" cy="17565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latin typeface="Century Gothic"/>
                <a:ea typeface="Century Gothic"/>
                <a:cs typeface="Century Gothic"/>
                <a:sym typeface="Century Gothic"/>
              </a:rPr>
              <a:t>This is an excellent programme! Please invite us for more trainings like this.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3" name="Google Shape;183;g30e49793483_0_199"/>
          <p:cNvSpPr/>
          <p:nvPr/>
        </p:nvSpPr>
        <p:spPr>
          <a:xfrm>
            <a:off x="3328350" y="1270475"/>
            <a:ext cx="2878200" cy="17565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latin typeface="Century Gothic"/>
                <a:ea typeface="Century Gothic"/>
                <a:cs typeface="Century Gothic"/>
                <a:sym typeface="Century Gothic"/>
              </a:rPr>
              <a:t>I never knew the library has all this to offer.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4" name="Google Shape;184;g30e49793483_0_199"/>
          <p:cNvSpPr/>
          <p:nvPr/>
        </p:nvSpPr>
        <p:spPr>
          <a:xfrm>
            <a:off x="6341700" y="1391525"/>
            <a:ext cx="2703000" cy="16356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latin typeface="Century Gothic"/>
                <a:ea typeface="Century Gothic"/>
                <a:cs typeface="Century Gothic"/>
                <a:sym typeface="Century Gothic"/>
              </a:rPr>
              <a:t>So far the best training I have had at the university.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5" name="Google Shape;185;g30e49793483_0_199"/>
          <p:cNvSpPr/>
          <p:nvPr/>
        </p:nvSpPr>
        <p:spPr>
          <a:xfrm>
            <a:off x="2226900" y="3429000"/>
            <a:ext cx="2703000" cy="14775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CC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latin typeface="Century Gothic"/>
                <a:ea typeface="Century Gothic"/>
                <a:cs typeface="Century Gothic"/>
                <a:sym typeface="Century Gothic"/>
              </a:rPr>
              <a:t>Please also teach us how to analyse data using R.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6" name="Google Shape;186;g30e49793483_0_199"/>
          <p:cNvSpPr/>
          <p:nvPr/>
        </p:nvSpPr>
        <p:spPr>
          <a:xfrm>
            <a:off x="5052775" y="3429000"/>
            <a:ext cx="2703000" cy="15486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FF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latin typeface="Century Gothic"/>
                <a:ea typeface="Century Gothic"/>
                <a:cs typeface="Century Gothic"/>
                <a:sym typeface="Century Gothic"/>
              </a:rPr>
              <a:t>I like this. You’re the best.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7" name="Google Shape;187;g30e49793483_0_199"/>
          <p:cNvSpPr/>
          <p:nvPr/>
        </p:nvSpPr>
        <p:spPr>
          <a:xfrm>
            <a:off x="3503550" y="5059075"/>
            <a:ext cx="2703000" cy="15486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latin typeface="Century Gothic"/>
                <a:ea typeface="Century Gothic"/>
                <a:cs typeface="Century Gothic"/>
                <a:sym typeface="Century Gothic"/>
              </a:rPr>
              <a:t>Do you </a:t>
            </a:r>
            <a:r>
              <a:rPr b="1" lang="en-US" sz="1600">
                <a:latin typeface="Century Gothic"/>
                <a:ea typeface="Century Gothic"/>
                <a:cs typeface="Century Gothic"/>
                <a:sym typeface="Century Gothic"/>
              </a:rPr>
              <a:t>offer</a:t>
            </a:r>
            <a:r>
              <a:rPr b="1" lang="en-US" sz="1600">
                <a:latin typeface="Century Gothic"/>
                <a:ea typeface="Century Gothic"/>
                <a:cs typeface="Century Gothic"/>
                <a:sym typeface="Century Gothic"/>
              </a:rPr>
              <a:t>  Bioinformatics analysis services? I could pay.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g30e49793483_0_1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9150" y="1401300"/>
            <a:ext cx="3894575" cy="4055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3" name="Google Shape;193;g30e49793483_0_194"/>
          <p:cNvGrpSpPr/>
          <p:nvPr/>
        </p:nvGrpSpPr>
        <p:grpSpPr>
          <a:xfrm>
            <a:off x="4247636" y="1401307"/>
            <a:ext cx="4654900" cy="995009"/>
            <a:chOff x="4638625" y="1921775"/>
            <a:chExt cx="4263900" cy="693000"/>
          </a:xfrm>
        </p:grpSpPr>
        <p:sp>
          <p:nvSpPr>
            <p:cNvPr id="194" name="Google Shape;194;g30e49793483_0_194"/>
            <p:cNvSpPr/>
            <p:nvPr/>
          </p:nvSpPr>
          <p:spPr>
            <a:xfrm>
              <a:off x="4638625" y="1921775"/>
              <a:ext cx="657300" cy="6930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b="1"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g30e49793483_0_194"/>
            <p:cNvSpPr/>
            <p:nvPr/>
          </p:nvSpPr>
          <p:spPr>
            <a:xfrm>
              <a:off x="5295925" y="1975025"/>
              <a:ext cx="3606600" cy="5865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latin typeface="Century Gothic"/>
                  <a:ea typeface="Century Gothic"/>
                  <a:cs typeface="Century Gothic"/>
                  <a:sym typeface="Century Gothic"/>
                </a:rPr>
                <a:t>Lack of skilled personnel -</a:t>
              </a:r>
              <a:r>
                <a:rPr b="1" lang="en-US" sz="2400">
                  <a:solidFill>
                    <a:srgbClr val="FF00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Hire &amp; train staff</a:t>
              </a:r>
              <a:endParaRPr b="1" sz="2400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196" name="Google Shape;196;g30e49793483_0_194"/>
          <p:cNvGrpSpPr/>
          <p:nvPr/>
        </p:nvGrpSpPr>
        <p:grpSpPr>
          <a:xfrm>
            <a:off x="4247260" y="2931450"/>
            <a:ext cx="4655094" cy="995100"/>
            <a:chOff x="4336600" y="1763400"/>
            <a:chExt cx="4566056" cy="995100"/>
          </a:xfrm>
        </p:grpSpPr>
        <p:sp>
          <p:nvSpPr>
            <p:cNvPr id="197" name="Google Shape;197;g30e49793483_0_194"/>
            <p:cNvSpPr/>
            <p:nvPr/>
          </p:nvSpPr>
          <p:spPr>
            <a:xfrm>
              <a:off x="4336600" y="1763400"/>
              <a:ext cx="703800" cy="9951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latin typeface="Calibri"/>
                  <a:ea typeface="Calibri"/>
                  <a:cs typeface="Calibri"/>
                  <a:sym typeface="Calibri"/>
                </a:rPr>
                <a:t>2</a:t>
              </a:r>
              <a:endParaRPr b="1"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g30e49793483_0_194"/>
            <p:cNvSpPr/>
            <p:nvPr/>
          </p:nvSpPr>
          <p:spPr>
            <a:xfrm>
              <a:off x="5040456" y="1839849"/>
              <a:ext cx="3862200" cy="8421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latin typeface="Century Gothic"/>
                  <a:ea typeface="Century Gothic"/>
                  <a:cs typeface="Century Gothic"/>
                  <a:sym typeface="Century Gothic"/>
                </a:rPr>
                <a:t>Low bandwidth for downloading data - </a:t>
              </a:r>
              <a:r>
                <a:rPr b="1" lang="en-US" sz="2000">
                  <a:solidFill>
                    <a:srgbClr val="FF00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Optimize</a:t>
              </a:r>
              <a:endParaRPr b="1" sz="2000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199" name="Google Shape;199;g30e49793483_0_194"/>
          <p:cNvGrpSpPr/>
          <p:nvPr/>
        </p:nvGrpSpPr>
        <p:grpSpPr>
          <a:xfrm>
            <a:off x="4247949" y="4461566"/>
            <a:ext cx="4654900" cy="995079"/>
            <a:chOff x="4638625" y="1921775"/>
            <a:chExt cx="4263900" cy="693000"/>
          </a:xfrm>
        </p:grpSpPr>
        <p:sp>
          <p:nvSpPr>
            <p:cNvPr id="200" name="Google Shape;200;g30e49793483_0_194"/>
            <p:cNvSpPr/>
            <p:nvPr/>
          </p:nvSpPr>
          <p:spPr>
            <a:xfrm>
              <a:off x="4638625" y="1921775"/>
              <a:ext cx="657300" cy="6930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latin typeface="Calibri"/>
                  <a:ea typeface="Calibri"/>
                  <a:cs typeface="Calibri"/>
                  <a:sym typeface="Calibri"/>
                </a:rPr>
                <a:t>3</a:t>
              </a:r>
              <a:endParaRPr b="1"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g30e49793483_0_194"/>
            <p:cNvSpPr/>
            <p:nvPr/>
          </p:nvSpPr>
          <p:spPr>
            <a:xfrm>
              <a:off x="5295925" y="1975025"/>
              <a:ext cx="3606600" cy="5865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latin typeface="Century Gothic"/>
                  <a:ea typeface="Century Gothic"/>
                  <a:cs typeface="Century Gothic"/>
                  <a:sym typeface="Century Gothic"/>
                </a:rPr>
                <a:t>Budget constraints - </a:t>
              </a:r>
              <a:r>
                <a:rPr b="1" lang="en-US" sz="2400">
                  <a:solidFill>
                    <a:srgbClr val="FF00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Loby</a:t>
              </a:r>
              <a:endParaRPr b="1" sz="2400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g30e49793483_0_2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86450" y="2055725"/>
            <a:ext cx="3700175" cy="246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0e38100157_0_5"/>
          <p:cNvSpPr/>
          <p:nvPr/>
        </p:nvSpPr>
        <p:spPr>
          <a:xfrm>
            <a:off x="152550" y="1025850"/>
            <a:ext cx="8838900" cy="1022400"/>
          </a:xfrm>
          <a:prstGeom prst="roundRect">
            <a:avLst>
              <a:gd fmla="val 16667" name="adj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US" sz="3200" u="none" cap="none" strike="noStrike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Bioinformatics</a:t>
            </a:r>
            <a:r>
              <a:rPr b="0" i="0" lang="en-US" sz="3200" u="none" cap="none" strike="noStrike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  <a:r>
              <a:rPr b="0" i="0" lang="en-US" sz="3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0" i="1" lang="en-US" sz="3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use of </a:t>
            </a:r>
            <a:r>
              <a:rPr b="1" i="1" lang="en-US" sz="3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computational tools</a:t>
            </a:r>
            <a:r>
              <a:rPr b="0" i="1" lang="en-US" sz="3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to analyze </a:t>
            </a:r>
            <a:r>
              <a:rPr b="1" i="1" lang="en-US" sz="3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biological data</a:t>
            </a:r>
            <a:r>
              <a:rPr b="0" i="1" lang="en-US" sz="3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b="0" i="1" sz="14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92" name="Google Shape;92;g30e38100157_0_5"/>
          <p:cNvGrpSpPr/>
          <p:nvPr/>
        </p:nvGrpSpPr>
        <p:grpSpPr>
          <a:xfrm>
            <a:off x="344225" y="2665799"/>
            <a:ext cx="8560200" cy="3648451"/>
            <a:chOff x="344225" y="2665799"/>
            <a:chExt cx="8560200" cy="3648451"/>
          </a:xfrm>
        </p:grpSpPr>
        <p:sp>
          <p:nvSpPr>
            <p:cNvPr id="93" name="Google Shape;93;g30e38100157_0_5"/>
            <p:cNvSpPr/>
            <p:nvPr/>
          </p:nvSpPr>
          <p:spPr>
            <a:xfrm>
              <a:off x="4900325" y="3627550"/>
              <a:ext cx="4004100" cy="763200"/>
            </a:xfrm>
            <a:prstGeom prst="rect">
              <a:avLst/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RStudio (Bioconductor)</a:t>
              </a:r>
              <a:endParaRPr b="1" sz="24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94" name="Google Shape;94;g30e38100157_0_5"/>
            <p:cNvSpPr/>
            <p:nvPr/>
          </p:nvSpPr>
          <p:spPr>
            <a:xfrm>
              <a:off x="4900325" y="4589300"/>
              <a:ext cx="4004100" cy="763200"/>
            </a:xfrm>
            <a:prstGeom prst="rect">
              <a:avLst/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3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BLAST</a:t>
              </a:r>
              <a:endParaRPr b="1" sz="33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95" name="Google Shape;95;g30e38100157_0_5"/>
            <p:cNvSpPr/>
            <p:nvPr/>
          </p:nvSpPr>
          <p:spPr>
            <a:xfrm>
              <a:off x="344225" y="2900075"/>
              <a:ext cx="3088200" cy="2832600"/>
            </a:xfrm>
            <a:prstGeom prst="ellipse">
              <a:avLst/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en-US" sz="21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Computational/ Digital  tools</a:t>
              </a:r>
              <a:endParaRPr b="1" i="0" sz="21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96" name="Google Shape;96;g30e38100157_0_5"/>
            <p:cNvSpPr/>
            <p:nvPr/>
          </p:nvSpPr>
          <p:spPr>
            <a:xfrm>
              <a:off x="4900325" y="2665800"/>
              <a:ext cx="4004100" cy="763200"/>
            </a:xfrm>
            <a:prstGeom prst="rect">
              <a:avLst/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3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Biopython</a:t>
              </a:r>
              <a:endParaRPr b="1" sz="33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97" name="Google Shape;97;g30e38100157_0_5"/>
            <p:cNvSpPr/>
            <p:nvPr/>
          </p:nvSpPr>
          <p:spPr>
            <a:xfrm>
              <a:off x="4900325" y="5551050"/>
              <a:ext cx="4004100" cy="763200"/>
            </a:xfrm>
            <a:prstGeom prst="rect">
              <a:avLst/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3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Galaxy</a:t>
              </a:r>
              <a:endParaRPr b="1" sz="33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98" name="Google Shape;98;g30e38100157_0_5"/>
            <p:cNvSpPr/>
            <p:nvPr/>
          </p:nvSpPr>
          <p:spPr>
            <a:xfrm rot="-1911203">
              <a:off x="3680910" y="2869030"/>
              <a:ext cx="970919" cy="70294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g30e38100157_0_5"/>
            <p:cNvSpPr/>
            <p:nvPr/>
          </p:nvSpPr>
          <p:spPr>
            <a:xfrm rot="-255125">
              <a:off x="3904479" y="3657633"/>
              <a:ext cx="971073" cy="703041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100;g30e38100157_0_5"/>
            <p:cNvSpPr/>
            <p:nvPr/>
          </p:nvSpPr>
          <p:spPr>
            <a:xfrm rot="813585">
              <a:off x="3904446" y="4288091"/>
              <a:ext cx="971170" cy="702966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101;g30e38100157_0_5"/>
            <p:cNvSpPr/>
            <p:nvPr/>
          </p:nvSpPr>
          <p:spPr>
            <a:xfrm rot="2041139">
              <a:off x="3680817" y="5021260"/>
              <a:ext cx="971102" cy="703177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0e49793483_0_16"/>
          <p:cNvSpPr/>
          <p:nvPr/>
        </p:nvSpPr>
        <p:spPr>
          <a:xfrm>
            <a:off x="152550" y="1025850"/>
            <a:ext cx="8838900" cy="1022400"/>
          </a:xfrm>
          <a:prstGeom prst="roundRect">
            <a:avLst>
              <a:gd fmla="val 16667" name="adj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US" sz="3200" u="none" cap="none" strike="noStrike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Bioinformatics</a:t>
            </a:r>
            <a:r>
              <a:rPr b="0" i="0" lang="en-US" sz="3200" u="none" cap="none" strike="noStrike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  <a:r>
              <a:rPr b="0" i="0" lang="en-US" sz="3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0" i="1" lang="en-US" sz="3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use of </a:t>
            </a:r>
            <a:r>
              <a:rPr b="1" i="1" lang="en-US" sz="3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computational tools</a:t>
            </a:r>
            <a:r>
              <a:rPr b="0" i="1" lang="en-US" sz="3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to analyze </a:t>
            </a:r>
            <a:r>
              <a:rPr b="1" i="1" lang="en-US" sz="3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biological data</a:t>
            </a:r>
            <a:r>
              <a:rPr b="0" i="1" lang="en-US" sz="3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b="0" i="1" sz="14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107" name="Google Shape;107;g30e49793483_0_16"/>
          <p:cNvGrpSpPr/>
          <p:nvPr/>
        </p:nvGrpSpPr>
        <p:grpSpPr>
          <a:xfrm>
            <a:off x="344225" y="2665799"/>
            <a:ext cx="8560200" cy="3648451"/>
            <a:chOff x="344225" y="2665799"/>
            <a:chExt cx="8560200" cy="3648451"/>
          </a:xfrm>
        </p:grpSpPr>
        <p:sp>
          <p:nvSpPr>
            <p:cNvPr id="108" name="Google Shape;108;g30e49793483_0_16"/>
            <p:cNvSpPr/>
            <p:nvPr/>
          </p:nvSpPr>
          <p:spPr>
            <a:xfrm>
              <a:off x="4900325" y="3627550"/>
              <a:ext cx="4004100" cy="763200"/>
            </a:xfrm>
            <a:prstGeom prst="rect">
              <a:avLst/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3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Transcriptomic</a:t>
              </a:r>
              <a:endParaRPr b="1" sz="33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09" name="Google Shape;109;g30e49793483_0_16"/>
            <p:cNvSpPr/>
            <p:nvPr/>
          </p:nvSpPr>
          <p:spPr>
            <a:xfrm>
              <a:off x="4900325" y="4589300"/>
              <a:ext cx="4004100" cy="763200"/>
            </a:xfrm>
            <a:prstGeom prst="rect">
              <a:avLst/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3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Proteomic</a:t>
              </a:r>
              <a:endParaRPr b="1" sz="33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10" name="Google Shape;110;g30e49793483_0_16"/>
            <p:cNvSpPr/>
            <p:nvPr/>
          </p:nvSpPr>
          <p:spPr>
            <a:xfrm>
              <a:off x="344225" y="2900075"/>
              <a:ext cx="3088200" cy="2832600"/>
            </a:xfrm>
            <a:prstGeom prst="ellipse">
              <a:avLst/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US" sz="32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Biological data</a:t>
              </a:r>
              <a:endParaRPr b="1" i="0" sz="3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11" name="Google Shape;111;g30e49793483_0_16"/>
            <p:cNvSpPr/>
            <p:nvPr/>
          </p:nvSpPr>
          <p:spPr>
            <a:xfrm>
              <a:off x="4900325" y="2665800"/>
              <a:ext cx="4004100" cy="763200"/>
            </a:xfrm>
            <a:prstGeom prst="rect">
              <a:avLst/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3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Genomic</a:t>
              </a:r>
              <a:endParaRPr b="1" sz="33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12" name="Google Shape;112;g30e49793483_0_16"/>
            <p:cNvSpPr/>
            <p:nvPr/>
          </p:nvSpPr>
          <p:spPr>
            <a:xfrm>
              <a:off x="4900325" y="5551050"/>
              <a:ext cx="4004100" cy="763200"/>
            </a:xfrm>
            <a:prstGeom prst="rect">
              <a:avLst/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3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Metabolomic</a:t>
              </a:r>
              <a:endParaRPr b="1" sz="33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13" name="Google Shape;113;g30e49793483_0_16"/>
            <p:cNvSpPr/>
            <p:nvPr/>
          </p:nvSpPr>
          <p:spPr>
            <a:xfrm rot="-1911203">
              <a:off x="3680910" y="2869030"/>
              <a:ext cx="970919" cy="70294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g30e49793483_0_16"/>
            <p:cNvSpPr/>
            <p:nvPr/>
          </p:nvSpPr>
          <p:spPr>
            <a:xfrm rot="-255125">
              <a:off x="3904479" y="3657633"/>
              <a:ext cx="971073" cy="703041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115;g30e49793483_0_16"/>
            <p:cNvSpPr/>
            <p:nvPr/>
          </p:nvSpPr>
          <p:spPr>
            <a:xfrm rot="813585">
              <a:off x="3904446" y="4288091"/>
              <a:ext cx="971170" cy="702966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116;g30e49793483_0_16"/>
            <p:cNvSpPr/>
            <p:nvPr/>
          </p:nvSpPr>
          <p:spPr>
            <a:xfrm rot="2041139">
              <a:off x="3680817" y="5021260"/>
              <a:ext cx="971102" cy="703177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F1C23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0e49793483_0_96"/>
          <p:cNvSpPr/>
          <p:nvPr/>
        </p:nvSpPr>
        <p:spPr>
          <a:xfrm>
            <a:off x="179125" y="145100"/>
            <a:ext cx="4246200" cy="30204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Why bioinformatics in Libraries?</a:t>
            </a:r>
            <a:endParaRPr b="1" sz="3200">
              <a:solidFill>
                <a:srgbClr val="FF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barack obama is sitting in a chair making a funny face with his hands in the air . (Provided by Tenor)" id="122" name="Google Shape;122;g30e49793483_0_96"/>
          <p:cNvPicPr preferRelativeResize="0"/>
          <p:nvPr/>
        </p:nvPicPr>
        <p:blipFill rotWithShape="1">
          <a:blip r:embed="rId4">
            <a:alphaModFix/>
          </a:blip>
          <a:srcRect b="0" l="0" r="0" t="12087"/>
          <a:stretch/>
        </p:blipFill>
        <p:spPr>
          <a:xfrm>
            <a:off x="106625" y="3575100"/>
            <a:ext cx="2350200" cy="15135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3" name="Google Shape;123;g30e49793483_0_96"/>
          <p:cNvSpPr/>
          <p:nvPr/>
        </p:nvSpPr>
        <p:spPr>
          <a:xfrm>
            <a:off x="2577700" y="3752750"/>
            <a:ext cx="4903800" cy="3020400"/>
          </a:xfrm>
          <a:prstGeom prst="rect">
            <a:avLst/>
          </a:prstGeom>
          <a:solidFill>
            <a:srgbClr val="F1C232"/>
          </a:solidFill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38150" lvl="0" marL="457200" rtl="0" algn="ctr">
              <a:spcBef>
                <a:spcPts val="0"/>
              </a:spcBef>
              <a:spcAft>
                <a:spcPts val="0"/>
              </a:spcAft>
              <a:buSzPts val="3300"/>
              <a:buFont typeface="Century Gothic"/>
              <a:buAutoNum type="arabicPeriod"/>
            </a:pPr>
            <a:r>
              <a:rPr b="1" i="1" lang="en-US" sz="3300">
                <a:latin typeface="Century Gothic"/>
                <a:ea typeface="Century Gothic"/>
                <a:cs typeface="Century Gothic"/>
                <a:sym typeface="Century Gothic"/>
              </a:rPr>
              <a:t>Traditional library services not effective in supporting practical research</a:t>
            </a:r>
            <a:endParaRPr b="1" i="1" sz="33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4" name="Google Shape;124;g30e49793483_0_96"/>
          <p:cNvSpPr/>
          <p:nvPr/>
        </p:nvSpPr>
        <p:spPr>
          <a:xfrm>
            <a:off x="2933050" y="3429000"/>
            <a:ext cx="4903800" cy="3020400"/>
          </a:xfrm>
          <a:prstGeom prst="rect">
            <a:avLst/>
          </a:prstGeom>
          <a:solidFill>
            <a:srgbClr val="F1C232"/>
          </a:solidFill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3700">
                <a:latin typeface="Century Gothic"/>
                <a:ea typeface="Century Gothic"/>
                <a:cs typeface="Century Gothic"/>
                <a:sym typeface="Century Gothic"/>
              </a:rPr>
              <a:t>2. Bioinformatics aids in processing complex biological data</a:t>
            </a:r>
            <a:endParaRPr b="1" i="1" sz="37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5" name="Google Shape;125;g30e49793483_0_96"/>
          <p:cNvSpPr/>
          <p:nvPr/>
        </p:nvSpPr>
        <p:spPr>
          <a:xfrm>
            <a:off x="3288350" y="3165500"/>
            <a:ext cx="4903800" cy="3020400"/>
          </a:xfrm>
          <a:prstGeom prst="rect">
            <a:avLst/>
          </a:prstGeom>
          <a:solidFill>
            <a:srgbClr val="F1C232"/>
          </a:solidFill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3200">
                <a:latin typeface="Century Gothic"/>
                <a:ea typeface="Century Gothic"/>
                <a:cs typeface="Century Gothic"/>
                <a:sym typeface="Century Gothic"/>
              </a:rPr>
              <a:t>3. Researchers depend on these tools for gene sequencing, protein structure analysis, etc</a:t>
            </a:r>
            <a:endParaRPr b="1" i="1" sz="32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6" name="Google Shape;126;g30e49793483_0_96"/>
          <p:cNvSpPr/>
          <p:nvPr/>
        </p:nvSpPr>
        <p:spPr>
          <a:xfrm>
            <a:off x="3565050" y="2898975"/>
            <a:ext cx="4903800" cy="3020400"/>
          </a:xfrm>
          <a:prstGeom prst="rect">
            <a:avLst/>
          </a:prstGeom>
          <a:solidFill>
            <a:srgbClr val="F1C232"/>
          </a:solidFill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3200">
                <a:latin typeface="Century Gothic"/>
                <a:ea typeface="Century Gothic"/>
                <a:cs typeface="Century Gothic"/>
                <a:sym typeface="Century Gothic"/>
              </a:rPr>
              <a:t>4. Libraries serve as gateways to these essential resources</a:t>
            </a:r>
            <a:endParaRPr b="1" i="1" sz="32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7" name="Google Shape;127;g30e49793483_0_96"/>
          <p:cNvSpPr/>
          <p:nvPr/>
        </p:nvSpPr>
        <p:spPr>
          <a:xfrm>
            <a:off x="3910200" y="2632475"/>
            <a:ext cx="4903800" cy="3020400"/>
          </a:xfrm>
          <a:prstGeom prst="rect">
            <a:avLst/>
          </a:prstGeom>
          <a:solidFill>
            <a:srgbClr val="F1C232"/>
          </a:solidFill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3200">
                <a:latin typeface="Century Gothic"/>
                <a:ea typeface="Century Gothic"/>
                <a:cs typeface="Century Gothic"/>
                <a:sym typeface="Century Gothic"/>
              </a:rPr>
              <a:t>5. Need for customized Library services e.g IL programmes</a:t>
            </a:r>
            <a:endParaRPr b="1" i="1" sz="32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0e49793483_0_126"/>
          <p:cNvSpPr txBox="1"/>
          <p:nvPr>
            <p:ph type="ctrTitle"/>
          </p:nvPr>
        </p:nvSpPr>
        <p:spPr>
          <a:xfrm>
            <a:off x="108075" y="549175"/>
            <a:ext cx="8901300" cy="999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 sz="4100">
                <a:highlight>
                  <a:srgbClr val="F1C232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Essential Bioinformatics Databases</a:t>
            </a:r>
            <a:endParaRPr b="1" sz="4100">
              <a:highlight>
                <a:srgbClr val="F1C232"/>
              </a:highlight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133" name="Google Shape;133;g30e49793483_0_126"/>
          <p:cNvGrpSpPr/>
          <p:nvPr/>
        </p:nvGrpSpPr>
        <p:grpSpPr>
          <a:xfrm>
            <a:off x="108075" y="2330525"/>
            <a:ext cx="8830124" cy="3393375"/>
            <a:chOff x="108075" y="1868600"/>
            <a:chExt cx="8830124" cy="3393375"/>
          </a:xfrm>
        </p:grpSpPr>
        <p:sp>
          <p:nvSpPr>
            <p:cNvPr id="134" name="Google Shape;134;g30e49793483_0_126"/>
            <p:cNvSpPr/>
            <p:nvPr/>
          </p:nvSpPr>
          <p:spPr>
            <a:xfrm>
              <a:off x="108075" y="3135900"/>
              <a:ext cx="3837600" cy="9996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400">
                  <a:solidFill>
                    <a:srgbClr val="FF99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NCBI (GenBank, BLAST)</a:t>
              </a:r>
              <a:endParaRPr b="1" sz="1600">
                <a:solidFill>
                  <a:srgbClr val="FF99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pic>
          <p:nvPicPr>
            <p:cNvPr id="135" name="Google Shape;135;g30e49793483_0_12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104450" y="1868600"/>
              <a:ext cx="4833749" cy="3393375"/>
            </a:xfrm>
            <a:prstGeom prst="rect">
              <a:avLst/>
            </a:prstGeom>
            <a:noFill/>
            <a:ln cap="flat" cmpd="sng" w="762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0e49793483_0_136"/>
          <p:cNvSpPr txBox="1"/>
          <p:nvPr>
            <p:ph type="ctrTitle"/>
          </p:nvPr>
        </p:nvSpPr>
        <p:spPr>
          <a:xfrm>
            <a:off x="108075" y="549175"/>
            <a:ext cx="8901300" cy="999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highlight>
                  <a:srgbClr val="F1C232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Essential Bioinformatics Databases</a:t>
            </a:r>
            <a:endParaRPr b="1" sz="4100">
              <a:highlight>
                <a:srgbClr val="F1C232"/>
              </a:highlight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141" name="Google Shape;141;g30e49793483_0_136"/>
          <p:cNvGrpSpPr/>
          <p:nvPr/>
        </p:nvGrpSpPr>
        <p:grpSpPr>
          <a:xfrm>
            <a:off x="587800" y="1548775"/>
            <a:ext cx="6040800" cy="5099000"/>
            <a:chOff x="587800" y="1548775"/>
            <a:chExt cx="6040800" cy="5099000"/>
          </a:xfrm>
        </p:grpSpPr>
        <p:sp>
          <p:nvSpPr>
            <p:cNvPr id="142" name="Google Shape;142;g30e49793483_0_136"/>
            <p:cNvSpPr/>
            <p:nvPr/>
          </p:nvSpPr>
          <p:spPr>
            <a:xfrm>
              <a:off x="587800" y="1548775"/>
              <a:ext cx="6040800" cy="6927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23850" lvl="0" marL="342900" rtl="0" algn="l">
                <a:spcBef>
                  <a:spcPts val="640"/>
                </a:spcBef>
                <a:spcAft>
                  <a:spcPts val="0"/>
                </a:spcAft>
                <a:buClr>
                  <a:srgbClr val="FF9900"/>
                </a:buClr>
                <a:buSzPts val="2900"/>
                <a:buFont typeface="Century Gothic"/>
                <a:buChar char="•"/>
              </a:pPr>
              <a:r>
                <a:rPr b="1" lang="en-US" sz="2900">
                  <a:solidFill>
                    <a:srgbClr val="FF99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Ensembl (vertebrate genomes)</a:t>
              </a:r>
              <a:endParaRPr b="1" sz="1300">
                <a:solidFill>
                  <a:srgbClr val="FF99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43" name="Google Shape;143;g30e49793483_0_136"/>
            <p:cNvSpPr/>
            <p:nvPr/>
          </p:nvSpPr>
          <p:spPr>
            <a:xfrm>
              <a:off x="587800" y="2411850"/>
              <a:ext cx="6040800" cy="6927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36550" lvl="0" marL="342900" rtl="0" algn="l">
                <a:spcBef>
                  <a:spcPts val="640"/>
                </a:spcBef>
                <a:spcAft>
                  <a:spcPts val="0"/>
                </a:spcAft>
                <a:buClr>
                  <a:srgbClr val="FF9900"/>
                </a:buClr>
                <a:buSzPts val="3100"/>
                <a:buFont typeface="Century Gothic"/>
                <a:buChar char="•"/>
              </a:pPr>
              <a:r>
                <a:rPr b="1" lang="en-US" sz="3100">
                  <a:solidFill>
                    <a:srgbClr val="FF99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KEGG (Metabolic pathways)</a:t>
              </a:r>
              <a:endParaRPr b="1" sz="1500">
                <a:solidFill>
                  <a:srgbClr val="FF99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44" name="Google Shape;144;g30e49793483_0_136"/>
            <p:cNvSpPr/>
            <p:nvPr/>
          </p:nvSpPr>
          <p:spPr>
            <a:xfrm>
              <a:off x="587800" y="3274925"/>
              <a:ext cx="6040800" cy="6927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42900" lvl="0" marL="342900" rtl="0" algn="l">
                <a:spcBef>
                  <a:spcPts val="640"/>
                </a:spcBef>
                <a:spcAft>
                  <a:spcPts val="0"/>
                </a:spcAft>
                <a:buClr>
                  <a:srgbClr val="FF9900"/>
                </a:buClr>
                <a:buSzPts val="3200"/>
                <a:buFont typeface="Century Gothic"/>
                <a:buChar char="•"/>
              </a:pPr>
              <a:r>
                <a:rPr b="1" lang="en-US" sz="3200">
                  <a:solidFill>
                    <a:srgbClr val="FF99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PDB (Protein 3D structures)</a:t>
              </a:r>
              <a:endParaRPr b="1" sz="1600">
                <a:solidFill>
                  <a:srgbClr val="FF99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45" name="Google Shape;145;g30e49793483_0_136"/>
            <p:cNvSpPr/>
            <p:nvPr/>
          </p:nvSpPr>
          <p:spPr>
            <a:xfrm>
              <a:off x="587800" y="4138000"/>
              <a:ext cx="6040800" cy="6927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431800" lvl="0" marL="342900" rtl="0" algn="l">
                <a:spcBef>
                  <a:spcPts val="640"/>
                </a:spcBef>
                <a:spcAft>
                  <a:spcPts val="0"/>
                </a:spcAft>
                <a:buClr>
                  <a:srgbClr val="FF9900"/>
                </a:buClr>
                <a:buSzPts val="3200"/>
                <a:buFont typeface="Century Gothic"/>
                <a:buChar char="•"/>
              </a:pPr>
              <a:r>
                <a:rPr b="1" lang="en-US" sz="3200">
                  <a:solidFill>
                    <a:srgbClr val="FF99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UniProt (protein sequence)</a:t>
              </a:r>
              <a:endParaRPr b="1" sz="1600">
                <a:solidFill>
                  <a:srgbClr val="FF99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46" name="Google Shape;146;g30e49793483_0_136"/>
            <p:cNvSpPr/>
            <p:nvPr/>
          </p:nvSpPr>
          <p:spPr>
            <a:xfrm>
              <a:off x="587800" y="5001075"/>
              <a:ext cx="6040800" cy="16467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42900" lvl="0" marL="342900" rtl="0" algn="l">
                <a:spcBef>
                  <a:spcPts val="640"/>
                </a:spcBef>
                <a:spcAft>
                  <a:spcPts val="0"/>
                </a:spcAft>
                <a:buClr>
                  <a:srgbClr val="FF9900"/>
                </a:buClr>
                <a:buSzPts val="3200"/>
                <a:buFont typeface="Century Gothic"/>
                <a:buChar char="•"/>
              </a:pPr>
              <a:r>
                <a:rPr b="1" lang="en-US" sz="3200">
                  <a:solidFill>
                    <a:srgbClr val="FF99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RefSeq (NCBI Reference DNA &amp; RNA Sequence Database)</a:t>
              </a:r>
              <a:endParaRPr b="1" sz="1600">
                <a:solidFill>
                  <a:srgbClr val="FF99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0e49793483_0_155"/>
          <p:cNvSpPr/>
          <p:nvPr/>
        </p:nvSpPr>
        <p:spPr>
          <a:xfrm>
            <a:off x="179150" y="812750"/>
            <a:ext cx="4246200" cy="2309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 sz="39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Tools s</a:t>
            </a:r>
            <a:r>
              <a:rPr b="1" lang="en-US" sz="39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upporting data analysis and visualization</a:t>
            </a:r>
            <a:endParaRPr b="1" sz="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2" name="Google Shape;152;g30e49793483_0_155"/>
          <p:cNvSpPr/>
          <p:nvPr/>
        </p:nvSpPr>
        <p:spPr>
          <a:xfrm>
            <a:off x="4940650" y="855775"/>
            <a:ext cx="4033200" cy="621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66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•"/>
            </a:pPr>
            <a:r>
              <a:rPr b="1" lang="en-US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Cytoscape: </a:t>
            </a:r>
            <a:r>
              <a:rPr lang="en-US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Molecular interaction visualization</a:t>
            </a:r>
            <a:endParaRPr sz="2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3" name="Google Shape;153;g30e49793483_0_155"/>
          <p:cNvSpPr/>
          <p:nvPr/>
        </p:nvSpPr>
        <p:spPr>
          <a:xfrm>
            <a:off x="4940650" y="2457525"/>
            <a:ext cx="4033200" cy="621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66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•"/>
            </a:pPr>
            <a:r>
              <a:rPr b="1" lang="en-US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MATLAB: </a:t>
            </a:r>
            <a:r>
              <a:rPr lang="en-US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Bioinformatics and systems biology analysis</a:t>
            </a:r>
            <a:endParaRPr sz="2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4" name="Google Shape;154;g30e49793483_0_155"/>
          <p:cNvSpPr/>
          <p:nvPr/>
        </p:nvSpPr>
        <p:spPr>
          <a:xfrm>
            <a:off x="4940650" y="1656650"/>
            <a:ext cx="4033200" cy="621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66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•"/>
            </a:pPr>
            <a:r>
              <a:rPr b="1" lang="en-US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MATLAB: </a:t>
            </a:r>
            <a:r>
              <a:rPr lang="en-US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Bioinformatics and systems biology analysis</a:t>
            </a:r>
            <a:endParaRPr sz="2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5" name="Google Shape;155;g30e49793483_0_155"/>
          <p:cNvSpPr/>
          <p:nvPr/>
        </p:nvSpPr>
        <p:spPr>
          <a:xfrm>
            <a:off x="179150" y="4028525"/>
            <a:ext cx="4033200" cy="2309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9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Cloud platforms and collaborative tools</a:t>
            </a:r>
            <a:endParaRPr b="1" sz="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6" name="Google Shape;156;g30e49793483_0_155"/>
          <p:cNvSpPr/>
          <p:nvPr/>
        </p:nvSpPr>
        <p:spPr>
          <a:xfrm>
            <a:off x="4727650" y="3815325"/>
            <a:ext cx="4246200" cy="621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66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•"/>
            </a:pPr>
            <a:r>
              <a:rPr b="1" lang="en-US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Google Cloud, AWS: </a:t>
            </a:r>
            <a:r>
              <a:rPr lang="en-US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For computational bioinformatics</a:t>
            </a:r>
            <a:endParaRPr sz="2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7" name="Google Shape;157;g30e49793483_0_155"/>
          <p:cNvSpPr/>
          <p:nvPr/>
        </p:nvSpPr>
        <p:spPr>
          <a:xfrm>
            <a:off x="4727650" y="4659225"/>
            <a:ext cx="4246200" cy="621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66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•"/>
            </a:pPr>
            <a:r>
              <a:rPr b="1" lang="en-US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GitHub/GitLab: </a:t>
            </a:r>
            <a:r>
              <a:rPr lang="en-US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Sharing code workflows &amp; pipelines</a:t>
            </a:r>
            <a:endParaRPr sz="2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8" name="Google Shape;158;g30e49793483_0_155"/>
          <p:cNvSpPr/>
          <p:nvPr/>
        </p:nvSpPr>
        <p:spPr>
          <a:xfrm>
            <a:off x="4727650" y="5503125"/>
            <a:ext cx="4246200" cy="91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66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•"/>
            </a:pPr>
            <a:r>
              <a:rPr b="1" lang="en-US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Slack/Teams: </a:t>
            </a:r>
            <a:r>
              <a:rPr lang="en-US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Real-time communication and collaboration</a:t>
            </a:r>
            <a:endParaRPr sz="2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9" name="Google Shape;159;g30e49793483_0_155"/>
          <p:cNvSpPr/>
          <p:nvPr/>
        </p:nvSpPr>
        <p:spPr>
          <a:xfrm>
            <a:off x="4225500" y="1510700"/>
            <a:ext cx="693000" cy="913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g30e49793483_0_155"/>
          <p:cNvSpPr/>
          <p:nvPr/>
        </p:nvSpPr>
        <p:spPr>
          <a:xfrm>
            <a:off x="4034650" y="4513275"/>
            <a:ext cx="693000" cy="913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0e49793483_0_175"/>
          <p:cNvSpPr/>
          <p:nvPr/>
        </p:nvSpPr>
        <p:spPr>
          <a:xfrm>
            <a:off x="316800" y="766925"/>
            <a:ext cx="8510400" cy="1261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700">
                <a:solidFill>
                  <a:srgbClr val="FF99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academic </a:t>
            </a:r>
            <a:r>
              <a:rPr b="1" lang="en-US" sz="3700">
                <a:solidFill>
                  <a:srgbClr val="FF99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libraries</a:t>
            </a:r>
            <a:r>
              <a:rPr b="1" lang="en-US" sz="3700">
                <a:solidFill>
                  <a:srgbClr val="FF99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should do?</a:t>
            </a:r>
            <a:endParaRPr b="1" sz="3700">
              <a:solidFill>
                <a:srgbClr val="FF99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6" name="Google Shape;166;g30e49793483_0_175"/>
          <p:cNvSpPr/>
          <p:nvPr/>
        </p:nvSpPr>
        <p:spPr>
          <a:xfrm>
            <a:off x="321300" y="2655375"/>
            <a:ext cx="3879000" cy="1261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latin typeface="Century Gothic"/>
                <a:ea typeface="Century Gothic"/>
                <a:cs typeface="Century Gothic"/>
                <a:sym typeface="Century Gothic"/>
              </a:rPr>
              <a:t>Organize IL tra</a:t>
            </a:r>
            <a:r>
              <a:rPr lang="en-US" sz="2100">
                <a:latin typeface="Century Gothic"/>
                <a:ea typeface="Century Gothic"/>
                <a:cs typeface="Century Gothic"/>
                <a:sym typeface="Century Gothic"/>
              </a:rPr>
              <a:t>inings customized to specific user needs</a:t>
            </a:r>
            <a:endParaRPr sz="21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7" name="Google Shape;167;g30e49793483_0_175"/>
          <p:cNvSpPr/>
          <p:nvPr/>
        </p:nvSpPr>
        <p:spPr>
          <a:xfrm>
            <a:off x="214700" y="4312850"/>
            <a:ext cx="4459500" cy="169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latin typeface="Century Gothic"/>
                <a:ea typeface="Century Gothic"/>
                <a:cs typeface="Century Gothic"/>
                <a:sym typeface="Century Gothic"/>
              </a:rPr>
              <a:t>Teach Bioinformatics &amp; Mol. Bio students &amp; researchers to access Biological sequence/omics databases</a:t>
            </a:r>
            <a:endParaRPr sz="21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8" name="Google Shape;168;g30e49793483_0_175"/>
          <p:cNvSpPr/>
          <p:nvPr/>
        </p:nvSpPr>
        <p:spPr>
          <a:xfrm>
            <a:off x="4466825" y="2367263"/>
            <a:ext cx="4228500" cy="164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latin typeface="Century Gothic"/>
                <a:ea typeface="Century Gothic"/>
                <a:cs typeface="Century Gothic"/>
                <a:sym typeface="Century Gothic"/>
              </a:rPr>
              <a:t>Document &amp; provide information to aid accessing research support tools eg: Pipelines, and other data analysis &amp; visualization tools</a:t>
            </a:r>
            <a:endParaRPr sz="21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9" name="Google Shape;169;g30e49793483_0_175"/>
          <p:cNvSpPr/>
          <p:nvPr/>
        </p:nvSpPr>
        <p:spPr>
          <a:xfrm>
            <a:off x="4948200" y="4640975"/>
            <a:ext cx="3879000" cy="1261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latin typeface="Century Gothic"/>
                <a:ea typeface="Century Gothic"/>
                <a:cs typeface="Century Gothic"/>
                <a:sym typeface="Century Gothic"/>
              </a:rPr>
              <a:t>Provide access to HPCs and cloud services</a:t>
            </a:r>
            <a:endParaRPr sz="21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Makerere has done</a:t>
            </a:r>
            <a:endParaRPr b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75" name="Google Shape;175;p8"/>
          <p:cNvSpPr/>
          <p:nvPr/>
        </p:nvSpPr>
        <p:spPr>
          <a:xfrm>
            <a:off x="457200" y="1800450"/>
            <a:ext cx="4114800" cy="3514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US" sz="3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Employ a subject specialist</a:t>
            </a:r>
            <a:endParaRPr b="1" i="1" sz="34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8"/>
          <p:cNvSpPr/>
          <p:nvPr/>
        </p:nvSpPr>
        <p:spPr>
          <a:xfrm>
            <a:off x="4912800" y="1844850"/>
            <a:ext cx="3774000" cy="3426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US" sz="3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Design &amp; implement customized IL training curricula</a:t>
            </a:r>
            <a:endParaRPr sz="3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2013-01-27T09:14:16Z</dcterms:created>
</cp:coreProperties>
</file>