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75" r:id="rId3"/>
    <p:sldId id="257" r:id="rId4"/>
    <p:sldId id="273" r:id="rId5"/>
    <p:sldId id="277" r:id="rId6"/>
    <p:sldId id="274" r:id="rId7"/>
    <p:sldId id="278" r:id="rId8"/>
    <p:sldId id="279" r:id="rId9"/>
    <p:sldId id="280" r:id="rId10"/>
    <p:sldId id="281" r:id="rId11"/>
    <p:sldId id="263" r:id="rId12"/>
    <p:sldId id="264" r:id="rId13"/>
    <p:sldId id="265" r:id="rId14"/>
    <p:sldId id="266" r:id="rId15"/>
    <p:sldId id="282" r:id="rId16"/>
    <p:sldId id="283" r:id="rId17"/>
    <p:sldId id="271" r:id="rId18"/>
    <p:sldId id="285" r:id="rId1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000000"/>
          </p15:clr>
        </p15:guide>
        <p15:guide id="2" pos="2880" userDrawn="1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3C7C033-AC89-42A9-A0A7-4DB53B119D30}">
  <a:tblStyle styleId="{63C7C033-AC89-42A9-A0A7-4DB53B119D3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5"/>
    <p:restoredTop sz="94719"/>
  </p:normalViewPr>
  <p:slideViewPr>
    <p:cSldViewPr snapToGrid="0">
      <p:cViewPr varScale="1">
        <p:scale>
          <a:sx n="120" d="100"/>
          <a:sy n="120" d="100"/>
        </p:scale>
        <p:origin x="160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203272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 hasCustomPrompt="1"/>
          </p:nvPr>
        </p:nvSpPr>
        <p:spPr>
          <a:xfrm>
            <a:off x="3783371" y="1355379"/>
            <a:ext cx="5183627" cy="2412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3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ZA" b="0" i="0" dirty="0">
                <a:solidFill>
                  <a:srgbClr val="333333"/>
                </a:solidFill>
                <a:effectLst/>
                <a:latin typeface="-apple-system"/>
              </a:rPr>
              <a:t>An efficient application of the equal cost multipath on software defined network to address transmission failures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2C1633-6F56-A3EE-52AA-5F1BE288CBFD}"/>
              </a:ext>
            </a:extLst>
          </p:cNvPr>
          <p:cNvSpPr txBox="1"/>
          <p:nvPr userDrawn="1"/>
        </p:nvSpPr>
        <p:spPr>
          <a:xfrm>
            <a:off x="4459766" y="4128611"/>
            <a:ext cx="402597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050" b="0" i="0" dirty="0">
                <a:solidFill>
                  <a:srgbClr val="000000"/>
                </a:solidFill>
                <a:effectLst/>
                <a:latin typeface="Poppins" panose="020B0604020202020204" pitchFamily="34" charset="0"/>
              </a:rPr>
              <a:t>UbuntuNet-Connect2024</a:t>
            </a:r>
            <a:br>
              <a:rPr lang="en-ZA" sz="1050" dirty="0"/>
            </a:br>
            <a:r>
              <a:rPr lang="en-ZA" sz="1050" b="0" i="0" dirty="0">
                <a:solidFill>
                  <a:srgbClr val="000000"/>
                </a:solidFill>
                <a:effectLst/>
                <a:latin typeface="Poppins" panose="020B0604020202020204" pitchFamily="34" charset="0"/>
              </a:rPr>
              <a:t>October 31-November 1, Dar es Salaam, Tanzania​</a:t>
            </a:r>
            <a:endParaRPr lang="en-US" sz="105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preserve="1" userDrawn="1">
  <p:cSld name="1_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Results</a:t>
            </a:r>
            <a:endParaRPr dirty="0"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 b="1"/>
            </a:lvl1pPr>
            <a:lvl2pPr marL="685800" lvl="1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 b="1"/>
            </a:lvl2pPr>
            <a:lvl3pPr marL="1028700" lvl="2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3pPr>
            <a:lvl4pPr marL="1371600" lvl="3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4pPr>
            <a:lvl5pPr marL="1714500" lvl="4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5pPr>
            <a:lvl6pPr marL="2057400" lvl="5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r>
              <a:rPr lang="en-US" dirty="0"/>
              <a:t>Response time at 500Mbps</a:t>
            </a:r>
            <a:endParaRPr dirty="0"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 hasCustomPrompt="1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 b="1"/>
            </a:lvl1pPr>
            <a:lvl2pPr marL="685800" lvl="1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 b="1"/>
            </a:lvl2pPr>
            <a:lvl3pPr marL="1028700" lvl="2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3pPr>
            <a:lvl4pPr marL="1371600" lvl="3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4pPr>
            <a:lvl5pPr marL="1714500" lvl="4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5pPr>
            <a:lvl6pPr marL="2057400" lvl="5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r>
              <a:rPr lang="en-US" dirty="0"/>
              <a:t>Response time at 1Gbps</a:t>
            </a:r>
            <a:endParaRPr dirty="0"/>
          </a:p>
        </p:txBody>
      </p:sp>
      <p:pic>
        <p:nvPicPr>
          <p:cNvPr id="4" name="Picture 3" descr="A graph of a number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43EE0874-7BAF-4B07-0635-3E604DA0FD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292350"/>
            <a:ext cx="4040188" cy="275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A9A358C-FB27-86A2-50D0-D858C9DD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6" y="2292350"/>
            <a:ext cx="4040189" cy="2752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094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67437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Benefits of SDN and ECMP</a:t>
            </a:r>
            <a:endParaRPr dirty="0"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 b="1"/>
            </a:lvl1pPr>
            <a:lvl2pPr marL="685800" lvl="1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 b="1"/>
            </a:lvl2pPr>
            <a:lvl3pPr marL="1028700" lvl="2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3pPr>
            <a:lvl4pPr marL="1371600" lvl="3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4pPr>
            <a:lvl5pPr marL="1714500" lvl="4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5pPr>
            <a:lvl6pPr marL="2057400" lvl="5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r>
              <a:rPr lang="en-US" dirty="0"/>
              <a:t>SDN</a:t>
            </a:r>
            <a:endParaRPr dirty="0"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 hasCustomPrompt="1"/>
          </p:nvPr>
        </p:nvSpPr>
        <p:spPr>
          <a:xfrm>
            <a:off x="457200" y="2174875"/>
            <a:ext cx="4040188" cy="2320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57150" lvl="0" indent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/>
            </a:lvl1pPr>
            <a:lvl2pPr marL="685800" lvl="1" indent="-2667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500"/>
            </a:lvl2pPr>
            <a:lvl3pPr marL="1028700" lvl="2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350"/>
            </a:lvl3pPr>
            <a:lvl4pPr marL="1371600" lvl="3" indent="-2476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200"/>
            </a:lvl4pPr>
            <a:lvl5pPr marL="1714500" lvl="4" indent="-2476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200"/>
            </a:lvl5pPr>
            <a:lvl6pPr marL="2057400" lvl="5" indent="-2476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200"/>
            </a:lvl6pPr>
            <a:lvl7pPr marL="2400300" lvl="6" indent="-2476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200"/>
            </a:lvl7pPr>
            <a:lvl8pPr marL="2743200" lvl="7" indent="-2476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200"/>
            </a:lvl8pPr>
            <a:lvl9pPr marL="3086100" lvl="8" indent="-2476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200"/>
            </a:lvl9pPr>
          </a:lstStyle>
          <a:p>
            <a:r>
              <a:rPr lang="en-US" dirty="0"/>
              <a:t>Simplicity</a:t>
            </a:r>
          </a:p>
          <a:p>
            <a:r>
              <a:rPr lang="en-US" dirty="0"/>
              <a:t>Agility</a:t>
            </a:r>
          </a:p>
          <a:p>
            <a:r>
              <a:rPr lang="en-US" dirty="0"/>
              <a:t>Flexibility</a:t>
            </a:r>
          </a:p>
          <a:p>
            <a:r>
              <a:rPr lang="en-US" dirty="0"/>
              <a:t>Virtualization</a:t>
            </a:r>
          </a:p>
          <a:p>
            <a:r>
              <a:rPr lang="en-US" dirty="0"/>
              <a:t>Adaptability</a:t>
            </a:r>
          </a:p>
          <a:p>
            <a:r>
              <a:rPr lang="en-US" dirty="0"/>
              <a:t>Scalability</a:t>
            </a:r>
            <a:endParaRPr dirty="0"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 hasCustomPrompt="1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 b="1"/>
            </a:lvl1pPr>
            <a:lvl2pPr marL="685800" lvl="1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 b="1"/>
            </a:lvl2pPr>
            <a:lvl3pPr marL="1028700" lvl="2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3pPr>
            <a:lvl4pPr marL="1371600" lvl="3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4pPr>
            <a:lvl5pPr marL="1714500" lvl="4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5pPr>
            <a:lvl6pPr marL="2057400" lvl="5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r>
              <a:rPr lang="en-US" dirty="0"/>
              <a:t>ECMP</a:t>
            </a:r>
            <a:endParaRPr dirty="0"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 hasCustomPrompt="1"/>
          </p:nvPr>
        </p:nvSpPr>
        <p:spPr>
          <a:xfrm>
            <a:off x="4645026" y="2174875"/>
            <a:ext cx="4041775" cy="2320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57150" lvl="0" indent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/>
            </a:lvl1pPr>
            <a:lvl2pPr marL="685800" lvl="1" indent="-2667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500"/>
            </a:lvl2pPr>
            <a:lvl3pPr marL="1028700" lvl="2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350"/>
            </a:lvl3pPr>
            <a:lvl4pPr marL="1371600" lvl="3" indent="-2476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200"/>
            </a:lvl4pPr>
            <a:lvl5pPr marL="1714500" lvl="4" indent="-2476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200"/>
            </a:lvl5pPr>
            <a:lvl6pPr marL="2057400" lvl="5" indent="-2476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200"/>
            </a:lvl6pPr>
            <a:lvl7pPr marL="2400300" lvl="6" indent="-2476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200"/>
            </a:lvl7pPr>
            <a:lvl8pPr marL="2743200" lvl="7" indent="-2476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200"/>
            </a:lvl8pPr>
            <a:lvl9pPr marL="3086100" lvl="8" indent="-2476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200"/>
            </a:lvl9pPr>
          </a:lstStyle>
          <a:p>
            <a:r>
              <a:rPr lang="en-US" dirty="0"/>
              <a:t>Faster data transmission</a:t>
            </a:r>
          </a:p>
          <a:p>
            <a:r>
              <a:rPr lang="en-US" dirty="0"/>
              <a:t>High availability and fault tolerance</a:t>
            </a:r>
          </a:p>
          <a:p>
            <a:r>
              <a:rPr lang="en-US" dirty="0"/>
              <a:t>Redundancy &amp; Stability</a:t>
            </a:r>
          </a:p>
          <a:p>
            <a:r>
              <a:rPr lang="en-US" dirty="0"/>
              <a:t>Optimal resource utilization</a:t>
            </a:r>
          </a:p>
          <a:p>
            <a:r>
              <a:rPr lang="en-US" dirty="0"/>
              <a:t>Increased network efficiency</a:t>
            </a:r>
          </a:p>
          <a:p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1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Key take aways</a:t>
            </a:r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600203"/>
            <a:ext cx="6718300" cy="2349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028700" lvl="2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714500" lvl="4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057400" lvl="5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en-US" dirty="0"/>
              <a:t>Migration into SDN ecosystem.</a:t>
            </a:r>
          </a:p>
          <a:p>
            <a:r>
              <a:rPr lang="en-US" dirty="0"/>
              <a:t>Reliable and faster deployment.</a:t>
            </a:r>
          </a:p>
          <a:p>
            <a:r>
              <a:rPr lang="en-US" dirty="0"/>
              <a:t>Centralized control.</a:t>
            </a:r>
          </a:p>
          <a:p>
            <a:r>
              <a:rPr lang="en-US" dirty="0"/>
              <a:t>Traffic management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88518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1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Acknowledgements</a:t>
            </a:r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705305"/>
            <a:ext cx="8229600" cy="3717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028700" lvl="2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714500" lvl="4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057400" lvl="5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en-US" dirty="0"/>
              <a:t>Prof V.M. Srivastava: University of KwaZulu-Natal.</a:t>
            </a:r>
          </a:p>
          <a:p>
            <a:r>
              <a:rPr lang="en-US" dirty="0"/>
              <a:t>Dr H.I. Kobo: Council for Scientific and Industrial Research.</a:t>
            </a:r>
          </a:p>
          <a:p>
            <a:r>
              <a:rPr lang="en-US" dirty="0"/>
              <a:t>South African National Research Network.</a:t>
            </a:r>
          </a:p>
          <a:p>
            <a:r>
              <a:rPr lang="en-US" dirty="0"/>
              <a:t>National Integrated Cyber Infrastructure System.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783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1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Any questions?</a:t>
            </a:r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705305"/>
            <a:ext cx="8229600" cy="2551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85725" lvl="0" indent="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685800" lvl="1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028700" lvl="2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714500" lvl="4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057400" lvl="5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en-US" dirty="0"/>
              <a:t>Siyabonga Peter</a:t>
            </a:r>
          </a:p>
          <a:p>
            <a:r>
              <a:rPr lang="en-US" dirty="0" err="1"/>
              <a:t>siya@sanren.co.za</a:t>
            </a:r>
            <a:endParaRPr lang="en-US" dirty="0"/>
          </a:p>
          <a:p>
            <a:r>
              <a:rPr lang="en-US" dirty="0" err="1"/>
              <a:t>speter@csir.co.za</a:t>
            </a:r>
            <a:endParaRPr lang="en-US" dirty="0"/>
          </a:p>
          <a:p>
            <a:r>
              <a:rPr lang="en-US" dirty="0"/>
              <a:t>+2783 200 2411</a:t>
            </a:r>
            <a:endParaRPr dirty="0"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351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3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1500">
                <a:solidFill>
                  <a:srgbClr val="888888"/>
                </a:solidFill>
              </a:defRPr>
            </a:lvl1pPr>
            <a:lvl2pPr marL="685800" lvl="1" indent="-171450" algn="l"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350">
                <a:solidFill>
                  <a:srgbClr val="888888"/>
                </a:solidFill>
              </a:defRPr>
            </a:lvl2pPr>
            <a:lvl3pPr marL="1028700" lvl="2" indent="-171450" algn="l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3pPr>
            <a:lvl4pPr marL="1371600" lvl="3" indent="-17145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050">
                <a:solidFill>
                  <a:srgbClr val="888888"/>
                </a:solidFill>
              </a:defRPr>
            </a:lvl4pPr>
            <a:lvl5pPr marL="1714500" lvl="4" indent="-17145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050">
                <a:solidFill>
                  <a:srgbClr val="888888"/>
                </a:solidFill>
              </a:defRPr>
            </a:lvl5pPr>
            <a:lvl6pPr marL="2057400" lvl="5" indent="-17145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050">
                <a:solidFill>
                  <a:srgbClr val="888888"/>
                </a:solidFill>
              </a:defRPr>
            </a:lvl6pPr>
            <a:lvl7pPr marL="2400300" lvl="6" indent="-17145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050">
                <a:solidFill>
                  <a:srgbClr val="888888"/>
                </a:solidFill>
              </a:defRPr>
            </a:lvl7pPr>
            <a:lvl8pPr marL="2743200" lvl="7" indent="-17145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050">
                <a:solidFill>
                  <a:srgbClr val="888888"/>
                </a:solidFill>
              </a:defRPr>
            </a:lvl8pPr>
            <a:lvl9pPr marL="3086100" lvl="8" indent="-17145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5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2385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2400"/>
            </a:lvl1pPr>
            <a:lvl2pPr marL="685800" lvl="1" indent="-3048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100"/>
            </a:lvl2pPr>
            <a:lvl3pPr marL="1028700" lvl="2" indent="-28575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800"/>
            </a:lvl3pPr>
            <a:lvl4pPr marL="1371600" lvl="3" indent="-2667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1500"/>
            </a:lvl4pPr>
            <a:lvl5pPr marL="1714500" lvl="4" indent="-2667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1500"/>
            </a:lvl5pPr>
            <a:lvl6pPr marL="2057400" lvl="5" indent="-2667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6pPr>
            <a:lvl7pPr marL="2400300" lvl="6" indent="-2667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7pPr>
            <a:lvl8pPr marL="2743200" lvl="7" indent="-2667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8pPr>
            <a:lvl9pPr marL="3086100" lvl="8" indent="-2667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171450" algn="l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050"/>
            </a:lvl1pPr>
            <a:lvl2pPr marL="685800" lvl="1" indent="-17145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/>
            </a:lvl2pPr>
            <a:lvl3pPr marL="1028700" lvl="2" indent="-171450" algn="l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3pPr>
            <a:lvl4pPr marL="1371600" lvl="3" indent="-17145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4pPr>
            <a:lvl5pPr marL="1714500" lvl="4" indent="-17145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5pPr>
            <a:lvl6pPr marL="2057400" lvl="5" indent="-17145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6pPr>
            <a:lvl7pPr marL="2400300" lvl="6" indent="-17145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7pPr>
            <a:lvl8pPr marL="2743200" lvl="7" indent="-17145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8pPr>
            <a:lvl9pPr marL="3086100" lvl="8" indent="-17145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5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171450" algn="l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050"/>
            </a:lvl1pPr>
            <a:lvl2pPr marL="685800" lvl="1" indent="-17145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/>
            </a:lvl2pPr>
            <a:lvl3pPr marL="1028700" lvl="2" indent="-171450" algn="l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3pPr>
            <a:lvl4pPr marL="1371600" lvl="3" indent="-17145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4pPr>
            <a:lvl5pPr marL="1714500" lvl="4" indent="-17145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5pPr>
            <a:lvl6pPr marL="2057400" lvl="5" indent="-17145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6pPr>
            <a:lvl7pPr marL="2400300" lvl="6" indent="-17145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7pPr>
            <a:lvl8pPr marL="2743200" lvl="7" indent="-17145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8pPr>
            <a:lvl9pPr marL="3086100" lvl="8" indent="-17145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 userDrawn="1">
  <p:cSld name="1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SDN adoption rate</a:t>
            </a:r>
            <a:endParaRPr dirty="0"/>
          </a:p>
        </p:txBody>
      </p:sp>
      <p:pic>
        <p:nvPicPr>
          <p:cNvPr id="4" name="Picture 3" descr="A graph of adoption rate&#10;&#10;Description automatically generated">
            <a:extLst>
              <a:ext uri="{FF2B5EF4-FFF2-40B4-BE49-F238E27FC236}">
                <a16:creationId xmlns:a16="http://schemas.microsoft.com/office/drawing/2014/main" id="{050F513C-5F6D-8F8D-E800-DDD7F517E6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285" y="1610264"/>
            <a:ext cx="6712885" cy="378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327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028700" lvl="2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714500" lvl="4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057400" lvl="5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9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028700" lvl="2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714500" lvl="4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057400" lvl="5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10/22/24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0443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1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What is SDN and ECMP?</a:t>
            </a:r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600203"/>
            <a:ext cx="8229600" cy="30098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85725" lvl="0" indent="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685800" lvl="1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028700" lvl="2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714500" lvl="4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057400" lvl="5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en-US" dirty="0"/>
              <a:t>SDN refers to software controlled approach to networking driven by API’s.</a:t>
            </a:r>
          </a:p>
          <a:p>
            <a:r>
              <a:rPr lang="en-US" dirty="0"/>
              <a:t>ECMP refers to a routing technique that forwards packets over multiple best paths of the same cost.</a:t>
            </a:r>
          </a:p>
        </p:txBody>
      </p:sp>
    </p:spTree>
    <p:extLst>
      <p:ext uri="{BB962C8B-B14F-4D97-AF65-F5344CB8AC3E}">
        <p14:creationId xmlns:p14="http://schemas.microsoft.com/office/powerpoint/2010/main" val="76487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1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Background of the study</a:t>
            </a:r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600203"/>
            <a:ext cx="8229600" cy="3009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028700" lvl="2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714500" lvl="4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057400" lvl="5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en-US" dirty="0"/>
              <a:t>Load shedding/reduction.</a:t>
            </a:r>
          </a:p>
          <a:p>
            <a:r>
              <a:rPr lang="en-US" dirty="0"/>
              <a:t>Third party infrastructure vandalism.</a:t>
            </a:r>
          </a:p>
          <a:p>
            <a:r>
              <a:rPr lang="en-US" dirty="0"/>
              <a:t>Increasing demand for internet access.</a:t>
            </a:r>
          </a:p>
          <a:p>
            <a:r>
              <a:rPr lang="en-US" dirty="0"/>
              <a:t>Impact on the </a:t>
            </a:r>
            <a:r>
              <a:rPr lang="en-US" dirty="0" err="1"/>
              <a:t>SANReN</a:t>
            </a:r>
            <a:r>
              <a:rPr lang="en-US" dirty="0"/>
              <a:t> community.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3998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1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 err="1"/>
              <a:t>NO:Research</a:t>
            </a:r>
            <a:r>
              <a:rPr lang="en-US" dirty="0"/>
              <a:t> questions</a:t>
            </a:r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028700" lvl="2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1714500" lvl="4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057400" lvl="5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en-US" dirty="0"/>
              <a:t>Load shedding/reduction.</a:t>
            </a:r>
          </a:p>
          <a:p>
            <a:r>
              <a:rPr lang="en-US" dirty="0"/>
              <a:t>Vandalism of the Telecommunication infrastructure.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3833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 userDrawn="1">
  <p:cSld name="1_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Methodology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9BED87-3743-D3A8-A989-C01697E652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1" y="1536701"/>
            <a:ext cx="6324600" cy="414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4057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preserve="1" userDrawn="1">
  <p:cSld name="1_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Results</a:t>
            </a:r>
            <a:endParaRPr dirty="0"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 b="1"/>
            </a:lvl1pPr>
            <a:lvl2pPr marL="685800" lvl="1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 b="1"/>
            </a:lvl2pPr>
            <a:lvl3pPr marL="1028700" lvl="2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3pPr>
            <a:lvl4pPr marL="1371600" lvl="3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4pPr>
            <a:lvl5pPr marL="1714500" lvl="4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5pPr>
            <a:lvl6pPr marL="2057400" lvl="5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r>
              <a:rPr lang="en-US" dirty="0"/>
              <a:t>Transmission failures at 500Mbps</a:t>
            </a:r>
            <a:endParaRPr dirty="0"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 hasCustomPrompt="1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 b="1"/>
            </a:lvl1pPr>
            <a:lvl2pPr marL="685800" lvl="1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 b="1"/>
            </a:lvl2pPr>
            <a:lvl3pPr marL="1028700" lvl="2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3pPr>
            <a:lvl4pPr marL="1371600" lvl="3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4pPr>
            <a:lvl5pPr marL="1714500" lvl="4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5pPr>
            <a:lvl6pPr marL="2057400" lvl="5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r>
              <a:rPr lang="en-US" dirty="0"/>
              <a:t>Transmission failures  at 1Gbps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D53C3D-6AF2-D5D5-A33A-1B8A165AB7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547"/>
            <a:ext cx="4040188" cy="2974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0A4EA8D-C097-DBAC-221F-D0FF58EE371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7" y="2348547"/>
            <a:ext cx="4040188" cy="29743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3743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preserve="1" userDrawn="1">
  <p:cSld name="1_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Results</a:t>
            </a:r>
            <a:endParaRPr dirty="0"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 b="1"/>
            </a:lvl1pPr>
            <a:lvl2pPr marL="685800" lvl="1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 b="1"/>
            </a:lvl2pPr>
            <a:lvl3pPr marL="1028700" lvl="2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3pPr>
            <a:lvl4pPr marL="1371600" lvl="3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4pPr>
            <a:lvl5pPr marL="1714500" lvl="4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5pPr>
            <a:lvl6pPr marL="2057400" lvl="5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r>
              <a:rPr lang="en-US" dirty="0"/>
              <a:t>Throughput at 500Mbps</a:t>
            </a:r>
            <a:endParaRPr dirty="0"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 hasCustomPrompt="1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 b="1"/>
            </a:lvl1pPr>
            <a:lvl2pPr marL="685800" lvl="1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 b="1"/>
            </a:lvl2pPr>
            <a:lvl3pPr marL="1028700" lvl="2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3pPr>
            <a:lvl4pPr marL="1371600" lvl="3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4pPr>
            <a:lvl5pPr marL="1714500" lvl="4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5pPr>
            <a:lvl6pPr marL="2057400" lvl="5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r>
              <a:rPr lang="en-US" dirty="0"/>
              <a:t>Throughput  at 1Gbps</a:t>
            </a:r>
            <a:endParaRPr dirty="0"/>
          </a:p>
        </p:txBody>
      </p:sp>
      <p:pic>
        <p:nvPicPr>
          <p:cNvPr id="2" name="Picture 1" descr="A graph of a graph showing the same number of the same speed&#10;&#10;Description automatically generated with medium confidence">
            <a:extLst>
              <a:ext uri="{FF2B5EF4-FFF2-40B4-BE49-F238E27FC236}">
                <a16:creationId xmlns:a16="http://schemas.microsoft.com/office/drawing/2014/main" id="{C59BEB2D-989C-E36D-4E7D-CD4177A5FE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547"/>
            <a:ext cx="4040188" cy="2974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graph of a number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CB5AC517-F113-91E2-D4B4-537A3AA344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7" y="2348547"/>
            <a:ext cx="4040188" cy="29743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673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preserve="1" userDrawn="1">
  <p:cSld name="1_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 dirty="0"/>
              <a:t>Results</a:t>
            </a:r>
            <a:endParaRPr dirty="0"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 b="1"/>
            </a:lvl1pPr>
            <a:lvl2pPr marL="685800" lvl="1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 b="1"/>
            </a:lvl2pPr>
            <a:lvl3pPr marL="1028700" lvl="2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3pPr>
            <a:lvl4pPr marL="1371600" lvl="3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4pPr>
            <a:lvl5pPr marL="1714500" lvl="4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5pPr>
            <a:lvl6pPr marL="2057400" lvl="5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r>
              <a:rPr lang="en-US" dirty="0"/>
              <a:t>Latency  at 500Mbps</a:t>
            </a:r>
            <a:endParaRPr dirty="0"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 hasCustomPrompt="1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 b="1"/>
            </a:lvl1pPr>
            <a:lvl2pPr marL="685800" lvl="1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 b="1"/>
            </a:lvl2pPr>
            <a:lvl3pPr marL="1028700" lvl="2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3pPr>
            <a:lvl4pPr marL="1371600" lvl="3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4pPr>
            <a:lvl5pPr marL="1714500" lvl="4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5pPr>
            <a:lvl6pPr marL="2057400" lvl="5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r>
              <a:rPr lang="en-US" dirty="0"/>
              <a:t>Latency  at 1Gbps</a:t>
            </a:r>
            <a:endParaRPr dirty="0"/>
          </a:p>
        </p:txBody>
      </p:sp>
      <p:pic>
        <p:nvPicPr>
          <p:cNvPr id="4" name="Picture 3" descr="A graph of data with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CEAC05B3-D98C-AB1D-4694-E0162F98E3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292350"/>
            <a:ext cx="4040188" cy="2781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graph of data on a white background&#10;&#10;Description automatically generated">
            <a:extLst>
              <a:ext uri="{FF2B5EF4-FFF2-40B4-BE49-F238E27FC236}">
                <a16:creationId xmlns:a16="http://schemas.microsoft.com/office/drawing/2014/main" id="{5D7982CF-A48D-867D-220E-44F5B7177D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6" y="2306954"/>
            <a:ext cx="4040189" cy="2752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620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7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71" r:id="rId9"/>
    <p:sldLayoutId id="2147483672" r:id="rId10"/>
    <p:sldLayoutId id="2147483652" r:id="rId11"/>
    <p:sldLayoutId id="2147483666" r:id="rId12"/>
    <p:sldLayoutId id="2147483667" r:id="rId13"/>
    <p:sldLayoutId id="2147483668" r:id="rId14"/>
    <p:sldLayoutId id="2147483650" r:id="rId15"/>
    <p:sldLayoutId id="2147483653" r:id="rId16"/>
    <p:sldLayoutId id="2147483654" r:id="rId17"/>
    <p:sldLayoutId id="2147483655" r:id="rId18"/>
    <p:sldLayoutId id="2147483656" r:id="rId19"/>
    <p:sldLayoutId id="2147483657" r:id="rId20"/>
    <p:sldLayoutId id="2147483658" r:id="rId21"/>
    <p:sldLayoutId id="2147483673" r:id="rId2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://www.sanren.ac.za/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3.png"/><Relationship Id="rId5" Type="http://schemas.openxmlformats.org/officeDocument/2006/relationships/hyperlink" Target="http://www.dirisa.ac.za/" TargetMode="External"/><Relationship Id="rId4" Type="http://schemas.openxmlformats.org/officeDocument/2006/relationships/hyperlink" Target="http://www.chpc.ac.za/" TargetMode="External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823AE6A-B5C3-FCA6-32A2-AF92FB3927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 efficient application of the equal cost multipath on software defined network to address transmission failures.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F03F61-8409-ECE3-3F7B-C709F13FCE3A}"/>
              </a:ext>
            </a:extLst>
          </p:cNvPr>
          <p:cNvSpPr txBox="1"/>
          <p:nvPr/>
        </p:nvSpPr>
        <p:spPr>
          <a:xfrm>
            <a:off x="4572000" y="4720856"/>
            <a:ext cx="33067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Siyabonga Peter</a:t>
            </a:r>
          </a:p>
          <a:p>
            <a:r>
              <a:rPr lang="en-US" dirty="0"/>
              <a:t>Supervisors: Prof V.M. Srivastava and Dr H.I. Kobo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454F9-28AF-2934-9DE9-CD6FB7893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Experimental design </a:t>
            </a:r>
            <a:r>
              <a:rPr lang="en-US" sz="3200" dirty="0" err="1"/>
              <a:t>cont</a:t>
            </a:r>
            <a:r>
              <a:rPr lang="en-US" sz="3200" dirty="0"/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AD1673-3595-3B93-0C67-A3FDDF670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070" y="1484691"/>
            <a:ext cx="6188149" cy="417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348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9CBF8-9E6E-F786-F1DE-5D8BB4A4B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FD334-35E5-F188-881A-F302A81117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Transmission failures at 500Mbps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117617-9E93-1F0A-95D8-283B9AB82ED9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Transmission failures at 1Gbps</a:t>
            </a:r>
          </a:p>
        </p:txBody>
      </p:sp>
    </p:spTree>
    <p:extLst>
      <p:ext uri="{BB962C8B-B14F-4D97-AF65-F5344CB8AC3E}">
        <p14:creationId xmlns:p14="http://schemas.microsoft.com/office/powerpoint/2010/main" val="2673439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15691-A9DC-5AE8-317D-57A87FD70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350404-048A-62DD-BA5D-9D0D614713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Throughput at 500Mbps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4F11AF-E3E8-AC4E-1AC4-78528227AA7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Throughput at 1Gbps</a:t>
            </a:r>
          </a:p>
        </p:txBody>
      </p:sp>
    </p:spTree>
    <p:extLst>
      <p:ext uri="{BB962C8B-B14F-4D97-AF65-F5344CB8AC3E}">
        <p14:creationId xmlns:p14="http://schemas.microsoft.com/office/powerpoint/2010/main" val="1132118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7AFEC-EB83-2FD1-789F-5D67DCCD4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689F8-FC31-8B10-2D6B-EA31FC3A55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Latency at 500Mbps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B464B7-E2C8-DF9F-5E74-AF9FA1FCEC1F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Latency at 1Gbps</a:t>
            </a:r>
          </a:p>
        </p:txBody>
      </p:sp>
    </p:spTree>
    <p:extLst>
      <p:ext uri="{BB962C8B-B14F-4D97-AF65-F5344CB8AC3E}">
        <p14:creationId xmlns:p14="http://schemas.microsoft.com/office/powerpoint/2010/main" val="4101878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7E807-7CA8-2028-2A8A-A4AC1889F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E1394B-5312-2516-7B76-FA52B95BBF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Response time at 500Mbps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9CB692-5A50-E75E-D1DF-6C26D09E9391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Response time at 1Gbps</a:t>
            </a:r>
          </a:p>
        </p:txBody>
      </p:sp>
    </p:spTree>
    <p:extLst>
      <p:ext uri="{BB962C8B-B14F-4D97-AF65-F5344CB8AC3E}">
        <p14:creationId xmlns:p14="http://schemas.microsoft.com/office/powerpoint/2010/main" val="1597771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60414-AC84-ECF1-0E08-78CC3C62E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Recommendations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46FE7-4559-E79D-F5C8-B16CD7765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1828797"/>
          </a:xfrm>
        </p:spPr>
        <p:txBody>
          <a:bodyPr/>
          <a:lstStyle/>
          <a:p>
            <a:pPr marL="542925" indent="-457200">
              <a:buFont typeface="Arial" panose="020B0604020202020204" pitchFamily="34" charset="0"/>
              <a:buChar char="•"/>
            </a:pPr>
            <a:r>
              <a:rPr lang="en-US" sz="1800" dirty="0"/>
              <a:t>Service providers and network operators should migrate to SDN ecosystem.</a:t>
            </a:r>
          </a:p>
          <a:p>
            <a:pPr marL="542925" indent="-457200">
              <a:buFont typeface="Arial" panose="020B0604020202020204" pitchFamily="34" charset="0"/>
              <a:buChar char="•"/>
            </a:pPr>
            <a:r>
              <a:rPr lang="en-US" sz="1800" dirty="0"/>
              <a:t>A proper framework must be developed that includes re-skilling of technical staff.</a:t>
            </a:r>
          </a:p>
          <a:p>
            <a:pPr marL="542925" indent="-457200">
              <a:buFont typeface="Arial" panose="020B0604020202020204" pitchFamily="34" charset="0"/>
              <a:buChar char="•"/>
            </a:pPr>
            <a:r>
              <a:rPr lang="en-US" sz="1800" dirty="0"/>
              <a:t>A hybrid method to be considered instead of a blanket approach.</a:t>
            </a:r>
          </a:p>
        </p:txBody>
      </p:sp>
    </p:spTree>
    <p:extLst>
      <p:ext uri="{BB962C8B-B14F-4D97-AF65-F5344CB8AC3E}">
        <p14:creationId xmlns:p14="http://schemas.microsoft.com/office/powerpoint/2010/main" val="2234203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0AF3A-AA8D-22D0-C7AB-6D15F9CA1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Future work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66E6604-7723-515A-5518-D54FF95ABCED}"/>
              </a:ext>
            </a:extLst>
          </p:cNvPr>
          <p:cNvSpPr/>
          <p:nvPr/>
        </p:nvSpPr>
        <p:spPr>
          <a:xfrm>
            <a:off x="2831691" y="1828800"/>
            <a:ext cx="3785419" cy="67842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Mobile transmission networks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B8609B8-2CC3-485B-BCCA-46AB52385914}"/>
              </a:ext>
            </a:extLst>
          </p:cNvPr>
          <p:cNvSpPr/>
          <p:nvPr/>
        </p:nvSpPr>
        <p:spPr>
          <a:xfrm>
            <a:off x="2831691" y="2723536"/>
            <a:ext cx="3785419" cy="67842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Other routing protocols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CB58118-33DC-55EA-6C06-15D4C2EA8305}"/>
              </a:ext>
            </a:extLst>
          </p:cNvPr>
          <p:cNvSpPr/>
          <p:nvPr/>
        </p:nvSpPr>
        <p:spPr>
          <a:xfrm>
            <a:off x="2831691" y="3581397"/>
            <a:ext cx="3785419" cy="67842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Incorporate other transmission performance metrics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0D293C3-FFB7-90BC-B940-83BBFBA0DAEC}"/>
              </a:ext>
            </a:extLst>
          </p:cNvPr>
          <p:cNvSpPr/>
          <p:nvPr/>
        </p:nvSpPr>
        <p:spPr>
          <a:xfrm>
            <a:off x="2831691" y="4439258"/>
            <a:ext cx="3785419" cy="67842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Energy efficient devices</a:t>
            </a:r>
          </a:p>
        </p:txBody>
      </p:sp>
    </p:spTree>
    <p:extLst>
      <p:ext uri="{BB962C8B-B14F-4D97-AF65-F5344CB8AC3E}">
        <p14:creationId xmlns:p14="http://schemas.microsoft.com/office/powerpoint/2010/main" val="1000396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76565-CE32-26E5-F65C-E86610121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Acknowledgements</a:t>
            </a:r>
          </a:p>
        </p:txBody>
      </p:sp>
      <p:pic>
        <p:nvPicPr>
          <p:cNvPr id="1026" name="Picture 2" descr="The CSIR unveils its new logo and branding">
            <a:extLst>
              <a:ext uri="{FF2B5EF4-FFF2-40B4-BE49-F238E27FC236}">
                <a16:creationId xmlns:a16="http://schemas.microsoft.com/office/drawing/2014/main" id="{1CB01671-84CE-74A7-C52A-D178FF859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624" y="1483593"/>
            <a:ext cx="28479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ICIS">
            <a:extLst>
              <a:ext uri="{FF2B5EF4-FFF2-40B4-BE49-F238E27FC236}">
                <a16:creationId xmlns:a16="http://schemas.microsoft.com/office/drawing/2014/main" id="{198A231C-1F28-0A1C-223B-3C27016EB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22" y="1492529"/>
            <a:ext cx="30289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BCCBBA-358B-76AA-2C82-575ADC9F5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5550" y="3429000"/>
            <a:ext cx="41529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778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>
            <a:extLst>
              <a:ext uri="{FF2B5EF4-FFF2-40B4-BE49-F238E27FC236}">
                <a16:creationId xmlns:a16="http://schemas.microsoft.com/office/drawing/2014/main" id="{210775FE-C167-3456-EB79-F29362610C0F}"/>
              </a:ext>
            </a:extLst>
          </p:cNvPr>
          <p:cNvSpPr txBox="1">
            <a:spLocks/>
          </p:cNvSpPr>
          <p:nvPr/>
        </p:nvSpPr>
        <p:spPr>
          <a:xfrm>
            <a:off x="2092795" y="2466753"/>
            <a:ext cx="4010294" cy="96224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Any questions?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5188BE-BF6B-BB1F-B36B-22385A6F5CE4}"/>
              </a:ext>
            </a:extLst>
          </p:cNvPr>
          <p:cNvSpPr txBox="1"/>
          <p:nvPr/>
        </p:nvSpPr>
        <p:spPr>
          <a:xfrm>
            <a:off x="2772888" y="3729807"/>
            <a:ext cx="359822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speter@csir.co.za</a:t>
            </a:r>
            <a:endParaRPr lang="en-US" sz="3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3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siya@sanren.ac.za</a:t>
            </a:r>
            <a:endParaRPr lang="en-US" sz="3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94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4CDC5-A60C-138B-7900-48B56B708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Presentation 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19C540-29A3-095F-6957-CA16969D84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417637"/>
            <a:ext cx="6974958" cy="3792315"/>
          </a:xfrm>
        </p:spPr>
        <p:txBody>
          <a:bodyPr/>
          <a:lstStyle/>
          <a:p>
            <a:r>
              <a:rPr lang="en-US" sz="1800" dirty="0"/>
              <a:t>NICIS and </a:t>
            </a:r>
            <a:r>
              <a:rPr lang="en-US" sz="1800" dirty="0" err="1"/>
              <a:t>SANReN</a:t>
            </a:r>
            <a:endParaRPr lang="en-US" sz="1800" dirty="0"/>
          </a:p>
          <a:p>
            <a:r>
              <a:rPr lang="en-US" sz="1800" dirty="0"/>
              <a:t>Problem statement</a:t>
            </a:r>
          </a:p>
          <a:p>
            <a:r>
              <a:rPr lang="en-US" sz="1800" dirty="0"/>
              <a:t>Response to the problem</a:t>
            </a:r>
          </a:p>
          <a:p>
            <a:r>
              <a:rPr lang="en-US" sz="1800" dirty="0"/>
              <a:t>High level description of SDN, IS-IS and ECMP</a:t>
            </a:r>
          </a:p>
          <a:p>
            <a:r>
              <a:rPr lang="en-US" sz="1800" dirty="0"/>
              <a:t>Methodology</a:t>
            </a:r>
          </a:p>
          <a:p>
            <a:r>
              <a:rPr lang="en-US" sz="1800" dirty="0"/>
              <a:t>Experimental design</a:t>
            </a:r>
          </a:p>
          <a:p>
            <a:r>
              <a:rPr lang="en-US" sz="1800" dirty="0"/>
              <a:t>Results</a:t>
            </a:r>
          </a:p>
          <a:p>
            <a:r>
              <a:rPr lang="en-US" sz="1800" dirty="0"/>
              <a:t>Recommendation</a:t>
            </a:r>
          </a:p>
          <a:p>
            <a:r>
              <a:rPr lang="en-US" sz="1800" dirty="0"/>
              <a:t>Future work</a:t>
            </a:r>
          </a:p>
          <a:p>
            <a:r>
              <a:rPr lang="en-US" sz="1800" dirty="0"/>
              <a:t>Acknowledgement</a:t>
            </a:r>
          </a:p>
        </p:txBody>
      </p:sp>
    </p:spTree>
    <p:extLst>
      <p:ext uri="{BB962C8B-B14F-4D97-AF65-F5344CB8AC3E}">
        <p14:creationId xmlns:p14="http://schemas.microsoft.com/office/powerpoint/2010/main" val="3459673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99901" y="1463083"/>
            <a:ext cx="4687729" cy="8694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6700" marR="3810" indent="-257175">
              <a:buSzPct val="75000"/>
              <a:buFont typeface="Arial"/>
              <a:buChar char="•"/>
              <a:tabLst>
                <a:tab pos="266700" algn="l"/>
              </a:tabLst>
            </a:pPr>
            <a:r>
              <a:rPr sz="1800" spc="-11" dirty="0">
                <a:latin typeface="Calibri" panose="020F0502020204030204" pitchFamily="34" charset="0"/>
                <a:cs typeface="Calibri" panose="020F0502020204030204" pitchFamily="34" charset="0"/>
              </a:rPr>
              <a:t>Nati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ona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sz="1800" spc="-56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11" dirty="0">
                <a:latin typeface="Calibri" panose="020F0502020204030204" pitchFamily="34" charset="0"/>
                <a:cs typeface="Calibri" panose="020F0502020204030204" pitchFamily="34" charset="0"/>
              </a:rPr>
              <a:t>Integrated</a:t>
            </a:r>
            <a:r>
              <a:rPr sz="1800" spc="-49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15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1800" spc="-15" dirty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nfrastru</a:t>
            </a:r>
            <a:r>
              <a:rPr sz="1800" spc="8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1800" spc="-11" dirty="0">
                <a:latin typeface="Calibri" panose="020F0502020204030204" pitchFamily="34" charset="0"/>
                <a:cs typeface="Calibri" panose="020F0502020204030204" pitchFamily="34" charset="0"/>
              </a:rPr>
              <a:t>ture</a:t>
            </a:r>
            <a:r>
              <a:rPr sz="1800" spc="-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1800" spc="4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sz="1800" spc="-15" dirty="0">
                <a:latin typeface="Calibri" panose="020F0502020204030204" pitchFamily="34" charset="0"/>
                <a:cs typeface="Calibri" panose="020F0502020204030204" pitchFamily="34" charset="0"/>
              </a:rPr>
              <a:t>stem</a:t>
            </a:r>
            <a:r>
              <a:rPr sz="1800" spc="-1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(NICIS)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57175">
              <a:spcBef>
                <a:spcPts val="296"/>
              </a:spcBef>
              <a:buSzPct val="75000"/>
              <a:buFont typeface="Arial"/>
              <a:buChar char="•"/>
              <a:tabLst>
                <a:tab pos="266700" algn="l"/>
              </a:tabLst>
            </a:pP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Stru</a:t>
            </a:r>
            <a:r>
              <a:rPr sz="1800" spc="8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1800" spc="-11" dirty="0">
                <a:latin typeface="Calibri" panose="020F0502020204030204" pitchFamily="34" charset="0"/>
                <a:cs typeface="Calibri" panose="020F0502020204030204" pitchFamily="34" charset="0"/>
              </a:rPr>
              <a:t>ture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7405" y="2496812"/>
            <a:ext cx="4156710" cy="17389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5275" indent="-285750">
              <a:buSzPct val="90000"/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So</a:t>
            </a:r>
            <a:r>
              <a:rPr sz="1800" spc="4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sz="1800" spc="-49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Afr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sz="1800" spc="-34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spc="-34" dirty="0">
                <a:latin typeface="Calibri" panose="020F0502020204030204" pitchFamily="34" charset="0"/>
                <a:cs typeface="Calibri" panose="020F0502020204030204" pitchFamily="34" charset="0"/>
              </a:rPr>
              <a:t>National 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Resea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ch</a:t>
            </a:r>
            <a:r>
              <a:rPr sz="1800" spc="-34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Network</a:t>
            </a:r>
            <a:r>
              <a:rPr sz="1800" spc="-53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1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1800" spc="4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NRe</a:t>
            </a:r>
            <a:r>
              <a:rPr sz="1800" spc="4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95275" indent="-285750">
              <a:spcBef>
                <a:spcPts val="296"/>
              </a:spcBef>
              <a:buSzPct val="90000"/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Centr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800" spc="-38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fo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800" spc="-49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gh</a:t>
            </a:r>
            <a:r>
              <a:rPr sz="1800" spc="-38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sz="1800" spc="-1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ance</a:t>
            </a:r>
            <a:r>
              <a:rPr sz="1800" spc="-26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Co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put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1800" spc="-56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(CHPC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95275" marR="3810" indent="-285750">
              <a:spcBef>
                <a:spcPts val="307"/>
              </a:spcBef>
              <a:buSzPct val="90000"/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Dat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1800" spc="-34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Intens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ve</a:t>
            </a:r>
            <a:r>
              <a:rPr sz="1800" spc="-4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Res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arch</a:t>
            </a:r>
            <a:r>
              <a:rPr sz="1800" spc="-23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Init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ati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800" spc="-26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1800" spc="-4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So</a:t>
            </a:r>
            <a:r>
              <a:rPr sz="1800" spc="4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sz="1800" spc="-38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Afr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can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z="1800" spc="4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IRIS</a:t>
            </a:r>
            <a:r>
              <a:rPr sz="1800" spc="8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59571" y="4481132"/>
            <a:ext cx="4583906" cy="8694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6700" indent="-257175">
              <a:buSzPct val="75000"/>
              <a:buFont typeface="Arial"/>
              <a:buChar char="•"/>
              <a:tabLst>
                <a:tab pos="266700" algn="l"/>
              </a:tabLst>
            </a:pPr>
            <a:r>
              <a:rPr lang="en-US"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A national initiative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18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1800" spc="-53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DSI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marR="3810" indent="-257175">
              <a:spcBef>
                <a:spcPts val="307"/>
              </a:spcBef>
              <a:buSzPct val="75000"/>
              <a:buFont typeface="Arial"/>
              <a:buChar char="•"/>
              <a:tabLst>
                <a:tab pos="266700" algn="l"/>
                <a:tab pos="3377565" algn="l"/>
              </a:tabLst>
            </a:pP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Hoste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1800" spc="-4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z="1800" spc="-53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11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18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sz="1800" spc="4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IR</a:t>
            </a:r>
            <a:r>
              <a:rPr sz="1800" spc="-64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spc="-64" dirty="0">
                <a:latin typeface="Calibri" panose="020F0502020204030204" pitchFamily="34" charset="0"/>
                <a:cs typeface="Calibri" panose="020F0502020204030204" pitchFamily="34" charset="0"/>
              </a:rPr>
              <a:t>by the </a:t>
            </a:r>
            <a:r>
              <a:rPr sz="1800" spc="-15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sz="1800" spc="-23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1800" spc="-4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cl</a:t>
            </a:r>
            <a:r>
              <a:rPr sz="1800" spc="-11" dirty="0">
                <a:latin typeface="Calibri" panose="020F0502020204030204" pitchFamily="34" charset="0"/>
                <a:cs typeface="Calibri" panose="020F0502020204030204" pitchFamily="34" charset="0"/>
              </a:rPr>
              <a:t>uster,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Sm</a:t>
            </a:r>
            <a:r>
              <a:rPr sz="1800" spc="4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rt</a:t>
            </a:r>
            <a:r>
              <a:rPr sz="1800" spc="-64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Soc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1800" spc="-11" dirty="0">
                <a:latin typeface="Calibri" panose="020F0502020204030204" pitchFamily="34" charset="0"/>
                <a:cs typeface="Calibri" panose="020F0502020204030204" pitchFamily="34" charset="0"/>
              </a:rPr>
              <a:t>ety</a:t>
            </a:r>
            <a:r>
              <a:rPr sz="1800" spc="-56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ivi</a:t>
            </a:r>
            <a:r>
              <a:rPr sz="1800" spc="-8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18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sz="1800" spc="-4" dirty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41181" y="5657924"/>
            <a:ext cx="494347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latin typeface="Calibri"/>
                <a:cs typeface="Calibri"/>
              </a:rPr>
              <a:t>SA</a:t>
            </a:r>
            <a:r>
              <a:rPr sz="900" spc="-4" dirty="0">
                <a:latin typeface="Calibri"/>
                <a:cs typeface="Calibri"/>
              </a:rPr>
              <a:t>N</a:t>
            </a:r>
            <a:r>
              <a:rPr sz="900" spc="-8" dirty="0">
                <a:latin typeface="Calibri"/>
                <a:cs typeface="Calibri"/>
              </a:rPr>
              <a:t>Re</a:t>
            </a:r>
            <a:r>
              <a:rPr sz="900" spc="-4" dirty="0">
                <a:latin typeface="Calibri"/>
                <a:cs typeface="Calibri"/>
              </a:rPr>
              <a:t>N,</a:t>
            </a:r>
            <a:r>
              <a:rPr sz="900" spc="-30" dirty="0">
                <a:latin typeface="Times New Roman"/>
                <a:cs typeface="Times New Roman"/>
              </a:rPr>
              <a:t> 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</a:rPr>
              <a:t>h</a:t>
            </a:r>
            <a:r>
              <a:rPr sz="900" u="sng" spc="-4" dirty="0">
                <a:solidFill>
                  <a:srgbClr val="0000FF"/>
                </a:solidFill>
                <a:latin typeface="Calibri"/>
                <a:cs typeface="Calibri"/>
              </a:rPr>
              <a:t>tt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</a:rPr>
              <a:t>p</a:t>
            </a:r>
            <a:r>
              <a:rPr sz="900" u="sng" spc="-8" dirty="0">
                <a:solidFill>
                  <a:srgbClr val="0000FF"/>
                </a:solidFill>
                <a:latin typeface="Calibri"/>
                <a:cs typeface="Calibri"/>
              </a:rPr>
              <a:t>s: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</a:rPr>
              <a:t>//</a:t>
            </a:r>
            <a:r>
              <a:rPr sz="900" u="sng" spc="-15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www</a:t>
            </a:r>
            <a:r>
              <a:rPr sz="900" u="sng" spc="-4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.s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a</a:t>
            </a:r>
            <a:r>
              <a:rPr sz="900" u="sng" spc="4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n</a:t>
            </a:r>
            <a:r>
              <a:rPr sz="900" u="sng" spc="-4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re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n</a:t>
            </a:r>
            <a:r>
              <a:rPr sz="900" u="sng" spc="-4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.ac.z</a:t>
            </a:r>
            <a:r>
              <a:rPr sz="900" u="sng" spc="11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a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/</a:t>
            </a:r>
            <a:r>
              <a:rPr sz="900" spc="-45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 </a:t>
            </a:r>
            <a:r>
              <a:rPr sz="900" dirty="0">
                <a:latin typeface="Calibri"/>
                <a:cs typeface="Calibri"/>
              </a:rPr>
              <a:t>|</a:t>
            </a:r>
            <a:r>
              <a:rPr sz="900" spc="-23" dirty="0">
                <a:latin typeface="Times New Roman"/>
                <a:cs typeface="Times New Roman"/>
              </a:rPr>
              <a:t> </a:t>
            </a:r>
            <a:r>
              <a:rPr sz="900" spc="-4" dirty="0">
                <a:latin typeface="Calibri"/>
                <a:cs typeface="Calibri"/>
              </a:rPr>
              <a:t>CH</a:t>
            </a:r>
            <a:r>
              <a:rPr sz="900" spc="-8" dirty="0">
                <a:latin typeface="Calibri"/>
                <a:cs typeface="Calibri"/>
              </a:rPr>
              <a:t>PC,</a:t>
            </a:r>
            <a:r>
              <a:rPr sz="900" spc="-11" dirty="0">
                <a:latin typeface="Times New Roman"/>
                <a:cs typeface="Times New Roman"/>
              </a:rPr>
              <a:t> </a:t>
            </a:r>
            <a:r>
              <a:rPr sz="900" u="sng" spc="4" dirty="0">
                <a:solidFill>
                  <a:srgbClr val="0000FF"/>
                </a:solidFill>
                <a:latin typeface="Calibri"/>
                <a:cs typeface="Calibri"/>
              </a:rPr>
              <a:t>http</a:t>
            </a:r>
            <a:r>
              <a:rPr sz="900" u="sng" spc="-4" dirty="0">
                <a:solidFill>
                  <a:srgbClr val="0000FF"/>
                </a:solidFill>
                <a:latin typeface="Calibri"/>
                <a:cs typeface="Calibri"/>
              </a:rPr>
              <a:t>s: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</a:rPr>
              <a:t>/</a:t>
            </a:r>
            <a:r>
              <a:rPr sz="900" u="sng" spc="-8" dirty="0">
                <a:solidFill>
                  <a:srgbClr val="0000FF"/>
                </a:solidFill>
                <a:latin typeface="Calibri"/>
                <a:cs typeface="Calibri"/>
              </a:rPr>
              <a:t>/</a:t>
            </a:r>
            <a:r>
              <a:rPr sz="900" u="sng" spc="-1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www</a:t>
            </a:r>
            <a:r>
              <a:rPr sz="900" u="sng" spc="-4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.</a:t>
            </a:r>
            <a:r>
              <a:rPr sz="900" u="sng" spc="-8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c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hp</a:t>
            </a:r>
            <a:r>
              <a:rPr sz="900" u="sng" spc="-8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c</a:t>
            </a:r>
            <a:r>
              <a:rPr sz="900" u="sng" spc="-4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.ac.z</a:t>
            </a:r>
            <a:r>
              <a:rPr sz="900" u="sng" spc="4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a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/</a:t>
            </a:r>
            <a:r>
              <a:rPr sz="900" spc="-23" dirty="0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 </a:t>
            </a:r>
            <a:r>
              <a:rPr sz="900" dirty="0">
                <a:latin typeface="Calibri"/>
                <a:cs typeface="Calibri"/>
              </a:rPr>
              <a:t>|</a:t>
            </a:r>
            <a:r>
              <a:rPr sz="900" spc="-23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Calibri"/>
                <a:cs typeface="Calibri"/>
              </a:rPr>
              <a:t>D</a:t>
            </a:r>
            <a:r>
              <a:rPr sz="900" spc="-4" dirty="0">
                <a:latin typeface="Calibri"/>
                <a:cs typeface="Calibri"/>
              </a:rPr>
              <a:t>I</a:t>
            </a:r>
            <a:r>
              <a:rPr sz="900" spc="-15" dirty="0">
                <a:latin typeface="Calibri"/>
                <a:cs typeface="Calibri"/>
              </a:rPr>
              <a:t>R</a:t>
            </a:r>
            <a:r>
              <a:rPr sz="900" dirty="0">
                <a:latin typeface="Calibri"/>
                <a:cs typeface="Calibri"/>
              </a:rPr>
              <a:t>ISA</a:t>
            </a:r>
            <a:r>
              <a:rPr sz="900" spc="-4" dirty="0">
                <a:latin typeface="Calibri"/>
                <a:cs typeface="Calibri"/>
              </a:rPr>
              <a:t>,</a:t>
            </a:r>
            <a:r>
              <a:rPr sz="900" spc="-19" dirty="0">
                <a:latin typeface="Times New Roman"/>
                <a:cs typeface="Times New Roman"/>
              </a:rPr>
              <a:t> 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</a:rPr>
              <a:t>h</a:t>
            </a:r>
            <a:r>
              <a:rPr sz="900" u="sng" spc="-4" dirty="0">
                <a:solidFill>
                  <a:srgbClr val="0000FF"/>
                </a:solidFill>
                <a:latin typeface="Calibri"/>
                <a:cs typeface="Calibri"/>
              </a:rPr>
              <a:t>tt</a:t>
            </a:r>
            <a:r>
              <a:rPr sz="900" u="sng" spc="-8" dirty="0">
                <a:solidFill>
                  <a:srgbClr val="0000FF"/>
                </a:solidFill>
                <a:latin typeface="Calibri"/>
                <a:cs typeface="Calibri"/>
              </a:rPr>
              <a:t>p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</a:rPr>
              <a:t>s</a:t>
            </a:r>
            <a:r>
              <a:rPr sz="900" u="sng" spc="-4" dirty="0">
                <a:solidFill>
                  <a:srgbClr val="0000FF"/>
                </a:solidFill>
                <a:latin typeface="Calibri"/>
                <a:cs typeface="Calibri"/>
              </a:rPr>
              <a:t>: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</a:rPr>
              <a:t>//</a:t>
            </a:r>
            <a:r>
              <a:rPr sz="900" u="sng" spc="-15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www</a:t>
            </a:r>
            <a:r>
              <a:rPr sz="900" u="sng" spc="-4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.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diri</a:t>
            </a:r>
            <a:r>
              <a:rPr sz="900" u="sng" spc="-4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sa.ac.z</a:t>
            </a:r>
            <a:r>
              <a:rPr sz="900" u="sng" spc="4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a</a:t>
            </a:r>
            <a:r>
              <a:rPr sz="900" u="sng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/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434393" y="1885379"/>
            <a:ext cx="3629025" cy="3649980"/>
          </a:xfrm>
          <a:custGeom>
            <a:avLst/>
            <a:gdLst/>
            <a:ahLst/>
            <a:cxnLst/>
            <a:rect l="l" t="t" r="r" b="b"/>
            <a:pathLst>
              <a:path w="4838700" h="4866640">
                <a:moveTo>
                  <a:pt x="4032260" y="0"/>
                </a:moveTo>
                <a:lnTo>
                  <a:pt x="806439" y="0"/>
                </a:lnTo>
                <a:lnTo>
                  <a:pt x="740300" y="2673"/>
                </a:lnTo>
                <a:lnTo>
                  <a:pt x="675633" y="10555"/>
                </a:lnTo>
                <a:lnTo>
                  <a:pt x="612646" y="23437"/>
                </a:lnTo>
                <a:lnTo>
                  <a:pt x="551546" y="41113"/>
                </a:lnTo>
                <a:lnTo>
                  <a:pt x="492541" y="63375"/>
                </a:lnTo>
                <a:lnTo>
                  <a:pt x="435838" y="90015"/>
                </a:lnTo>
                <a:lnTo>
                  <a:pt x="381646" y="120825"/>
                </a:lnTo>
                <a:lnTo>
                  <a:pt x="330171" y="155599"/>
                </a:lnTo>
                <a:lnTo>
                  <a:pt x="281621" y="194128"/>
                </a:lnTo>
                <a:lnTo>
                  <a:pt x="236204" y="236204"/>
                </a:lnTo>
                <a:lnTo>
                  <a:pt x="194128" y="281621"/>
                </a:lnTo>
                <a:lnTo>
                  <a:pt x="155599" y="330171"/>
                </a:lnTo>
                <a:lnTo>
                  <a:pt x="120825" y="381646"/>
                </a:lnTo>
                <a:lnTo>
                  <a:pt x="90015" y="435838"/>
                </a:lnTo>
                <a:lnTo>
                  <a:pt x="63375" y="492541"/>
                </a:lnTo>
                <a:lnTo>
                  <a:pt x="41113" y="551546"/>
                </a:lnTo>
                <a:lnTo>
                  <a:pt x="23437" y="612646"/>
                </a:lnTo>
                <a:lnTo>
                  <a:pt x="10555" y="675633"/>
                </a:lnTo>
                <a:lnTo>
                  <a:pt x="2673" y="740300"/>
                </a:lnTo>
                <a:lnTo>
                  <a:pt x="0" y="806439"/>
                </a:lnTo>
                <a:lnTo>
                  <a:pt x="0" y="4059685"/>
                </a:lnTo>
                <a:lnTo>
                  <a:pt x="2673" y="4125825"/>
                </a:lnTo>
                <a:lnTo>
                  <a:pt x="10555" y="4190493"/>
                </a:lnTo>
                <a:lnTo>
                  <a:pt x="23437" y="4253480"/>
                </a:lnTo>
                <a:lnTo>
                  <a:pt x="41113" y="4314581"/>
                </a:lnTo>
                <a:lnTo>
                  <a:pt x="63375" y="4373586"/>
                </a:lnTo>
                <a:lnTo>
                  <a:pt x="90015" y="4430289"/>
                </a:lnTo>
                <a:lnTo>
                  <a:pt x="120825" y="4484482"/>
                </a:lnTo>
                <a:lnTo>
                  <a:pt x="155599" y="4535957"/>
                </a:lnTo>
                <a:lnTo>
                  <a:pt x="194128" y="4584507"/>
                </a:lnTo>
                <a:lnTo>
                  <a:pt x="236204" y="4629925"/>
                </a:lnTo>
                <a:lnTo>
                  <a:pt x="281621" y="4672002"/>
                </a:lnTo>
                <a:lnTo>
                  <a:pt x="330171" y="4710531"/>
                </a:lnTo>
                <a:lnTo>
                  <a:pt x="381646" y="4745305"/>
                </a:lnTo>
                <a:lnTo>
                  <a:pt x="435838" y="4776115"/>
                </a:lnTo>
                <a:lnTo>
                  <a:pt x="492541" y="4802755"/>
                </a:lnTo>
                <a:lnTo>
                  <a:pt x="551546" y="4825017"/>
                </a:lnTo>
                <a:lnTo>
                  <a:pt x="612646" y="4842693"/>
                </a:lnTo>
                <a:lnTo>
                  <a:pt x="675633" y="4855576"/>
                </a:lnTo>
                <a:lnTo>
                  <a:pt x="740300" y="4863458"/>
                </a:lnTo>
                <a:lnTo>
                  <a:pt x="806439" y="4866131"/>
                </a:lnTo>
                <a:lnTo>
                  <a:pt x="4032260" y="4866131"/>
                </a:lnTo>
                <a:lnTo>
                  <a:pt x="4098399" y="4863458"/>
                </a:lnTo>
                <a:lnTo>
                  <a:pt x="4163066" y="4855576"/>
                </a:lnTo>
                <a:lnTo>
                  <a:pt x="4226053" y="4842693"/>
                </a:lnTo>
                <a:lnTo>
                  <a:pt x="4287153" y="4825017"/>
                </a:lnTo>
                <a:lnTo>
                  <a:pt x="4346158" y="4802755"/>
                </a:lnTo>
                <a:lnTo>
                  <a:pt x="4402860" y="4776115"/>
                </a:lnTo>
                <a:lnTo>
                  <a:pt x="4457053" y="4745305"/>
                </a:lnTo>
                <a:lnTo>
                  <a:pt x="4508528" y="4710531"/>
                </a:lnTo>
                <a:lnTo>
                  <a:pt x="4557078" y="4672002"/>
                </a:lnTo>
                <a:lnTo>
                  <a:pt x="4602495" y="4629925"/>
                </a:lnTo>
                <a:lnTo>
                  <a:pt x="4644571" y="4584507"/>
                </a:lnTo>
                <a:lnTo>
                  <a:pt x="4683100" y="4535957"/>
                </a:lnTo>
                <a:lnTo>
                  <a:pt x="4717874" y="4484482"/>
                </a:lnTo>
                <a:lnTo>
                  <a:pt x="4748684" y="4430289"/>
                </a:lnTo>
                <a:lnTo>
                  <a:pt x="4775324" y="4373586"/>
                </a:lnTo>
                <a:lnTo>
                  <a:pt x="4797586" y="4314581"/>
                </a:lnTo>
                <a:lnTo>
                  <a:pt x="4815261" y="4253480"/>
                </a:lnTo>
                <a:lnTo>
                  <a:pt x="4828144" y="4190493"/>
                </a:lnTo>
                <a:lnTo>
                  <a:pt x="4836026" y="4125825"/>
                </a:lnTo>
                <a:lnTo>
                  <a:pt x="4838699" y="4059685"/>
                </a:lnTo>
                <a:lnTo>
                  <a:pt x="4838699" y="806439"/>
                </a:lnTo>
                <a:lnTo>
                  <a:pt x="4836026" y="740300"/>
                </a:lnTo>
                <a:lnTo>
                  <a:pt x="4828144" y="675633"/>
                </a:lnTo>
                <a:lnTo>
                  <a:pt x="4815261" y="612646"/>
                </a:lnTo>
                <a:lnTo>
                  <a:pt x="4797586" y="551546"/>
                </a:lnTo>
                <a:lnTo>
                  <a:pt x="4775324" y="492541"/>
                </a:lnTo>
                <a:lnTo>
                  <a:pt x="4748684" y="435838"/>
                </a:lnTo>
                <a:lnTo>
                  <a:pt x="4717874" y="381646"/>
                </a:lnTo>
                <a:lnTo>
                  <a:pt x="4683100" y="330171"/>
                </a:lnTo>
                <a:lnTo>
                  <a:pt x="4644571" y="281621"/>
                </a:lnTo>
                <a:lnTo>
                  <a:pt x="4602495" y="236204"/>
                </a:lnTo>
                <a:lnTo>
                  <a:pt x="4557078" y="194128"/>
                </a:lnTo>
                <a:lnTo>
                  <a:pt x="4508528" y="155599"/>
                </a:lnTo>
                <a:lnTo>
                  <a:pt x="4457053" y="120825"/>
                </a:lnTo>
                <a:lnTo>
                  <a:pt x="4402860" y="90015"/>
                </a:lnTo>
                <a:lnTo>
                  <a:pt x="4346158" y="63375"/>
                </a:lnTo>
                <a:lnTo>
                  <a:pt x="4287153" y="41113"/>
                </a:lnTo>
                <a:lnTo>
                  <a:pt x="4226053" y="23437"/>
                </a:lnTo>
                <a:lnTo>
                  <a:pt x="4163066" y="10555"/>
                </a:lnTo>
                <a:lnTo>
                  <a:pt x="4098399" y="2673"/>
                </a:lnTo>
                <a:lnTo>
                  <a:pt x="40322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50"/>
          </a:p>
        </p:txBody>
      </p:sp>
      <p:sp>
        <p:nvSpPr>
          <p:cNvPr id="8" name="object 8"/>
          <p:cNvSpPr/>
          <p:nvPr/>
        </p:nvSpPr>
        <p:spPr>
          <a:xfrm>
            <a:off x="5434393" y="1885379"/>
            <a:ext cx="3629025" cy="3649980"/>
          </a:xfrm>
          <a:custGeom>
            <a:avLst/>
            <a:gdLst/>
            <a:ahLst/>
            <a:cxnLst/>
            <a:rect l="l" t="t" r="r" b="b"/>
            <a:pathLst>
              <a:path w="4838700" h="4866640">
                <a:moveTo>
                  <a:pt x="0" y="806439"/>
                </a:moveTo>
                <a:lnTo>
                  <a:pt x="2673" y="740300"/>
                </a:lnTo>
                <a:lnTo>
                  <a:pt x="10555" y="675633"/>
                </a:lnTo>
                <a:lnTo>
                  <a:pt x="23437" y="612646"/>
                </a:lnTo>
                <a:lnTo>
                  <a:pt x="41113" y="551546"/>
                </a:lnTo>
                <a:lnTo>
                  <a:pt x="63375" y="492541"/>
                </a:lnTo>
                <a:lnTo>
                  <a:pt x="90015" y="435838"/>
                </a:lnTo>
                <a:lnTo>
                  <a:pt x="120825" y="381646"/>
                </a:lnTo>
                <a:lnTo>
                  <a:pt x="155599" y="330171"/>
                </a:lnTo>
                <a:lnTo>
                  <a:pt x="194128" y="281621"/>
                </a:lnTo>
                <a:lnTo>
                  <a:pt x="236204" y="236204"/>
                </a:lnTo>
                <a:lnTo>
                  <a:pt x="281621" y="194128"/>
                </a:lnTo>
                <a:lnTo>
                  <a:pt x="330171" y="155599"/>
                </a:lnTo>
                <a:lnTo>
                  <a:pt x="381646" y="120825"/>
                </a:lnTo>
                <a:lnTo>
                  <a:pt x="435838" y="90015"/>
                </a:lnTo>
                <a:lnTo>
                  <a:pt x="492541" y="63375"/>
                </a:lnTo>
                <a:lnTo>
                  <a:pt x="551546" y="41113"/>
                </a:lnTo>
                <a:lnTo>
                  <a:pt x="612646" y="23437"/>
                </a:lnTo>
                <a:lnTo>
                  <a:pt x="675633" y="10555"/>
                </a:lnTo>
                <a:lnTo>
                  <a:pt x="740300" y="2673"/>
                </a:lnTo>
                <a:lnTo>
                  <a:pt x="806439" y="0"/>
                </a:lnTo>
                <a:lnTo>
                  <a:pt x="4032260" y="0"/>
                </a:lnTo>
                <a:lnTo>
                  <a:pt x="4098399" y="2673"/>
                </a:lnTo>
                <a:lnTo>
                  <a:pt x="4163066" y="10555"/>
                </a:lnTo>
                <a:lnTo>
                  <a:pt x="4226053" y="23437"/>
                </a:lnTo>
                <a:lnTo>
                  <a:pt x="4287153" y="41113"/>
                </a:lnTo>
                <a:lnTo>
                  <a:pt x="4346158" y="63375"/>
                </a:lnTo>
                <a:lnTo>
                  <a:pt x="4402860" y="90015"/>
                </a:lnTo>
                <a:lnTo>
                  <a:pt x="4457053" y="120825"/>
                </a:lnTo>
                <a:lnTo>
                  <a:pt x="4508528" y="155599"/>
                </a:lnTo>
                <a:lnTo>
                  <a:pt x="4557078" y="194128"/>
                </a:lnTo>
                <a:lnTo>
                  <a:pt x="4602495" y="236204"/>
                </a:lnTo>
                <a:lnTo>
                  <a:pt x="4644571" y="281621"/>
                </a:lnTo>
                <a:lnTo>
                  <a:pt x="4683100" y="330171"/>
                </a:lnTo>
                <a:lnTo>
                  <a:pt x="4717874" y="381646"/>
                </a:lnTo>
                <a:lnTo>
                  <a:pt x="4748684" y="435838"/>
                </a:lnTo>
                <a:lnTo>
                  <a:pt x="4775324" y="492541"/>
                </a:lnTo>
                <a:lnTo>
                  <a:pt x="4797586" y="551546"/>
                </a:lnTo>
                <a:lnTo>
                  <a:pt x="4815261" y="612646"/>
                </a:lnTo>
                <a:lnTo>
                  <a:pt x="4828144" y="675633"/>
                </a:lnTo>
                <a:lnTo>
                  <a:pt x="4836026" y="740300"/>
                </a:lnTo>
                <a:lnTo>
                  <a:pt x="4838699" y="806439"/>
                </a:lnTo>
                <a:lnTo>
                  <a:pt x="4838699" y="4059685"/>
                </a:lnTo>
                <a:lnTo>
                  <a:pt x="4836026" y="4125825"/>
                </a:lnTo>
                <a:lnTo>
                  <a:pt x="4828144" y="4190493"/>
                </a:lnTo>
                <a:lnTo>
                  <a:pt x="4815261" y="4253480"/>
                </a:lnTo>
                <a:lnTo>
                  <a:pt x="4797586" y="4314581"/>
                </a:lnTo>
                <a:lnTo>
                  <a:pt x="4775324" y="4373586"/>
                </a:lnTo>
                <a:lnTo>
                  <a:pt x="4748684" y="4430289"/>
                </a:lnTo>
                <a:lnTo>
                  <a:pt x="4717874" y="4484482"/>
                </a:lnTo>
                <a:lnTo>
                  <a:pt x="4683100" y="4535957"/>
                </a:lnTo>
                <a:lnTo>
                  <a:pt x="4644571" y="4584507"/>
                </a:lnTo>
                <a:lnTo>
                  <a:pt x="4602495" y="4629925"/>
                </a:lnTo>
                <a:lnTo>
                  <a:pt x="4557078" y="4672002"/>
                </a:lnTo>
                <a:lnTo>
                  <a:pt x="4508528" y="4710531"/>
                </a:lnTo>
                <a:lnTo>
                  <a:pt x="4457053" y="4745305"/>
                </a:lnTo>
                <a:lnTo>
                  <a:pt x="4402860" y="4776115"/>
                </a:lnTo>
                <a:lnTo>
                  <a:pt x="4346158" y="4802755"/>
                </a:lnTo>
                <a:lnTo>
                  <a:pt x="4287153" y="4825017"/>
                </a:lnTo>
                <a:lnTo>
                  <a:pt x="4226053" y="4842693"/>
                </a:lnTo>
                <a:lnTo>
                  <a:pt x="4163066" y="4855576"/>
                </a:lnTo>
                <a:lnTo>
                  <a:pt x="4098399" y="4863458"/>
                </a:lnTo>
                <a:lnTo>
                  <a:pt x="4032260" y="4866131"/>
                </a:lnTo>
                <a:lnTo>
                  <a:pt x="806439" y="4866131"/>
                </a:lnTo>
                <a:lnTo>
                  <a:pt x="740300" y="4863458"/>
                </a:lnTo>
                <a:lnTo>
                  <a:pt x="675633" y="4855576"/>
                </a:lnTo>
                <a:lnTo>
                  <a:pt x="612646" y="4842693"/>
                </a:lnTo>
                <a:lnTo>
                  <a:pt x="551546" y="4825017"/>
                </a:lnTo>
                <a:lnTo>
                  <a:pt x="492541" y="4802755"/>
                </a:lnTo>
                <a:lnTo>
                  <a:pt x="435838" y="4776115"/>
                </a:lnTo>
                <a:lnTo>
                  <a:pt x="381646" y="4745305"/>
                </a:lnTo>
                <a:lnTo>
                  <a:pt x="330171" y="4710531"/>
                </a:lnTo>
                <a:lnTo>
                  <a:pt x="281621" y="4672002"/>
                </a:lnTo>
                <a:lnTo>
                  <a:pt x="236204" y="4629925"/>
                </a:lnTo>
                <a:lnTo>
                  <a:pt x="194128" y="4584507"/>
                </a:lnTo>
                <a:lnTo>
                  <a:pt x="155599" y="4535957"/>
                </a:lnTo>
                <a:lnTo>
                  <a:pt x="120825" y="4484482"/>
                </a:lnTo>
                <a:lnTo>
                  <a:pt x="90015" y="4430289"/>
                </a:lnTo>
                <a:lnTo>
                  <a:pt x="63375" y="4373586"/>
                </a:lnTo>
                <a:lnTo>
                  <a:pt x="41113" y="4314581"/>
                </a:lnTo>
                <a:lnTo>
                  <a:pt x="23437" y="4253480"/>
                </a:lnTo>
                <a:lnTo>
                  <a:pt x="10555" y="4190493"/>
                </a:lnTo>
                <a:lnTo>
                  <a:pt x="2673" y="4125825"/>
                </a:lnTo>
                <a:lnTo>
                  <a:pt x="0" y="4059685"/>
                </a:lnTo>
                <a:lnTo>
                  <a:pt x="0" y="806439"/>
                </a:lnTo>
                <a:close/>
              </a:path>
            </a:pathLst>
          </a:custGeom>
          <a:ln w="25907">
            <a:solidFill>
              <a:srgbClr val="F79546"/>
            </a:solidFill>
          </a:ln>
        </p:spPr>
        <p:txBody>
          <a:bodyPr wrap="square" lIns="0" tIns="0" rIns="0" bIns="0" rtlCol="0"/>
          <a:lstStyle/>
          <a:p>
            <a:endParaRPr sz="1050"/>
          </a:p>
        </p:txBody>
      </p:sp>
      <p:sp>
        <p:nvSpPr>
          <p:cNvPr id="9" name="object 9"/>
          <p:cNvSpPr txBox="1"/>
          <p:nvPr/>
        </p:nvSpPr>
        <p:spPr>
          <a:xfrm>
            <a:off x="5768344" y="5078253"/>
            <a:ext cx="3002756" cy="4103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3496" marR="3810" indent="-1294448">
              <a:lnSpc>
                <a:spcPts val="1575"/>
              </a:lnSpc>
            </a:pPr>
            <a:r>
              <a:rPr sz="1200" b="1" spc="-8" dirty="0">
                <a:latin typeface="Calibri"/>
                <a:cs typeface="Calibri"/>
              </a:rPr>
              <a:t>Na</a:t>
            </a:r>
            <a:r>
              <a:rPr sz="1200" b="1" spc="-15" dirty="0">
                <a:latin typeface="Calibri"/>
                <a:cs typeface="Calibri"/>
              </a:rPr>
              <a:t>t</a:t>
            </a:r>
            <a:r>
              <a:rPr sz="1200" b="1" spc="-4" dirty="0">
                <a:latin typeface="Calibri"/>
                <a:cs typeface="Calibri"/>
              </a:rPr>
              <a:t>io</a:t>
            </a:r>
            <a:r>
              <a:rPr sz="1200" b="1" spc="-11" dirty="0">
                <a:latin typeface="Calibri"/>
                <a:cs typeface="Calibri"/>
              </a:rPr>
              <a:t>n</a:t>
            </a:r>
            <a:r>
              <a:rPr sz="1200" b="1" spc="-8" dirty="0">
                <a:latin typeface="Calibri"/>
                <a:cs typeface="Calibri"/>
              </a:rPr>
              <a:t>al</a:t>
            </a:r>
            <a:r>
              <a:rPr sz="1200" b="1" spc="-45" dirty="0">
                <a:latin typeface="Times New Roman"/>
                <a:cs typeface="Times New Roman"/>
              </a:rPr>
              <a:t> </a:t>
            </a:r>
            <a:r>
              <a:rPr sz="1200" b="1" spc="-11" dirty="0">
                <a:latin typeface="Calibri"/>
                <a:cs typeface="Calibri"/>
              </a:rPr>
              <a:t>I</a:t>
            </a:r>
            <a:r>
              <a:rPr sz="1200" b="1" spc="-23" dirty="0">
                <a:latin typeface="Calibri"/>
                <a:cs typeface="Calibri"/>
              </a:rPr>
              <a:t>n</a:t>
            </a:r>
            <a:r>
              <a:rPr sz="1200" b="1" spc="-26" dirty="0">
                <a:latin typeface="Calibri"/>
                <a:cs typeface="Calibri"/>
              </a:rPr>
              <a:t>t</a:t>
            </a:r>
            <a:r>
              <a:rPr sz="1200" b="1" spc="-11" dirty="0">
                <a:latin typeface="Calibri"/>
                <a:cs typeface="Calibri"/>
              </a:rPr>
              <a:t>eg</a:t>
            </a:r>
            <a:r>
              <a:rPr sz="1200" b="1" spc="-38" dirty="0">
                <a:latin typeface="Calibri"/>
                <a:cs typeface="Calibri"/>
              </a:rPr>
              <a:t>r</a:t>
            </a:r>
            <a:r>
              <a:rPr sz="1200" b="1" spc="-15" dirty="0">
                <a:latin typeface="Calibri"/>
                <a:cs typeface="Calibri"/>
              </a:rPr>
              <a:t>a</a:t>
            </a:r>
            <a:r>
              <a:rPr sz="1200" b="1" spc="-26" dirty="0">
                <a:latin typeface="Calibri"/>
                <a:cs typeface="Calibri"/>
              </a:rPr>
              <a:t>t</a:t>
            </a:r>
            <a:r>
              <a:rPr sz="1200" b="1" spc="-11" dirty="0">
                <a:latin typeface="Calibri"/>
                <a:cs typeface="Calibri"/>
              </a:rPr>
              <a:t>e</a:t>
            </a:r>
            <a:r>
              <a:rPr sz="1200" b="1" spc="-8" dirty="0">
                <a:latin typeface="Calibri"/>
                <a:cs typeface="Calibri"/>
              </a:rPr>
              <a:t>d</a:t>
            </a:r>
            <a:r>
              <a:rPr sz="1200" b="1" spc="-8" dirty="0">
                <a:latin typeface="Times New Roman"/>
                <a:cs typeface="Times New Roman"/>
              </a:rPr>
              <a:t> </a:t>
            </a:r>
            <a:r>
              <a:rPr sz="1200" b="1" spc="-11" dirty="0">
                <a:latin typeface="Calibri"/>
                <a:cs typeface="Calibri"/>
              </a:rPr>
              <a:t>Cyberi</a:t>
            </a:r>
            <a:r>
              <a:rPr sz="1200" b="1" spc="-19" dirty="0">
                <a:latin typeface="Calibri"/>
                <a:cs typeface="Calibri"/>
              </a:rPr>
              <a:t>n</a:t>
            </a:r>
            <a:r>
              <a:rPr sz="1200" b="1" spc="-8" dirty="0">
                <a:latin typeface="Calibri"/>
                <a:cs typeface="Calibri"/>
              </a:rPr>
              <a:t>f</a:t>
            </a:r>
            <a:r>
              <a:rPr sz="1200" b="1" spc="-38" dirty="0">
                <a:latin typeface="Calibri"/>
                <a:cs typeface="Calibri"/>
              </a:rPr>
              <a:t>r</a:t>
            </a:r>
            <a:r>
              <a:rPr sz="1200" b="1" spc="-8" dirty="0">
                <a:latin typeface="Calibri"/>
                <a:cs typeface="Calibri"/>
              </a:rPr>
              <a:t>a</a:t>
            </a:r>
            <a:r>
              <a:rPr sz="1200" b="1" spc="-15" dirty="0">
                <a:latin typeface="Calibri"/>
                <a:cs typeface="Calibri"/>
              </a:rPr>
              <a:t>s</a:t>
            </a:r>
            <a:r>
              <a:rPr sz="1200" b="1" spc="-8" dirty="0">
                <a:latin typeface="Calibri"/>
                <a:cs typeface="Calibri"/>
              </a:rPr>
              <a:t>t</a:t>
            </a:r>
            <a:r>
              <a:rPr sz="1200" b="1" spc="-4" dirty="0">
                <a:latin typeface="Calibri"/>
                <a:cs typeface="Calibri"/>
              </a:rPr>
              <a:t>r</a:t>
            </a:r>
            <a:r>
              <a:rPr sz="1200" b="1" spc="-11" dirty="0">
                <a:latin typeface="Calibri"/>
                <a:cs typeface="Calibri"/>
              </a:rPr>
              <a:t>u</a:t>
            </a:r>
            <a:r>
              <a:rPr sz="1200" b="1" spc="-8" dirty="0">
                <a:latin typeface="Calibri"/>
                <a:cs typeface="Calibri"/>
              </a:rPr>
              <a:t>c</a:t>
            </a:r>
            <a:r>
              <a:rPr sz="1200" b="1" spc="-4" dirty="0">
                <a:latin typeface="Calibri"/>
                <a:cs typeface="Calibri"/>
              </a:rPr>
              <a:t>t</a:t>
            </a:r>
            <a:r>
              <a:rPr sz="1200" b="1" spc="-11" dirty="0">
                <a:latin typeface="Calibri"/>
                <a:cs typeface="Calibri"/>
              </a:rPr>
              <a:t>u</a:t>
            </a:r>
            <a:r>
              <a:rPr sz="1200" b="1" spc="-23" dirty="0">
                <a:latin typeface="Calibri"/>
                <a:cs typeface="Calibri"/>
              </a:rPr>
              <a:t>r</a:t>
            </a:r>
            <a:r>
              <a:rPr sz="1200" b="1" spc="-8" dirty="0">
                <a:latin typeface="Calibri"/>
                <a:cs typeface="Calibri"/>
              </a:rPr>
              <a:t>e</a:t>
            </a:r>
            <a:r>
              <a:rPr sz="1200" b="1" spc="11" dirty="0">
                <a:latin typeface="Times New Roman"/>
                <a:cs typeface="Times New Roman"/>
              </a:rPr>
              <a:t> </a:t>
            </a:r>
            <a:r>
              <a:rPr sz="1200" b="1" spc="-26" dirty="0">
                <a:latin typeface="Calibri"/>
                <a:cs typeface="Calibri"/>
              </a:rPr>
              <a:t>S</a:t>
            </a:r>
            <a:r>
              <a:rPr sz="1200" b="1" spc="-19" dirty="0">
                <a:latin typeface="Calibri"/>
                <a:cs typeface="Calibri"/>
              </a:rPr>
              <a:t>ys</a:t>
            </a:r>
            <a:r>
              <a:rPr sz="1200" b="1" spc="-26" dirty="0">
                <a:latin typeface="Calibri"/>
                <a:cs typeface="Calibri"/>
              </a:rPr>
              <a:t>t</a:t>
            </a:r>
            <a:r>
              <a:rPr sz="1200" b="1" spc="-15" dirty="0">
                <a:latin typeface="Calibri"/>
                <a:cs typeface="Calibri"/>
              </a:rPr>
              <a:t>em</a:t>
            </a:r>
            <a:r>
              <a:rPr sz="1200" b="1" spc="-8" dirty="0">
                <a:latin typeface="Times New Roman"/>
                <a:cs typeface="Times New Roman"/>
              </a:rPr>
              <a:t> </a:t>
            </a:r>
            <a:r>
              <a:rPr sz="1200" b="1" spc="-11" dirty="0">
                <a:latin typeface="Calibri"/>
                <a:cs typeface="Calibri"/>
              </a:rPr>
              <a:t>(</a:t>
            </a:r>
            <a:r>
              <a:rPr sz="1200" b="1" spc="-8" dirty="0">
                <a:latin typeface="Calibri"/>
                <a:cs typeface="Calibri"/>
              </a:rPr>
              <a:t>NI</a:t>
            </a:r>
            <a:r>
              <a:rPr sz="1200" b="1" spc="-15" dirty="0">
                <a:latin typeface="Calibri"/>
                <a:cs typeface="Calibri"/>
              </a:rPr>
              <a:t>CI</a:t>
            </a:r>
            <a:r>
              <a:rPr sz="1200" b="1" spc="-8" dirty="0">
                <a:latin typeface="Calibri"/>
                <a:cs typeface="Calibri"/>
              </a:rPr>
              <a:t>S</a:t>
            </a:r>
            <a:r>
              <a:rPr sz="1350" dirty="0">
                <a:latin typeface="Calibri"/>
                <a:cs typeface="Calibri"/>
              </a:rPr>
              <a:t>)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561962" y="2292858"/>
            <a:ext cx="1396175" cy="13961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50"/>
          </a:p>
        </p:txBody>
      </p:sp>
      <p:sp>
        <p:nvSpPr>
          <p:cNvPr id="11" name="object 11"/>
          <p:cNvSpPr/>
          <p:nvPr/>
        </p:nvSpPr>
        <p:spPr>
          <a:xfrm>
            <a:off x="6124194" y="3084957"/>
            <a:ext cx="1396175" cy="13961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50"/>
          </a:p>
        </p:txBody>
      </p:sp>
      <p:sp>
        <p:nvSpPr>
          <p:cNvPr id="12" name="object 12"/>
          <p:cNvSpPr/>
          <p:nvPr/>
        </p:nvSpPr>
        <p:spPr>
          <a:xfrm>
            <a:off x="7008876" y="3084957"/>
            <a:ext cx="1397318" cy="13961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50"/>
          </a:p>
        </p:txBody>
      </p:sp>
      <p:sp>
        <p:nvSpPr>
          <p:cNvPr id="13" name="object 13"/>
          <p:cNvSpPr txBox="1"/>
          <p:nvPr/>
        </p:nvSpPr>
        <p:spPr>
          <a:xfrm>
            <a:off x="6301936" y="3588065"/>
            <a:ext cx="629126" cy="6232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09"/>
              </a:lnSpc>
            </a:pPr>
            <a:r>
              <a:rPr sz="1350" b="1" spc="-4" dirty="0">
                <a:latin typeface="Calibri"/>
                <a:cs typeface="Calibri"/>
              </a:rPr>
              <a:t>CHPC</a:t>
            </a:r>
            <a:endParaRPr sz="1350">
              <a:latin typeface="Calibri"/>
              <a:cs typeface="Calibri"/>
            </a:endParaRPr>
          </a:p>
          <a:p>
            <a:pPr algn="ctr">
              <a:lnSpc>
                <a:spcPts val="1069"/>
              </a:lnSpc>
            </a:pPr>
            <a:r>
              <a:rPr sz="900" b="1" dirty="0">
                <a:latin typeface="Calibri"/>
                <a:cs typeface="Calibri"/>
              </a:rPr>
              <a:t>Hi</a:t>
            </a:r>
            <a:r>
              <a:rPr sz="900" b="1" spc="-4" dirty="0">
                <a:latin typeface="Calibri"/>
                <a:cs typeface="Calibri"/>
              </a:rPr>
              <a:t>g</a:t>
            </a:r>
            <a:r>
              <a:rPr sz="900" b="1" dirty="0">
                <a:latin typeface="Calibri"/>
                <a:cs typeface="Calibri"/>
              </a:rPr>
              <a:t>h</a:t>
            </a:r>
            <a:endParaRPr sz="900">
              <a:latin typeface="Calibri"/>
              <a:cs typeface="Calibri"/>
            </a:endParaRPr>
          </a:p>
          <a:p>
            <a:pPr marL="9525" marR="3810" algn="ctr"/>
            <a:r>
              <a:rPr sz="900" b="1" spc="-23" dirty="0">
                <a:latin typeface="Calibri"/>
                <a:cs typeface="Calibri"/>
              </a:rPr>
              <a:t>P</a:t>
            </a:r>
            <a:r>
              <a:rPr sz="900" b="1" spc="-4" dirty="0">
                <a:latin typeface="Calibri"/>
                <a:cs typeface="Calibri"/>
              </a:rPr>
              <a:t>e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8" dirty="0">
                <a:latin typeface="Calibri"/>
                <a:cs typeface="Calibri"/>
              </a:rPr>
              <a:t>f</a:t>
            </a:r>
            <a:r>
              <a:rPr sz="900" b="1" dirty="0">
                <a:latin typeface="Calibri"/>
                <a:cs typeface="Calibri"/>
              </a:rPr>
              <a:t>o</a:t>
            </a:r>
            <a:r>
              <a:rPr sz="900" b="1" spc="4" dirty="0">
                <a:latin typeface="Calibri"/>
                <a:cs typeface="Calibri"/>
              </a:rPr>
              <a:t>r</a:t>
            </a:r>
            <a:r>
              <a:rPr sz="900" b="1" spc="-4" dirty="0">
                <a:latin typeface="Calibri"/>
                <a:cs typeface="Calibri"/>
              </a:rPr>
              <a:t>m</a:t>
            </a:r>
            <a:r>
              <a:rPr sz="900" b="1" spc="-11" dirty="0">
                <a:latin typeface="Calibri"/>
                <a:cs typeface="Calibri"/>
              </a:rPr>
              <a:t>a</a:t>
            </a:r>
            <a:r>
              <a:rPr sz="900" b="1" spc="-8" dirty="0">
                <a:latin typeface="Calibri"/>
                <a:cs typeface="Calibri"/>
              </a:rPr>
              <a:t>n</a:t>
            </a:r>
            <a:r>
              <a:rPr sz="900" b="1" spc="-4" dirty="0">
                <a:latin typeface="Calibri"/>
                <a:cs typeface="Calibri"/>
              </a:rPr>
              <a:t>ce</a:t>
            </a:r>
            <a:r>
              <a:rPr sz="900" b="1" spc="-4" dirty="0">
                <a:latin typeface="Times New Roman"/>
                <a:cs typeface="Times New Roman"/>
              </a:rPr>
              <a:t> </a:t>
            </a:r>
            <a:r>
              <a:rPr sz="900" b="1" spc="-11" dirty="0">
                <a:latin typeface="Calibri"/>
                <a:cs typeface="Calibri"/>
              </a:rPr>
              <a:t>C</a:t>
            </a:r>
            <a:r>
              <a:rPr sz="900" b="1" spc="-8" dirty="0">
                <a:latin typeface="Calibri"/>
                <a:cs typeface="Calibri"/>
              </a:rPr>
              <a:t>o</a:t>
            </a:r>
            <a:r>
              <a:rPr sz="900" b="1" spc="-4" dirty="0">
                <a:latin typeface="Calibri"/>
                <a:cs typeface="Calibri"/>
              </a:rPr>
              <a:t>m</a:t>
            </a:r>
            <a:r>
              <a:rPr sz="900" b="1" spc="-8" dirty="0">
                <a:latin typeface="Calibri"/>
                <a:cs typeface="Calibri"/>
              </a:rPr>
              <a:t>put</a:t>
            </a:r>
            <a:r>
              <a:rPr sz="900" b="1" dirty="0">
                <a:latin typeface="Calibri"/>
                <a:cs typeface="Calibri"/>
              </a:rPr>
              <a:t>i</a:t>
            </a:r>
            <a:r>
              <a:rPr sz="900" b="1" spc="-8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g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857434" y="2529951"/>
            <a:ext cx="788194" cy="4825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" algn="ctr">
              <a:lnSpc>
                <a:spcPts val="1616"/>
              </a:lnSpc>
            </a:pPr>
            <a:r>
              <a:rPr sz="1350" b="1" spc="-19" dirty="0">
                <a:latin typeface="Calibri"/>
                <a:cs typeface="Calibri"/>
              </a:rPr>
              <a:t>S</a:t>
            </a:r>
            <a:r>
              <a:rPr sz="1350" b="1" dirty="0">
                <a:latin typeface="Calibri"/>
                <a:cs typeface="Calibri"/>
              </a:rPr>
              <a:t>AN</a:t>
            </a:r>
            <a:r>
              <a:rPr sz="1350" b="1" spc="-23" dirty="0">
                <a:latin typeface="Calibri"/>
                <a:cs typeface="Calibri"/>
              </a:rPr>
              <a:t>R</a:t>
            </a:r>
            <a:r>
              <a:rPr sz="1350" b="1" spc="-4" dirty="0">
                <a:latin typeface="Calibri"/>
                <a:cs typeface="Calibri"/>
              </a:rPr>
              <a:t>eN</a:t>
            </a:r>
            <a:endParaRPr sz="1350" dirty="0">
              <a:latin typeface="Calibri"/>
              <a:cs typeface="Calibri"/>
            </a:endParaRPr>
          </a:p>
          <a:p>
            <a:pPr marL="9525" marR="3810" algn="ctr">
              <a:lnSpc>
                <a:spcPts val="1080"/>
              </a:lnSpc>
              <a:spcBef>
                <a:spcPts val="30"/>
              </a:spcBef>
            </a:pPr>
            <a:r>
              <a:rPr sz="900" b="1" spc="-8" dirty="0">
                <a:latin typeface="Calibri"/>
                <a:cs typeface="Calibri"/>
              </a:rPr>
              <a:t>Hi</a:t>
            </a:r>
            <a:r>
              <a:rPr sz="900" b="1" spc="-4" dirty="0">
                <a:latin typeface="Calibri"/>
                <a:cs typeface="Calibri"/>
              </a:rPr>
              <a:t>gh</a:t>
            </a:r>
            <a:r>
              <a:rPr sz="900" b="1" dirty="0">
                <a:latin typeface="Calibri"/>
                <a:cs typeface="Calibri"/>
              </a:rPr>
              <a:t>-</a:t>
            </a:r>
            <a:r>
              <a:rPr sz="900" b="1" spc="-8" dirty="0">
                <a:latin typeface="Calibri"/>
                <a:cs typeface="Calibri"/>
              </a:rPr>
              <a:t>b</a:t>
            </a:r>
            <a:r>
              <a:rPr sz="900" b="1" spc="-11" dirty="0">
                <a:latin typeface="Calibri"/>
                <a:cs typeface="Calibri"/>
              </a:rPr>
              <a:t>a</a:t>
            </a:r>
            <a:r>
              <a:rPr sz="900" b="1" spc="-8" dirty="0">
                <a:latin typeface="Calibri"/>
                <a:cs typeface="Calibri"/>
              </a:rPr>
              <a:t>nd</a:t>
            </a:r>
            <a:r>
              <a:rPr sz="900" b="1" dirty="0">
                <a:latin typeface="Calibri"/>
                <a:cs typeface="Calibri"/>
              </a:rPr>
              <a:t>w</a:t>
            </a:r>
            <a:r>
              <a:rPr sz="900" b="1" spc="-4" dirty="0">
                <a:latin typeface="Calibri"/>
                <a:cs typeface="Calibri"/>
              </a:rPr>
              <a:t>idth</a:t>
            </a:r>
            <a:r>
              <a:rPr sz="900" b="1" spc="-4" dirty="0">
                <a:latin typeface="Times New Roman"/>
                <a:cs typeface="Times New Roman"/>
              </a:rPr>
              <a:t> </a:t>
            </a:r>
            <a:r>
              <a:rPr sz="900" b="1" dirty="0">
                <a:latin typeface="Calibri"/>
                <a:cs typeface="Calibri"/>
              </a:rPr>
              <a:t>N</a:t>
            </a:r>
            <a:r>
              <a:rPr sz="900" b="1" spc="-11" dirty="0">
                <a:latin typeface="Calibri"/>
                <a:cs typeface="Calibri"/>
              </a:rPr>
              <a:t>e</a:t>
            </a:r>
            <a:r>
              <a:rPr sz="900" b="1" spc="-8" dirty="0">
                <a:latin typeface="Calibri"/>
                <a:cs typeface="Calibri"/>
              </a:rPr>
              <a:t>twork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676203" y="3589885"/>
            <a:ext cx="498158" cy="6235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598"/>
              </a:lnSpc>
            </a:pPr>
            <a:r>
              <a:rPr sz="1350" b="1" dirty="0">
                <a:latin typeface="Calibri"/>
                <a:cs typeface="Calibri"/>
              </a:rPr>
              <a:t>D</a:t>
            </a:r>
            <a:r>
              <a:rPr sz="1350" b="1" spc="-4" dirty="0">
                <a:latin typeface="Calibri"/>
                <a:cs typeface="Calibri"/>
              </a:rPr>
              <a:t>I</a:t>
            </a:r>
            <a:r>
              <a:rPr sz="1350" b="1" spc="-19" dirty="0">
                <a:latin typeface="Calibri"/>
                <a:cs typeface="Calibri"/>
              </a:rPr>
              <a:t>R</a:t>
            </a:r>
            <a:r>
              <a:rPr sz="1350" b="1" spc="-4" dirty="0">
                <a:latin typeface="Calibri"/>
                <a:cs typeface="Calibri"/>
              </a:rPr>
              <a:t>I</a:t>
            </a:r>
            <a:r>
              <a:rPr sz="1350" b="1" spc="-26" dirty="0">
                <a:latin typeface="Calibri"/>
                <a:cs typeface="Calibri"/>
              </a:rPr>
              <a:t>S</a:t>
            </a:r>
            <a:r>
              <a:rPr sz="1350" b="1" spc="-11" dirty="0">
                <a:latin typeface="Calibri"/>
                <a:cs typeface="Calibri"/>
              </a:rPr>
              <a:t>A</a:t>
            </a:r>
            <a:endParaRPr sz="1350">
              <a:latin typeface="Calibri"/>
              <a:cs typeface="Calibri"/>
            </a:endParaRPr>
          </a:p>
          <a:p>
            <a:pPr marL="12859" marR="45244" indent="1429" algn="ctr">
              <a:lnSpc>
                <a:spcPts val="1080"/>
              </a:lnSpc>
              <a:spcBef>
                <a:spcPts val="15"/>
              </a:spcBef>
            </a:pPr>
            <a:r>
              <a:rPr sz="900" b="1" spc="-4" dirty="0">
                <a:latin typeface="Calibri"/>
                <a:cs typeface="Calibri"/>
              </a:rPr>
              <a:t>D</a:t>
            </a:r>
            <a:r>
              <a:rPr sz="900" b="1" spc="-15" dirty="0">
                <a:latin typeface="Calibri"/>
                <a:cs typeface="Calibri"/>
              </a:rPr>
              <a:t>a</a:t>
            </a:r>
            <a:r>
              <a:rPr sz="900" b="1" spc="-11" dirty="0">
                <a:latin typeface="Calibri"/>
                <a:cs typeface="Calibri"/>
              </a:rPr>
              <a:t>t</a:t>
            </a:r>
            <a:r>
              <a:rPr sz="900" b="1" spc="-8" dirty="0">
                <a:latin typeface="Calibri"/>
                <a:cs typeface="Calibri"/>
              </a:rPr>
              <a:t>a</a:t>
            </a:r>
            <a:r>
              <a:rPr sz="900" b="1" spc="-4" dirty="0">
                <a:latin typeface="Times New Roman"/>
                <a:cs typeface="Times New Roman"/>
              </a:rPr>
              <a:t> </a:t>
            </a:r>
            <a:r>
              <a:rPr sz="900" b="1" spc="-4" dirty="0">
                <a:latin typeface="Calibri"/>
                <a:cs typeface="Calibri"/>
              </a:rPr>
              <a:t>I</a:t>
            </a:r>
            <a:r>
              <a:rPr sz="900" b="1" spc="-15" dirty="0">
                <a:latin typeface="Calibri"/>
                <a:cs typeface="Calibri"/>
              </a:rPr>
              <a:t>nt</a:t>
            </a:r>
            <a:r>
              <a:rPr sz="900" b="1" spc="-4" dirty="0">
                <a:latin typeface="Calibri"/>
                <a:cs typeface="Calibri"/>
              </a:rPr>
              <a:t>e</a:t>
            </a:r>
            <a:r>
              <a:rPr sz="900" b="1" spc="-8" dirty="0">
                <a:latin typeface="Calibri"/>
                <a:cs typeface="Calibri"/>
              </a:rPr>
              <a:t>ns</a:t>
            </a:r>
            <a:r>
              <a:rPr sz="900" b="1" dirty="0">
                <a:latin typeface="Calibri"/>
                <a:cs typeface="Calibri"/>
              </a:rPr>
              <a:t>i</a:t>
            </a:r>
            <a:r>
              <a:rPr sz="900" b="1" spc="-15" dirty="0">
                <a:latin typeface="Calibri"/>
                <a:cs typeface="Calibri"/>
              </a:rPr>
              <a:t>v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dirty="0">
                <a:latin typeface="Times New Roman"/>
                <a:cs typeface="Times New Roman"/>
              </a:rPr>
              <a:t> </a:t>
            </a:r>
            <a:r>
              <a:rPr sz="900" b="1" spc="-23" dirty="0">
                <a:latin typeface="Calibri"/>
                <a:cs typeface="Calibri"/>
              </a:rPr>
              <a:t>R</a:t>
            </a:r>
            <a:r>
              <a:rPr sz="900" b="1" spc="-4" dirty="0">
                <a:latin typeface="Calibri"/>
                <a:cs typeface="Calibri"/>
              </a:rPr>
              <a:t>e</a:t>
            </a:r>
            <a:r>
              <a:rPr sz="900" b="1" spc="-8" dirty="0">
                <a:latin typeface="Calibri"/>
                <a:cs typeface="Calibri"/>
              </a:rPr>
              <a:t>se</a:t>
            </a:r>
            <a:r>
              <a:rPr sz="900" b="1" spc="-15" dirty="0">
                <a:latin typeface="Calibri"/>
                <a:cs typeface="Calibri"/>
              </a:rPr>
              <a:t>a</a:t>
            </a:r>
            <a:r>
              <a:rPr sz="900" b="1" spc="-8" dirty="0">
                <a:latin typeface="Calibri"/>
                <a:cs typeface="Calibri"/>
              </a:rPr>
              <a:t>r</a:t>
            </a:r>
            <a:r>
              <a:rPr sz="900" b="1" spc="-4" dirty="0">
                <a:latin typeface="Calibri"/>
                <a:cs typeface="Calibri"/>
              </a:rPr>
              <a:t>ch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778436" y="2033968"/>
            <a:ext cx="2957036" cy="2936558"/>
          </a:xfrm>
          <a:custGeom>
            <a:avLst/>
            <a:gdLst/>
            <a:ahLst/>
            <a:cxnLst/>
            <a:rect l="l" t="t" r="r" b="b"/>
            <a:pathLst>
              <a:path w="3942715" h="3915410">
                <a:moveTo>
                  <a:pt x="0" y="1957577"/>
                </a:moveTo>
                <a:lnTo>
                  <a:pt x="6534" y="1797024"/>
                </a:lnTo>
                <a:lnTo>
                  <a:pt x="25799" y="1640044"/>
                </a:lnTo>
                <a:lnTo>
                  <a:pt x="57287" y="1487144"/>
                </a:lnTo>
                <a:lnTo>
                  <a:pt x="100492" y="1338825"/>
                </a:lnTo>
                <a:lnTo>
                  <a:pt x="154905" y="1195593"/>
                </a:lnTo>
                <a:lnTo>
                  <a:pt x="220020" y="1057951"/>
                </a:lnTo>
                <a:lnTo>
                  <a:pt x="295330" y="926402"/>
                </a:lnTo>
                <a:lnTo>
                  <a:pt x="380327" y="801451"/>
                </a:lnTo>
                <a:lnTo>
                  <a:pt x="474505" y="683600"/>
                </a:lnTo>
                <a:lnTo>
                  <a:pt x="577355" y="573355"/>
                </a:lnTo>
                <a:lnTo>
                  <a:pt x="688372" y="471218"/>
                </a:lnTo>
                <a:lnTo>
                  <a:pt x="807047" y="377694"/>
                </a:lnTo>
                <a:lnTo>
                  <a:pt x="932873" y="293286"/>
                </a:lnTo>
                <a:lnTo>
                  <a:pt x="1065344" y="218498"/>
                </a:lnTo>
                <a:lnTo>
                  <a:pt x="1203951" y="153833"/>
                </a:lnTo>
                <a:lnTo>
                  <a:pt x="1348189" y="99797"/>
                </a:lnTo>
                <a:lnTo>
                  <a:pt x="1497549" y="56891"/>
                </a:lnTo>
                <a:lnTo>
                  <a:pt x="1651525" y="25620"/>
                </a:lnTo>
                <a:lnTo>
                  <a:pt x="1809609" y="6489"/>
                </a:lnTo>
                <a:lnTo>
                  <a:pt x="1971293" y="0"/>
                </a:lnTo>
                <a:lnTo>
                  <a:pt x="2132978" y="6489"/>
                </a:lnTo>
                <a:lnTo>
                  <a:pt x="2291062" y="25620"/>
                </a:lnTo>
                <a:lnTo>
                  <a:pt x="2445038" y="56891"/>
                </a:lnTo>
                <a:lnTo>
                  <a:pt x="2594398" y="99797"/>
                </a:lnTo>
                <a:lnTo>
                  <a:pt x="2738636" y="153833"/>
                </a:lnTo>
                <a:lnTo>
                  <a:pt x="2877243" y="218498"/>
                </a:lnTo>
                <a:lnTo>
                  <a:pt x="3009714" y="293286"/>
                </a:lnTo>
                <a:lnTo>
                  <a:pt x="3135540" y="377694"/>
                </a:lnTo>
                <a:lnTo>
                  <a:pt x="3254215" y="471218"/>
                </a:lnTo>
                <a:lnTo>
                  <a:pt x="3365231" y="573355"/>
                </a:lnTo>
                <a:lnTo>
                  <a:pt x="3468082" y="683600"/>
                </a:lnTo>
                <a:lnTo>
                  <a:pt x="3562259" y="801451"/>
                </a:lnTo>
                <a:lnTo>
                  <a:pt x="3647257" y="926402"/>
                </a:lnTo>
                <a:lnTo>
                  <a:pt x="3722567" y="1057951"/>
                </a:lnTo>
                <a:lnTo>
                  <a:pt x="3787682" y="1195593"/>
                </a:lnTo>
                <a:lnTo>
                  <a:pt x="3842095" y="1338825"/>
                </a:lnTo>
                <a:lnTo>
                  <a:pt x="3885300" y="1487144"/>
                </a:lnTo>
                <a:lnTo>
                  <a:pt x="3916788" y="1640044"/>
                </a:lnTo>
                <a:lnTo>
                  <a:pt x="3936053" y="1797024"/>
                </a:lnTo>
                <a:lnTo>
                  <a:pt x="3942587" y="1957577"/>
                </a:lnTo>
                <a:lnTo>
                  <a:pt x="3936053" y="2118130"/>
                </a:lnTo>
                <a:lnTo>
                  <a:pt x="3916788" y="2275108"/>
                </a:lnTo>
                <a:lnTo>
                  <a:pt x="3885300" y="2428008"/>
                </a:lnTo>
                <a:lnTo>
                  <a:pt x="3842095" y="2576326"/>
                </a:lnTo>
                <a:lnTo>
                  <a:pt x="3787682" y="2719558"/>
                </a:lnTo>
                <a:lnTo>
                  <a:pt x="3722567" y="2857200"/>
                </a:lnTo>
                <a:lnTo>
                  <a:pt x="3647257" y="2988749"/>
                </a:lnTo>
                <a:lnTo>
                  <a:pt x="3562259" y="3113700"/>
                </a:lnTo>
                <a:lnTo>
                  <a:pt x="3468082" y="3231551"/>
                </a:lnTo>
                <a:lnTo>
                  <a:pt x="3365231" y="3341797"/>
                </a:lnTo>
                <a:lnTo>
                  <a:pt x="3254215" y="3443934"/>
                </a:lnTo>
                <a:lnTo>
                  <a:pt x="3135540" y="3537458"/>
                </a:lnTo>
                <a:lnTo>
                  <a:pt x="3009714" y="3621867"/>
                </a:lnTo>
                <a:lnTo>
                  <a:pt x="2877243" y="3696655"/>
                </a:lnTo>
                <a:lnTo>
                  <a:pt x="2738636" y="3761320"/>
                </a:lnTo>
                <a:lnTo>
                  <a:pt x="2594398" y="3815357"/>
                </a:lnTo>
                <a:lnTo>
                  <a:pt x="2445038" y="3858263"/>
                </a:lnTo>
                <a:lnTo>
                  <a:pt x="2291062" y="3889534"/>
                </a:lnTo>
                <a:lnTo>
                  <a:pt x="2132978" y="3908666"/>
                </a:lnTo>
                <a:lnTo>
                  <a:pt x="1971293" y="3915155"/>
                </a:lnTo>
                <a:lnTo>
                  <a:pt x="1809609" y="3908666"/>
                </a:lnTo>
                <a:lnTo>
                  <a:pt x="1651525" y="3889534"/>
                </a:lnTo>
                <a:lnTo>
                  <a:pt x="1497549" y="3858263"/>
                </a:lnTo>
                <a:lnTo>
                  <a:pt x="1348189" y="3815357"/>
                </a:lnTo>
                <a:lnTo>
                  <a:pt x="1203951" y="3761320"/>
                </a:lnTo>
                <a:lnTo>
                  <a:pt x="1065344" y="3696655"/>
                </a:lnTo>
                <a:lnTo>
                  <a:pt x="932873" y="3621867"/>
                </a:lnTo>
                <a:lnTo>
                  <a:pt x="807047" y="3537458"/>
                </a:lnTo>
                <a:lnTo>
                  <a:pt x="688372" y="3443934"/>
                </a:lnTo>
                <a:lnTo>
                  <a:pt x="577355" y="3341797"/>
                </a:lnTo>
                <a:lnTo>
                  <a:pt x="474505" y="3231551"/>
                </a:lnTo>
                <a:lnTo>
                  <a:pt x="380327" y="3113700"/>
                </a:lnTo>
                <a:lnTo>
                  <a:pt x="295330" y="2988749"/>
                </a:lnTo>
                <a:lnTo>
                  <a:pt x="220020" y="2857200"/>
                </a:lnTo>
                <a:lnTo>
                  <a:pt x="154905" y="2719558"/>
                </a:lnTo>
                <a:lnTo>
                  <a:pt x="100492" y="2576326"/>
                </a:lnTo>
                <a:lnTo>
                  <a:pt x="57287" y="2428008"/>
                </a:lnTo>
                <a:lnTo>
                  <a:pt x="25799" y="2275108"/>
                </a:lnTo>
                <a:lnTo>
                  <a:pt x="6534" y="2118130"/>
                </a:lnTo>
                <a:lnTo>
                  <a:pt x="0" y="1957577"/>
                </a:lnTo>
                <a:close/>
              </a:path>
            </a:pathLst>
          </a:custGeom>
          <a:ln w="2590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 sz="1050"/>
          </a:p>
        </p:txBody>
      </p:sp>
      <p:sp>
        <p:nvSpPr>
          <p:cNvPr id="17" name="object 17"/>
          <p:cNvSpPr/>
          <p:nvPr/>
        </p:nvSpPr>
        <p:spPr>
          <a:xfrm>
            <a:off x="6228686" y="4408077"/>
            <a:ext cx="2050359" cy="4454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50"/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34147C6B-AF29-8356-FA1F-4C8FDA7B3B44}"/>
              </a:ext>
            </a:extLst>
          </p:cNvPr>
          <p:cNvSpPr txBox="1">
            <a:spLocks/>
          </p:cNvSpPr>
          <p:nvPr/>
        </p:nvSpPr>
        <p:spPr>
          <a:xfrm>
            <a:off x="399901" y="613819"/>
            <a:ext cx="6319875" cy="49244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3300" b="1" i="0" u="none" strike="noStrike" cap="none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9525" algn="l"/>
            <a:r>
              <a:rPr lang="en-ZA" sz="3200" b="0" dirty="0"/>
              <a:t>Background of NICIS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A4B65-825A-15F6-3820-D4C99616A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60E1D-1DE0-71A6-584A-CEAAE5993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Problem statement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D717F5A-A0C9-A041-31A1-866132C87469}"/>
              </a:ext>
            </a:extLst>
          </p:cNvPr>
          <p:cNvSpPr/>
          <p:nvPr/>
        </p:nvSpPr>
        <p:spPr>
          <a:xfrm>
            <a:off x="2807109" y="1600200"/>
            <a:ext cx="3785419" cy="67842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Load shedding/reduction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916E6BF-A40B-5BBA-6765-2AE9FD53F918}"/>
              </a:ext>
            </a:extLst>
          </p:cNvPr>
          <p:cNvSpPr/>
          <p:nvPr/>
        </p:nvSpPr>
        <p:spPr>
          <a:xfrm>
            <a:off x="2807109" y="2494936"/>
            <a:ext cx="3785419" cy="67842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Third party infrastructure vandalism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4DE1688-6007-C3E5-7B43-D9CB4F6BAA68}"/>
              </a:ext>
            </a:extLst>
          </p:cNvPr>
          <p:cNvSpPr/>
          <p:nvPr/>
        </p:nvSpPr>
        <p:spPr>
          <a:xfrm>
            <a:off x="2807109" y="3352797"/>
            <a:ext cx="3785419" cy="67842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Demand for internet access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2E045E1-ADEC-94F4-9718-0E7CF97B9130}"/>
              </a:ext>
            </a:extLst>
          </p:cNvPr>
          <p:cNvSpPr/>
          <p:nvPr/>
        </p:nvSpPr>
        <p:spPr>
          <a:xfrm>
            <a:off x="2807109" y="4210658"/>
            <a:ext cx="3785419" cy="67842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The impact on </a:t>
            </a:r>
            <a:r>
              <a:rPr lang="en-GB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SANReN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community</a:t>
            </a:r>
          </a:p>
        </p:txBody>
      </p:sp>
    </p:spTree>
    <p:extLst>
      <p:ext uri="{BB962C8B-B14F-4D97-AF65-F5344CB8AC3E}">
        <p14:creationId xmlns:p14="http://schemas.microsoft.com/office/powerpoint/2010/main" val="2293348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59CDA-DE50-C406-808E-F8B77D54ED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6524B-2785-AF85-CE2C-7867E9AA2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Response to the problem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A13972-EC3F-32A1-C96C-6CD0B4EA3A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405" y="1521047"/>
            <a:ext cx="7044809" cy="409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08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96D4E9-BDFC-4D91-1DC7-669AD1011E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62178-16E6-DBC0-3981-0FB5D085B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HLD of SDN, IS-IS and ECMP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06F934-8B17-1AA2-FB01-3F4CCA1B93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887282"/>
            <a:ext cx="8229600" cy="1802216"/>
          </a:xfrm>
        </p:spPr>
        <p:txBody>
          <a:bodyPr/>
          <a:lstStyle/>
          <a:p>
            <a:pPr marL="542925" indent="-457200">
              <a:buFont typeface="Arial" panose="020B0604020202020204" pitchFamily="34" charset="0"/>
              <a:buChar char="•"/>
            </a:pPr>
            <a:r>
              <a:rPr lang="en-US" sz="1800" dirty="0"/>
              <a:t>SDN refers to a software-controlled approach to networking by API’s.</a:t>
            </a:r>
          </a:p>
          <a:p>
            <a:pPr marL="542925" indent="-457200">
              <a:buFont typeface="Arial" panose="020B0604020202020204" pitchFamily="34" charset="0"/>
              <a:buChar char="•"/>
            </a:pPr>
            <a:r>
              <a:rPr lang="en-US" sz="1800" dirty="0"/>
              <a:t>IS-IS is a link state routing protocol that provides fast convergence and scalability.</a:t>
            </a:r>
          </a:p>
          <a:p>
            <a:pPr marL="542925" indent="-457200">
              <a:buFont typeface="Arial" panose="020B0604020202020204" pitchFamily="34" charset="0"/>
              <a:buChar char="•"/>
            </a:pPr>
            <a:r>
              <a:rPr lang="en-US" sz="1800" dirty="0"/>
              <a:t>ECMP refers to the routing technique of forwarding packets to multi best paths of the same cost.</a:t>
            </a:r>
          </a:p>
        </p:txBody>
      </p:sp>
    </p:spTree>
    <p:extLst>
      <p:ext uri="{BB962C8B-B14F-4D97-AF65-F5344CB8AC3E}">
        <p14:creationId xmlns:p14="http://schemas.microsoft.com/office/powerpoint/2010/main" val="2879147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E885C-E86C-1FE3-C804-2F301FCE5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3045"/>
          </a:xfrm>
        </p:spPr>
        <p:txBody>
          <a:bodyPr/>
          <a:lstStyle/>
          <a:p>
            <a:r>
              <a:rPr lang="en-US" sz="3200" dirty="0"/>
              <a:t>Methodology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CF5F27-DF70-99EB-200A-AF4DC6EC6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744" y="1180215"/>
            <a:ext cx="6698512" cy="454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087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B229B-4B57-6900-4630-F98393D0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743700" cy="1011902"/>
          </a:xfrm>
        </p:spPr>
        <p:txBody>
          <a:bodyPr/>
          <a:lstStyle/>
          <a:p>
            <a:pPr algn="l"/>
            <a:r>
              <a:rPr lang="en-US" sz="3200" dirty="0"/>
              <a:t>Experimental design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57581B-16B9-ED1F-4E11-1CB6857F85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Hardware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9B9E70-1794-1EEE-7E03-7EAF43EE5399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sz="2000" dirty="0"/>
              <a:t>Software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FB60AD7-37D1-D5D5-DCAD-91C754D520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178269"/>
              </p:ext>
            </p:extLst>
          </p:nvPr>
        </p:nvGraphicFramePr>
        <p:xfrm>
          <a:off x="712381" y="2292350"/>
          <a:ext cx="4008475" cy="1754825"/>
        </p:xfrm>
        <a:graphic>
          <a:graphicData uri="http://schemas.openxmlformats.org/drawingml/2006/table">
            <a:tbl>
              <a:tblPr firstRow="1" firstCol="1" bandRow="1">
                <a:tableStyleId>{63C7C033-AC89-42A9-A0A7-4DB53B119D30}</a:tableStyleId>
              </a:tblPr>
              <a:tblGrid>
                <a:gridCol w="1307806">
                  <a:extLst>
                    <a:ext uri="{9D8B030D-6E8A-4147-A177-3AD203B41FA5}">
                      <a16:colId xmlns:a16="http://schemas.microsoft.com/office/drawing/2014/main" val="1272103330"/>
                    </a:ext>
                  </a:extLst>
                </a:gridCol>
                <a:gridCol w="2700669">
                  <a:extLst>
                    <a:ext uri="{9D8B030D-6E8A-4147-A177-3AD203B41FA5}">
                      <a16:colId xmlns:a16="http://schemas.microsoft.com/office/drawing/2014/main" val="2529811853"/>
                    </a:ext>
                  </a:extLst>
                </a:gridCol>
              </a:tblGrid>
              <a:tr h="623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Hardware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Specification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61956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 dirty="0">
                          <a:effectLst/>
                        </a:rPr>
                        <a:t>Laptop</a:t>
                      </a:r>
                      <a:endParaRPr lang="en-Z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Intel(R) CoreTM i7-10850H CPU@ 2.70GHz a clock speed of 2.71 GHz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63335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RAM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32 GB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93376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HDD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800GB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9535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Operating Systems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 dirty="0">
                          <a:effectLst/>
                        </a:rPr>
                        <a:t>Windows and Linux Kernel</a:t>
                      </a:r>
                      <a:endParaRPr lang="en-Z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599477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AE10237-401E-5A0D-DC68-97295BB041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608872"/>
              </p:ext>
            </p:extLst>
          </p:nvPr>
        </p:nvGraphicFramePr>
        <p:xfrm>
          <a:off x="4991285" y="2292350"/>
          <a:ext cx="3349256" cy="2412370"/>
        </p:xfrm>
        <a:graphic>
          <a:graphicData uri="http://schemas.openxmlformats.org/drawingml/2006/table">
            <a:tbl>
              <a:tblPr firstRow="1" firstCol="1" bandRow="1">
                <a:tableStyleId>{63C7C033-AC89-42A9-A0A7-4DB53B119D30}</a:tableStyleId>
              </a:tblPr>
              <a:tblGrid>
                <a:gridCol w="938102">
                  <a:extLst>
                    <a:ext uri="{9D8B030D-6E8A-4147-A177-3AD203B41FA5}">
                      <a16:colId xmlns:a16="http://schemas.microsoft.com/office/drawing/2014/main" val="3428132268"/>
                    </a:ext>
                  </a:extLst>
                </a:gridCol>
                <a:gridCol w="2411154">
                  <a:extLst>
                    <a:ext uri="{9D8B030D-6E8A-4147-A177-3AD203B41FA5}">
                      <a16:colId xmlns:a16="http://schemas.microsoft.com/office/drawing/2014/main" val="4523456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Software 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Specification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59921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VirtualBox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Version 6.1.32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51533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VM Mininet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Ubuntu 22:04:02 LTS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8727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Mininet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Version 2.3.0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84404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MobaXterm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Version 22.0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88389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 dirty="0">
                          <a:effectLst/>
                        </a:rPr>
                        <a:t>OpenFlow</a:t>
                      </a:r>
                      <a:endParaRPr lang="en-Z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Version 1.3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62962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ONOS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Version 3.0.0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43313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Wireshark 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Version 2.6.10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16376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Iperf3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Version 3.9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13354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>
                          <a:effectLst/>
                        </a:rPr>
                        <a:t>D-ITG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200" dirty="0">
                          <a:effectLst/>
                        </a:rPr>
                        <a:t>Version 2.8.1</a:t>
                      </a:r>
                      <a:endParaRPr lang="en-Z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4540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2095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93A56-94E4-ECFD-C627-C6EDFFABC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Experimental design </a:t>
            </a:r>
            <a:r>
              <a:rPr lang="en-US" sz="3200" dirty="0" err="1"/>
              <a:t>cont</a:t>
            </a:r>
            <a:r>
              <a:rPr lang="en-US" sz="3200" dirty="0"/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2FE596-8436-7445-5E5B-7C8478519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548667"/>
            <a:ext cx="6152116" cy="40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642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9593</TotalTime>
  <Words>422</Words>
  <Application>Microsoft Macintosh PowerPoint</Application>
  <PresentationFormat>On-screen Show (4:3)</PresentationFormat>
  <Paragraphs>102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-apple-system</vt:lpstr>
      <vt:lpstr>Arial</vt:lpstr>
      <vt:lpstr>Calibri</vt:lpstr>
      <vt:lpstr>Poppins</vt:lpstr>
      <vt:lpstr>Times New Roman</vt:lpstr>
      <vt:lpstr>Office Theme</vt:lpstr>
      <vt:lpstr>An efficient application of the equal cost multipath on software defined network to address transmission failures.</vt:lpstr>
      <vt:lpstr>Presentation outline</vt:lpstr>
      <vt:lpstr>PowerPoint Presentation</vt:lpstr>
      <vt:lpstr>Problem statement</vt:lpstr>
      <vt:lpstr>Response to the problem</vt:lpstr>
      <vt:lpstr>HLD of SDN, IS-IS and ECMP</vt:lpstr>
      <vt:lpstr>Methodology</vt:lpstr>
      <vt:lpstr>Experimental design</vt:lpstr>
      <vt:lpstr>Experimental design cont…</vt:lpstr>
      <vt:lpstr>Experimental design cont…</vt:lpstr>
      <vt:lpstr>Results</vt:lpstr>
      <vt:lpstr>Results</vt:lpstr>
      <vt:lpstr>Results</vt:lpstr>
      <vt:lpstr>Results</vt:lpstr>
      <vt:lpstr>Recommendations</vt:lpstr>
      <vt:lpstr>Future work</vt:lpstr>
      <vt:lpstr>Acknowledgements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Nox Moyake</dc:creator>
  <cp:lastModifiedBy>LINCOLN PETER (220112763)</cp:lastModifiedBy>
  <cp:revision>68</cp:revision>
  <dcterms:modified xsi:type="dcterms:W3CDTF">2024-10-25T08:13:26Z</dcterms:modified>
</cp:coreProperties>
</file>