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2" r:id="rId1"/>
  </p:sldMasterIdLst>
  <p:notesMasterIdLst>
    <p:notesMasterId r:id="rId17"/>
  </p:notesMasterIdLst>
  <p:sldIdLst>
    <p:sldId id="257" r:id="rId2"/>
    <p:sldId id="334" r:id="rId3"/>
    <p:sldId id="286" r:id="rId4"/>
    <p:sldId id="294" r:id="rId5"/>
    <p:sldId id="377" r:id="rId6"/>
    <p:sldId id="351" r:id="rId7"/>
    <p:sldId id="369" r:id="rId8"/>
    <p:sldId id="370" r:id="rId9"/>
    <p:sldId id="372" r:id="rId10"/>
    <p:sldId id="373" r:id="rId11"/>
    <p:sldId id="356" r:id="rId12"/>
    <p:sldId id="374" r:id="rId13"/>
    <p:sldId id="375" r:id="rId14"/>
    <p:sldId id="376" r:id="rId15"/>
    <p:sldId id="259" r:id="rId1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048"/>
    <a:srgbClr val="FFED99"/>
    <a:srgbClr val="FFED49"/>
    <a:srgbClr val="00A4DE"/>
    <a:srgbClr val="C796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075"/>
    <p:restoredTop sz="95246"/>
  </p:normalViewPr>
  <p:slideViewPr>
    <p:cSldViewPr snapToGrid="0" snapToObjects="1">
      <p:cViewPr varScale="1">
        <p:scale>
          <a:sx n="173" d="100"/>
          <a:sy n="173" d="100"/>
        </p:scale>
        <p:origin x="272" y="176"/>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D57CED-919B-8146-99D7-002AD7C1324D}" type="datetimeFigureOut">
              <a:rPr lang="en-US" smtClean="0"/>
              <a:t>10/23/24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114863-5272-514C-8FD8-A7AD426B9852}" type="slidenum">
              <a:rPr lang="en-US" smtClean="0"/>
              <a:t>‹#›</a:t>
            </a:fld>
            <a:endParaRPr lang="en-US"/>
          </a:p>
        </p:txBody>
      </p:sp>
    </p:spTree>
    <p:extLst>
      <p:ext uri="{BB962C8B-B14F-4D97-AF65-F5344CB8AC3E}">
        <p14:creationId xmlns:p14="http://schemas.microsoft.com/office/powerpoint/2010/main" val="1295884096"/>
      </p:ext>
    </p:extLst>
  </p:cSld>
  <p:clrMap bg1="lt1" tx1="dk1" bg2="lt2" tx2="dk2" accent1="accent1" accent2="accent2" accent3="accent3" accent4="accent4" accent5="accent5" accent6="accent6" hlink="hlink" folHlink="folHlink"/>
  <p:notesStyle>
    <a:lvl1pPr marL="0" algn="l" defTabSz="685783" rtl="0" eaLnBrk="1" latinLnBrk="0" hangingPunct="1">
      <a:defRPr sz="900" kern="1200">
        <a:solidFill>
          <a:schemeClr val="tx1"/>
        </a:solidFill>
        <a:latin typeface="+mn-lt"/>
        <a:ea typeface="+mn-ea"/>
        <a:cs typeface="+mn-cs"/>
      </a:defRPr>
    </a:lvl1pPr>
    <a:lvl2pPr marL="342892" algn="l" defTabSz="685783" rtl="0" eaLnBrk="1" latinLnBrk="0" hangingPunct="1">
      <a:defRPr sz="900" kern="1200">
        <a:solidFill>
          <a:schemeClr val="tx1"/>
        </a:solidFill>
        <a:latin typeface="+mn-lt"/>
        <a:ea typeface="+mn-ea"/>
        <a:cs typeface="+mn-cs"/>
      </a:defRPr>
    </a:lvl2pPr>
    <a:lvl3pPr marL="685783" algn="l" defTabSz="685783" rtl="0" eaLnBrk="1" latinLnBrk="0" hangingPunct="1">
      <a:defRPr sz="900" kern="1200">
        <a:solidFill>
          <a:schemeClr val="tx1"/>
        </a:solidFill>
        <a:latin typeface="+mn-lt"/>
        <a:ea typeface="+mn-ea"/>
        <a:cs typeface="+mn-cs"/>
      </a:defRPr>
    </a:lvl3pPr>
    <a:lvl4pPr marL="1028675" algn="l" defTabSz="685783" rtl="0" eaLnBrk="1" latinLnBrk="0" hangingPunct="1">
      <a:defRPr sz="900" kern="1200">
        <a:solidFill>
          <a:schemeClr val="tx1"/>
        </a:solidFill>
        <a:latin typeface="+mn-lt"/>
        <a:ea typeface="+mn-ea"/>
        <a:cs typeface="+mn-cs"/>
      </a:defRPr>
    </a:lvl4pPr>
    <a:lvl5pPr marL="1371566" algn="l" defTabSz="685783" rtl="0" eaLnBrk="1" latinLnBrk="0" hangingPunct="1">
      <a:defRPr sz="900" kern="1200">
        <a:solidFill>
          <a:schemeClr val="tx1"/>
        </a:solidFill>
        <a:latin typeface="+mn-lt"/>
        <a:ea typeface="+mn-ea"/>
        <a:cs typeface="+mn-cs"/>
      </a:defRPr>
    </a:lvl5pPr>
    <a:lvl6pPr marL="1714457" algn="l" defTabSz="685783" rtl="0" eaLnBrk="1" latinLnBrk="0" hangingPunct="1">
      <a:defRPr sz="900" kern="1200">
        <a:solidFill>
          <a:schemeClr val="tx1"/>
        </a:solidFill>
        <a:latin typeface="+mn-lt"/>
        <a:ea typeface="+mn-ea"/>
        <a:cs typeface="+mn-cs"/>
      </a:defRPr>
    </a:lvl6pPr>
    <a:lvl7pPr marL="2057348" algn="l" defTabSz="685783" rtl="0" eaLnBrk="1" latinLnBrk="0" hangingPunct="1">
      <a:defRPr sz="900" kern="1200">
        <a:solidFill>
          <a:schemeClr val="tx1"/>
        </a:solidFill>
        <a:latin typeface="+mn-lt"/>
        <a:ea typeface="+mn-ea"/>
        <a:cs typeface="+mn-cs"/>
      </a:defRPr>
    </a:lvl7pPr>
    <a:lvl8pPr marL="2400240" algn="l" defTabSz="685783" rtl="0" eaLnBrk="1" latinLnBrk="0" hangingPunct="1">
      <a:defRPr sz="900" kern="1200">
        <a:solidFill>
          <a:schemeClr val="tx1"/>
        </a:solidFill>
        <a:latin typeface="+mn-lt"/>
        <a:ea typeface="+mn-ea"/>
        <a:cs typeface="+mn-cs"/>
      </a:defRPr>
    </a:lvl8pPr>
    <a:lvl9pPr marL="2743132" algn="l" defTabSz="68578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solidFill>
                  <a:srgbClr val="FF0000"/>
                </a:solidFill>
              </a:rPr>
              <a:t>[</a:t>
            </a:r>
            <a:r>
              <a:rPr lang="pt-BR" dirty="0" err="1">
                <a:solidFill>
                  <a:srgbClr val="FF0000"/>
                </a:solidFill>
              </a:rPr>
              <a:t>italics</a:t>
            </a:r>
            <a:r>
              <a:rPr lang="pt-BR" baseline="0" dirty="0">
                <a:solidFill>
                  <a:srgbClr val="FF0000"/>
                </a:solidFill>
              </a:rPr>
              <a:t> in </a:t>
            </a:r>
            <a:r>
              <a:rPr lang="pt-BR" baseline="0" dirty="0" err="1">
                <a:solidFill>
                  <a:srgbClr val="FF0000"/>
                </a:solidFill>
              </a:rPr>
              <a:t>reference</a:t>
            </a:r>
            <a:r>
              <a:rPr lang="pt-BR" baseline="0" dirty="0">
                <a:solidFill>
                  <a:srgbClr val="FF0000"/>
                </a:solidFill>
              </a:rPr>
              <a:t> </a:t>
            </a:r>
            <a:r>
              <a:rPr lang="pt-BR" baseline="0" dirty="0" err="1">
                <a:solidFill>
                  <a:srgbClr val="FF0000"/>
                </a:solidFill>
              </a:rPr>
              <a:t>to</a:t>
            </a:r>
            <a:r>
              <a:rPr lang="pt-BR" baseline="0" dirty="0">
                <a:solidFill>
                  <a:srgbClr val="FF0000"/>
                </a:solidFill>
              </a:rPr>
              <a:t> USC]</a:t>
            </a:r>
            <a:endParaRPr lang="pt-BR" dirty="0">
              <a:solidFill>
                <a:srgbClr val="FF0000"/>
              </a:solidFill>
            </a:endParaRPr>
          </a:p>
        </p:txBody>
      </p:sp>
      <p:sp>
        <p:nvSpPr>
          <p:cNvPr id="4" name="Espaço Reservado para Número de Slide 3"/>
          <p:cNvSpPr>
            <a:spLocks noGrp="1"/>
          </p:cNvSpPr>
          <p:nvPr>
            <p:ph type="sldNum" sz="quarter" idx="10"/>
          </p:nvPr>
        </p:nvSpPr>
        <p:spPr/>
        <p:txBody>
          <a:bodyPr/>
          <a:lstStyle/>
          <a:p>
            <a:fld id="{9C114863-5272-514C-8FD8-A7AD426B9852}" type="slidenum">
              <a:rPr lang="en-US" smtClean="0"/>
              <a:t>1</a:t>
            </a:fld>
            <a:endParaRPr lang="en-US"/>
          </a:p>
        </p:txBody>
      </p:sp>
    </p:spTree>
    <p:extLst>
      <p:ext uri="{BB962C8B-B14F-4D97-AF65-F5344CB8AC3E}">
        <p14:creationId xmlns:p14="http://schemas.microsoft.com/office/powerpoint/2010/main" val="737838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lstStyle/>
          <a:p>
            <a:pPr defTabSz="456514">
              <a:defRPr/>
            </a:pPr>
            <a:r>
              <a:rPr lang="en-US" sz="1200" b="1" i="1" u="sng" dirty="0">
                <a:solidFill>
                  <a:srgbClr val="FF0000"/>
                </a:solidFill>
              </a:rPr>
              <a:t>The SKA array will produce upwards of a hundred gigabits per second of compressed data.</a:t>
            </a:r>
          </a:p>
          <a:p>
            <a:r>
              <a:rPr lang="en-US" sz="1200" dirty="0"/>
              <a:t>SKA anticipates generating close to an Exabyte of raw data per day when fully operational.</a:t>
            </a:r>
            <a:r>
              <a:rPr lang="en-US" dirty="0">
                <a:effectLst/>
              </a:rPr>
              <a:t> </a:t>
            </a:r>
          </a:p>
          <a:p>
            <a:r>
              <a:rPr lang="en-US" sz="1200" dirty="0"/>
              <a:t>Many African countries will be part of SKA in phase-2 further provoking the need for higher performance R&amp;E Network capacity.</a:t>
            </a:r>
          </a:p>
          <a:p>
            <a:br>
              <a:rPr lang="en-US" sz="1200" b="1" dirty="0"/>
            </a:br>
            <a:endParaRPr lang="en-US" sz="1200" b="1" dirty="0"/>
          </a:p>
          <a:p>
            <a:r>
              <a:rPr lang="en-US" sz="1200" dirty="0"/>
              <a:t>Other Notes:</a:t>
            </a:r>
          </a:p>
          <a:p>
            <a:r>
              <a:rPr lang="en-US" sz="1200" dirty="0"/>
              <a:t>http://</a:t>
            </a:r>
            <a:r>
              <a:rPr lang="en-US" sz="1200" dirty="0" err="1"/>
              <a:t>theconversation.com</a:t>
            </a:r>
            <a:r>
              <a:rPr lang="en-US" sz="1200" dirty="0"/>
              <a:t>/ghana-is-boosting-africas-ascent-to-astronomical-heights-82849</a:t>
            </a:r>
          </a:p>
          <a:p>
            <a:r>
              <a:rPr lang="en-US" sz="1200" dirty="0"/>
              <a:t>HERA network connection for example use “mailing disks” and 200Mbps to NRAO (page 3): https://</a:t>
            </a:r>
            <a:r>
              <a:rPr lang="en-US" sz="1200" dirty="0" err="1"/>
              <a:t>www.dropbox.com</a:t>
            </a:r>
            <a:r>
              <a:rPr lang="en-US" sz="1200" dirty="0"/>
              <a:t>/s/tjune963k0cfk45/Technical%20Design%20%E2%80%93%20reionizationHERA.pdf?dl=0</a:t>
            </a:r>
            <a:endParaRPr lang="en-US" sz="1200" b="1" dirty="0"/>
          </a:p>
          <a:p>
            <a:endParaRPr lang="en-US" sz="1200" dirty="0"/>
          </a:p>
          <a:p>
            <a:endParaRPr lang="en-US" sz="1200" dirty="0"/>
          </a:p>
        </p:txBody>
      </p:sp>
      <p:sp>
        <p:nvSpPr>
          <p:cNvPr id="4" name="Slide Number Placeholder 3"/>
          <p:cNvSpPr>
            <a:spLocks noGrp="1"/>
          </p:cNvSpPr>
          <p:nvPr>
            <p:ph type="sldNum" sz="quarter" idx="10"/>
          </p:nvPr>
        </p:nvSpPr>
        <p:spPr/>
        <p:txBody>
          <a:bodyPr/>
          <a:lstStyle/>
          <a:p>
            <a:fld id="{C22118EE-2ED3-234E-A3AB-C263FD0292AA}" type="slidenum">
              <a:rPr lang="en-US" smtClean="0"/>
              <a:t>11</a:t>
            </a:fld>
            <a:endParaRPr lang="en-US"/>
          </a:p>
        </p:txBody>
      </p:sp>
    </p:spTree>
    <p:extLst>
      <p:ext uri="{BB962C8B-B14F-4D97-AF65-F5344CB8AC3E}">
        <p14:creationId xmlns:p14="http://schemas.microsoft.com/office/powerpoint/2010/main" val="2125464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968BF-DE83-D3F0-0899-A9D1D3B56E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10AC01-93AD-B420-ADAA-8256EDA4FBE2}"/>
              </a:ext>
            </a:extLst>
          </p:cNvPr>
          <p:cNvSpPr>
            <a:spLocks noGrp="1" noRot="1" noChangeAspect="1"/>
          </p:cNvSpPr>
          <p:nvPr>
            <p:ph type="sldImg"/>
          </p:nvPr>
        </p:nvSpPr>
        <p:spPr>
          <a:xfrm>
            <a:off x="95250" y="742950"/>
            <a:ext cx="6604000" cy="3714750"/>
          </a:xfrm>
        </p:spPr>
      </p:sp>
      <p:sp>
        <p:nvSpPr>
          <p:cNvPr id="3" name="Notes Placeholder 2">
            <a:extLst>
              <a:ext uri="{FF2B5EF4-FFF2-40B4-BE49-F238E27FC236}">
                <a16:creationId xmlns:a16="http://schemas.microsoft.com/office/drawing/2014/main" id="{99C5DFDD-8758-4AE3-176F-569D881F1CA7}"/>
              </a:ext>
            </a:extLst>
          </p:cNvPr>
          <p:cNvSpPr>
            <a:spLocks noGrp="1"/>
          </p:cNvSpPr>
          <p:nvPr>
            <p:ph type="body" idx="1"/>
          </p:nvPr>
        </p:nvSpPr>
        <p:spPr/>
        <p:txBody>
          <a:bodyPr/>
          <a:lstStyle/>
          <a:p>
            <a:pPr defTabSz="456514">
              <a:defRPr/>
            </a:pPr>
            <a:r>
              <a:rPr lang="en-US" sz="1200" b="1" i="1" u="sng" dirty="0">
                <a:solidFill>
                  <a:srgbClr val="FF0000"/>
                </a:solidFill>
              </a:rPr>
              <a:t>The SKA array will produce upwards of a hundred gigabits per second of compressed data.</a:t>
            </a:r>
          </a:p>
          <a:p>
            <a:r>
              <a:rPr lang="en-US" sz="1200" dirty="0"/>
              <a:t>SKA anticipates generating close to an Exabyte of raw data per day when fully operational.</a:t>
            </a:r>
            <a:r>
              <a:rPr lang="en-US" dirty="0">
                <a:effectLst/>
              </a:rPr>
              <a:t> </a:t>
            </a:r>
          </a:p>
          <a:p>
            <a:r>
              <a:rPr lang="en-US" sz="1200" dirty="0"/>
              <a:t>Many African countries will be part of SKA in phase-2 further provoking the need for higher performance R&amp;E Network capacity.</a:t>
            </a:r>
          </a:p>
          <a:p>
            <a:br>
              <a:rPr lang="en-US" sz="1200" b="1" dirty="0"/>
            </a:br>
            <a:endParaRPr lang="en-US" sz="1200" b="1" dirty="0"/>
          </a:p>
          <a:p>
            <a:r>
              <a:rPr lang="en-US" sz="1200" dirty="0"/>
              <a:t>Other Notes:</a:t>
            </a:r>
          </a:p>
          <a:p>
            <a:r>
              <a:rPr lang="en-US" sz="1200" dirty="0"/>
              <a:t>http://</a:t>
            </a:r>
            <a:r>
              <a:rPr lang="en-US" sz="1200" dirty="0" err="1"/>
              <a:t>theconversation.com</a:t>
            </a:r>
            <a:r>
              <a:rPr lang="en-US" sz="1200" dirty="0"/>
              <a:t>/ghana-is-boosting-africas-ascent-to-astronomical-heights-82849</a:t>
            </a:r>
          </a:p>
          <a:p>
            <a:r>
              <a:rPr lang="en-US" sz="1200" dirty="0"/>
              <a:t>HERA network connection for example use “mailing disks” and 200Mbps to NRAO (page 3): https://</a:t>
            </a:r>
            <a:r>
              <a:rPr lang="en-US" sz="1200" dirty="0" err="1"/>
              <a:t>www.dropbox.com</a:t>
            </a:r>
            <a:r>
              <a:rPr lang="en-US" sz="1200" dirty="0"/>
              <a:t>/s/tjune963k0cfk45/Technical%20Design%20%E2%80%93%20reionizationHERA.pdf?dl=0</a:t>
            </a:r>
            <a:endParaRPr lang="en-US" sz="1200" b="1" dirty="0"/>
          </a:p>
          <a:p>
            <a:endParaRPr lang="en-US" sz="1200" dirty="0"/>
          </a:p>
          <a:p>
            <a:endParaRPr lang="en-US" sz="1200" dirty="0"/>
          </a:p>
        </p:txBody>
      </p:sp>
      <p:sp>
        <p:nvSpPr>
          <p:cNvPr id="4" name="Slide Number Placeholder 3">
            <a:extLst>
              <a:ext uri="{FF2B5EF4-FFF2-40B4-BE49-F238E27FC236}">
                <a16:creationId xmlns:a16="http://schemas.microsoft.com/office/drawing/2014/main" id="{B4D8196C-D5F3-245D-54A0-40920D403E4D}"/>
              </a:ext>
            </a:extLst>
          </p:cNvPr>
          <p:cNvSpPr>
            <a:spLocks noGrp="1"/>
          </p:cNvSpPr>
          <p:nvPr>
            <p:ph type="sldNum" sz="quarter" idx="10"/>
          </p:nvPr>
        </p:nvSpPr>
        <p:spPr/>
        <p:txBody>
          <a:bodyPr/>
          <a:lstStyle/>
          <a:p>
            <a:fld id="{C22118EE-2ED3-234E-A3AB-C263FD0292AA}" type="slidenum">
              <a:rPr lang="en-US" smtClean="0"/>
              <a:t>12</a:t>
            </a:fld>
            <a:endParaRPr lang="en-US"/>
          </a:p>
        </p:txBody>
      </p:sp>
    </p:spTree>
    <p:extLst>
      <p:ext uri="{BB962C8B-B14F-4D97-AF65-F5344CB8AC3E}">
        <p14:creationId xmlns:p14="http://schemas.microsoft.com/office/powerpoint/2010/main" val="1147924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9311-5D07-0075-58F3-98F31A4667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81AF19-713F-4438-BD3F-5636E348B620}"/>
              </a:ext>
            </a:extLst>
          </p:cNvPr>
          <p:cNvSpPr>
            <a:spLocks noGrp="1" noRot="1" noChangeAspect="1"/>
          </p:cNvSpPr>
          <p:nvPr>
            <p:ph type="sldImg"/>
          </p:nvPr>
        </p:nvSpPr>
        <p:spPr>
          <a:xfrm>
            <a:off x="95250" y="742950"/>
            <a:ext cx="6604000" cy="3714750"/>
          </a:xfrm>
        </p:spPr>
      </p:sp>
      <p:sp>
        <p:nvSpPr>
          <p:cNvPr id="3" name="Notes Placeholder 2">
            <a:extLst>
              <a:ext uri="{FF2B5EF4-FFF2-40B4-BE49-F238E27FC236}">
                <a16:creationId xmlns:a16="http://schemas.microsoft.com/office/drawing/2014/main" id="{69BAE979-F50D-660A-6301-EE8FFF656DF8}"/>
              </a:ext>
            </a:extLst>
          </p:cNvPr>
          <p:cNvSpPr>
            <a:spLocks noGrp="1"/>
          </p:cNvSpPr>
          <p:nvPr>
            <p:ph type="body" idx="1"/>
          </p:nvPr>
        </p:nvSpPr>
        <p:spPr/>
        <p:txBody>
          <a:bodyPr/>
          <a:lstStyle/>
          <a:p>
            <a:pPr defTabSz="456514">
              <a:defRPr/>
            </a:pPr>
            <a:r>
              <a:rPr lang="en-US" sz="1200" b="1" i="1" u="sng" dirty="0">
                <a:solidFill>
                  <a:srgbClr val="FF0000"/>
                </a:solidFill>
              </a:rPr>
              <a:t>The SKA array will produce upwards of a hundred gigabits per second of compressed data.</a:t>
            </a:r>
          </a:p>
          <a:p>
            <a:r>
              <a:rPr lang="en-US" sz="1200" dirty="0"/>
              <a:t>SKA anticipates generating close to an Exabyte of raw data per day when fully operational.</a:t>
            </a:r>
            <a:r>
              <a:rPr lang="en-US" dirty="0">
                <a:effectLst/>
              </a:rPr>
              <a:t> </a:t>
            </a:r>
          </a:p>
          <a:p>
            <a:r>
              <a:rPr lang="en-US" sz="1200" dirty="0"/>
              <a:t>Many African countries will be part of SKA in phase-2 further provoking the need for higher performance R&amp;E Network capacity.</a:t>
            </a:r>
          </a:p>
          <a:p>
            <a:br>
              <a:rPr lang="en-US" sz="1200" b="1" dirty="0"/>
            </a:br>
            <a:endParaRPr lang="en-US" sz="1200" b="1" dirty="0"/>
          </a:p>
          <a:p>
            <a:r>
              <a:rPr lang="en-US" sz="1200" dirty="0"/>
              <a:t>Other Notes:</a:t>
            </a:r>
          </a:p>
          <a:p>
            <a:r>
              <a:rPr lang="en-US" sz="1200" dirty="0"/>
              <a:t>http://</a:t>
            </a:r>
            <a:r>
              <a:rPr lang="en-US" sz="1200" dirty="0" err="1"/>
              <a:t>theconversation.com</a:t>
            </a:r>
            <a:r>
              <a:rPr lang="en-US" sz="1200" dirty="0"/>
              <a:t>/ghana-is-boosting-africas-ascent-to-astronomical-heights-82849</a:t>
            </a:r>
          </a:p>
          <a:p>
            <a:r>
              <a:rPr lang="en-US" sz="1200" dirty="0"/>
              <a:t>HERA network connection for example use “mailing disks” and 200Mbps to NRAO (page 3): https://</a:t>
            </a:r>
            <a:r>
              <a:rPr lang="en-US" sz="1200" dirty="0" err="1"/>
              <a:t>www.dropbox.com</a:t>
            </a:r>
            <a:r>
              <a:rPr lang="en-US" sz="1200" dirty="0"/>
              <a:t>/s/tjune963k0cfk45/Technical%20Design%20%E2%80%93%20reionizationHERA.pdf?dl=0</a:t>
            </a:r>
            <a:endParaRPr lang="en-US" sz="1200" b="1" dirty="0"/>
          </a:p>
          <a:p>
            <a:endParaRPr lang="en-US" sz="1200" dirty="0"/>
          </a:p>
          <a:p>
            <a:endParaRPr lang="en-US" sz="1200" dirty="0"/>
          </a:p>
        </p:txBody>
      </p:sp>
      <p:sp>
        <p:nvSpPr>
          <p:cNvPr id="4" name="Slide Number Placeholder 3">
            <a:extLst>
              <a:ext uri="{FF2B5EF4-FFF2-40B4-BE49-F238E27FC236}">
                <a16:creationId xmlns:a16="http://schemas.microsoft.com/office/drawing/2014/main" id="{F5372052-29D7-1784-8D0C-9FABF619173C}"/>
              </a:ext>
            </a:extLst>
          </p:cNvPr>
          <p:cNvSpPr>
            <a:spLocks noGrp="1"/>
          </p:cNvSpPr>
          <p:nvPr>
            <p:ph type="sldNum" sz="quarter" idx="10"/>
          </p:nvPr>
        </p:nvSpPr>
        <p:spPr/>
        <p:txBody>
          <a:bodyPr/>
          <a:lstStyle/>
          <a:p>
            <a:fld id="{C22118EE-2ED3-234E-A3AB-C263FD0292AA}" type="slidenum">
              <a:rPr lang="en-US" smtClean="0"/>
              <a:t>13</a:t>
            </a:fld>
            <a:endParaRPr lang="en-US"/>
          </a:p>
        </p:txBody>
      </p:sp>
    </p:spTree>
    <p:extLst>
      <p:ext uri="{BB962C8B-B14F-4D97-AF65-F5344CB8AC3E}">
        <p14:creationId xmlns:p14="http://schemas.microsoft.com/office/powerpoint/2010/main" val="982168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AD52CA-8F15-3639-8AAB-045E1776AD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A72F9F-4F14-902B-909E-260D827A159A}"/>
              </a:ext>
            </a:extLst>
          </p:cNvPr>
          <p:cNvSpPr>
            <a:spLocks noGrp="1" noRot="1" noChangeAspect="1"/>
          </p:cNvSpPr>
          <p:nvPr>
            <p:ph type="sldImg"/>
          </p:nvPr>
        </p:nvSpPr>
        <p:spPr>
          <a:xfrm>
            <a:off x="95250" y="742950"/>
            <a:ext cx="6604000" cy="3714750"/>
          </a:xfrm>
        </p:spPr>
      </p:sp>
      <p:sp>
        <p:nvSpPr>
          <p:cNvPr id="3" name="Notes Placeholder 2">
            <a:extLst>
              <a:ext uri="{FF2B5EF4-FFF2-40B4-BE49-F238E27FC236}">
                <a16:creationId xmlns:a16="http://schemas.microsoft.com/office/drawing/2014/main" id="{871B64D0-BBDC-9741-938E-E71B225F92CB}"/>
              </a:ext>
            </a:extLst>
          </p:cNvPr>
          <p:cNvSpPr>
            <a:spLocks noGrp="1"/>
          </p:cNvSpPr>
          <p:nvPr>
            <p:ph type="body" idx="1"/>
          </p:nvPr>
        </p:nvSpPr>
        <p:spPr/>
        <p:txBody>
          <a:bodyPr/>
          <a:lstStyle/>
          <a:p>
            <a:pPr defTabSz="456514">
              <a:defRPr/>
            </a:pPr>
            <a:r>
              <a:rPr lang="en-US" sz="1200" b="1" i="1" u="sng" dirty="0">
                <a:solidFill>
                  <a:srgbClr val="FF0000"/>
                </a:solidFill>
              </a:rPr>
              <a:t>The SKA array will produce upwards of a hundred gigabits per second of compressed data.</a:t>
            </a:r>
          </a:p>
          <a:p>
            <a:r>
              <a:rPr lang="en-US" sz="1200" dirty="0"/>
              <a:t>SKA anticipates generating close to an Exabyte of raw data per day when fully operational.</a:t>
            </a:r>
            <a:r>
              <a:rPr lang="en-US" dirty="0">
                <a:effectLst/>
              </a:rPr>
              <a:t> </a:t>
            </a:r>
          </a:p>
          <a:p>
            <a:r>
              <a:rPr lang="en-US" sz="1200" dirty="0"/>
              <a:t>Many African countries will be part of SKA in phase-2 further provoking the need for higher performance R&amp;E Network capacity.</a:t>
            </a:r>
          </a:p>
          <a:p>
            <a:br>
              <a:rPr lang="en-US" sz="1200" b="1" dirty="0"/>
            </a:br>
            <a:endParaRPr lang="en-US" sz="1200" b="1" dirty="0"/>
          </a:p>
          <a:p>
            <a:r>
              <a:rPr lang="en-US" sz="1200" dirty="0"/>
              <a:t>Other Notes:</a:t>
            </a:r>
          </a:p>
          <a:p>
            <a:r>
              <a:rPr lang="en-US" sz="1200" dirty="0"/>
              <a:t>http://</a:t>
            </a:r>
            <a:r>
              <a:rPr lang="en-US" sz="1200" dirty="0" err="1"/>
              <a:t>theconversation.com</a:t>
            </a:r>
            <a:r>
              <a:rPr lang="en-US" sz="1200" dirty="0"/>
              <a:t>/ghana-is-boosting-africas-ascent-to-astronomical-heights-82849</a:t>
            </a:r>
          </a:p>
          <a:p>
            <a:r>
              <a:rPr lang="en-US" sz="1200" dirty="0"/>
              <a:t>HERA network connection for example use “mailing disks” and 200Mbps to NRAO (page 3): https://</a:t>
            </a:r>
            <a:r>
              <a:rPr lang="en-US" sz="1200" dirty="0" err="1"/>
              <a:t>www.dropbox.com</a:t>
            </a:r>
            <a:r>
              <a:rPr lang="en-US" sz="1200" dirty="0"/>
              <a:t>/s/tjune963k0cfk45/Technical%20Design%20%E2%80%93%20reionizationHERA.pdf?dl=0</a:t>
            </a:r>
            <a:endParaRPr lang="en-US" sz="1200" b="1" dirty="0"/>
          </a:p>
          <a:p>
            <a:endParaRPr lang="en-US" sz="1200" dirty="0"/>
          </a:p>
          <a:p>
            <a:endParaRPr lang="en-US" sz="1200" dirty="0"/>
          </a:p>
        </p:txBody>
      </p:sp>
      <p:sp>
        <p:nvSpPr>
          <p:cNvPr id="4" name="Slide Number Placeholder 3">
            <a:extLst>
              <a:ext uri="{FF2B5EF4-FFF2-40B4-BE49-F238E27FC236}">
                <a16:creationId xmlns:a16="http://schemas.microsoft.com/office/drawing/2014/main" id="{78E12714-0075-F197-9A00-A6BF5D98FED1}"/>
              </a:ext>
            </a:extLst>
          </p:cNvPr>
          <p:cNvSpPr>
            <a:spLocks noGrp="1"/>
          </p:cNvSpPr>
          <p:nvPr>
            <p:ph type="sldNum" sz="quarter" idx="10"/>
          </p:nvPr>
        </p:nvSpPr>
        <p:spPr/>
        <p:txBody>
          <a:bodyPr/>
          <a:lstStyle/>
          <a:p>
            <a:fld id="{C22118EE-2ED3-234E-A3AB-C263FD0292AA}" type="slidenum">
              <a:rPr lang="en-US" smtClean="0"/>
              <a:t>14</a:t>
            </a:fld>
            <a:endParaRPr lang="en-US"/>
          </a:p>
        </p:txBody>
      </p:sp>
    </p:spTree>
    <p:extLst>
      <p:ext uri="{BB962C8B-B14F-4D97-AF65-F5344CB8AC3E}">
        <p14:creationId xmlns:p14="http://schemas.microsoft.com/office/powerpoint/2010/main" val="1278882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22118EE-2ED3-234E-A3AB-C263FD0292AA}" type="slidenum">
              <a:rPr lang="en-US" smtClean="0"/>
              <a:t>15</a:t>
            </a:fld>
            <a:endParaRPr lang="en-US"/>
          </a:p>
        </p:txBody>
      </p:sp>
    </p:spTree>
    <p:extLst>
      <p:ext uri="{BB962C8B-B14F-4D97-AF65-F5344CB8AC3E}">
        <p14:creationId xmlns:p14="http://schemas.microsoft.com/office/powerpoint/2010/main" val="42757818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FF0000"/>
                </a:solidFill>
              </a:rPr>
              <a:t>Need to define GNA</a:t>
            </a:r>
          </a:p>
        </p:txBody>
      </p:sp>
      <p:sp>
        <p:nvSpPr>
          <p:cNvPr id="4" name="Slide Number Placeholder 3"/>
          <p:cNvSpPr>
            <a:spLocks noGrp="1"/>
          </p:cNvSpPr>
          <p:nvPr>
            <p:ph type="sldNum" sz="quarter" idx="5"/>
          </p:nvPr>
        </p:nvSpPr>
        <p:spPr/>
        <p:txBody>
          <a:bodyPr/>
          <a:lstStyle/>
          <a:p>
            <a:fld id="{9C114863-5272-514C-8FD8-A7AD426B9852}" type="slidenum">
              <a:rPr lang="en-US" smtClean="0"/>
              <a:t>2</a:t>
            </a:fld>
            <a:endParaRPr lang="en-US"/>
          </a:p>
        </p:txBody>
      </p:sp>
    </p:spTree>
    <p:extLst>
      <p:ext uri="{BB962C8B-B14F-4D97-AF65-F5344CB8AC3E}">
        <p14:creationId xmlns:p14="http://schemas.microsoft.com/office/powerpoint/2010/main" val="4196959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AmLight</a:t>
            </a:r>
            <a:r>
              <a:rPr lang="en-US" baseline="0" dirty="0"/>
              <a:t> international network topology consists of two rings.  The AmLight Express spectrum ring is the primary route to bring large astronomical scientific datasets from Chile to South Florida. Activation is currently in progress.  We have accepted the spectrum on Monet from Fortaleza Brazil to Boca Raton Fl.  The terrestrial cable has been acquired to connect MI3 where Monet terminates to the  AMPATH International Exchange Point at MI1 NAP of the Americas in Miami.</a:t>
            </a:r>
          </a:p>
          <a:p>
            <a:r>
              <a:rPr lang="en-US" baseline="0" dirty="0"/>
              <a:t>The AmLight protected 100G ring is already in operation and carries multiple types of research and education data.  It will be the backup for astronomy data.  Recently, a 100G connection between Panama and Miami was completed.</a:t>
            </a:r>
          </a:p>
          <a:p>
            <a:endParaRPr lang="en-US" dirty="0"/>
          </a:p>
        </p:txBody>
      </p:sp>
      <p:sp>
        <p:nvSpPr>
          <p:cNvPr id="4" name="Slide Number Placeholder 3"/>
          <p:cNvSpPr>
            <a:spLocks noGrp="1"/>
          </p:cNvSpPr>
          <p:nvPr>
            <p:ph type="sldNum" sz="quarter" idx="10"/>
          </p:nvPr>
        </p:nvSpPr>
        <p:spPr/>
        <p:txBody>
          <a:bodyPr/>
          <a:lstStyle/>
          <a:p>
            <a:fld id="{C22118EE-2ED3-234E-A3AB-C263FD0292AA}" type="slidenum">
              <a:rPr lang="en-US" smtClean="0"/>
              <a:t>3</a:t>
            </a:fld>
            <a:endParaRPr lang="en-US"/>
          </a:p>
        </p:txBody>
      </p:sp>
    </p:spTree>
    <p:extLst>
      <p:ext uri="{BB962C8B-B14F-4D97-AF65-F5344CB8AC3E}">
        <p14:creationId xmlns:p14="http://schemas.microsoft.com/office/powerpoint/2010/main" val="1611059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 graphic shows the AmLight network and how it interconnects now to Africa through US networks to New York and then on the Advanced North Atlantic or ANA link and GEANT.</a:t>
            </a:r>
          </a:p>
          <a:p>
            <a:r>
              <a:rPr lang="en-US" dirty="0"/>
              <a:t>The AARCLight Link is shown on the new Angola Cables South Atlantic Cable System connecting Luanda, Angola to Fortaleza, Brazil and AmLight.  This link is not yet in service for the research and education network community.  Discussion is underway to light the service in early 2019.</a:t>
            </a:r>
          </a:p>
        </p:txBody>
      </p:sp>
      <p:sp>
        <p:nvSpPr>
          <p:cNvPr id="4" name="Slide Number Placeholder 3"/>
          <p:cNvSpPr>
            <a:spLocks noGrp="1"/>
          </p:cNvSpPr>
          <p:nvPr>
            <p:ph type="sldNum" sz="quarter" idx="10"/>
          </p:nvPr>
        </p:nvSpPr>
        <p:spPr/>
        <p:txBody>
          <a:bodyPr/>
          <a:lstStyle/>
          <a:p>
            <a:fld id="{C22118EE-2ED3-234E-A3AB-C263FD0292AA}" type="slidenum">
              <a:rPr lang="en-US" smtClean="0"/>
              <a:t>4</a:t>
            </a:fld>
            <a:endParaRPr lang="en-US"/>
          </a:p>
        </p:txBody>
      </p:sp>
    </p:spTree>
    <p:extLst>
      <p:ext uri="{BB962C8B-B14F-4D97-AF65-F5344CB8AC3E}">
        <p14:creationId xmlns:p14="http://schemas.microsoft.com/office/powerpoint/2010/main" val="3711573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F234148C-6161-8B4A-8271-B8C7AC9E012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887574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7984B-9F3C-9BB3-2147-BB541CF2D8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AAAD61-B518-5E2A-9CB2-F08177EFB25F}"/>
              </a:ext>
            </a:extLst>
          </p:cNvPr>
          <p:cNvSpPr>
            <a:spLocks noGrp="1" noRot="1" noChangeAspect="1"/>
          </p:cNvSpPr>
          <p:nvPr>
            <p:ph type="sldImg"/>
          </p:nvPr>
        </p:nvSpPr>
        <p:spPr>
          <a:xfrm>
            <a:off x="95250" y="742950"/>
            <a:ext cx="6604000" cy="3714750"/>
          </a:xfrm>
        </p:spPr>
      </p:sp>
      <p:sp>
        <p:nvSpPr>
          <p:cNvPr id="3" name="Notes Placeholder 2">
            <a:extLst>
              <a:ext uri="{FF2B5EF4-FFF2-40B4-BE49-F238E27FC236}">
                <a16:creationId xmlns:a16="http://schemas.microsoft.com/office/drawing/2014/main" id="{3E2E5DAF-DBD9-AEAB-156C-04955A654517}"/>
              </a:ext>
            </a:extLst>
          </p:cNvPr>
          <p:cNvSpPr>
            <a:spLocks noGrp="1"/>
          </p:cNvSpPr>
          <p:nvPr>
            <p:ph type="body" idx="1"/>
          </p:nvPr>
        </p:nvSpPr>
        <p:spPr/>
        <p:txBody>
          <a:bodyPr/>
          <a:lstStyle/>
          <a:p>
            <a:endParaRPr lang="en-US" sz="1200" dirty="0"/>
          </a:p>
        </p:txBody>
      </p:sp>
      <p:sp>
        <p:nvSpPr>
          <p:cNvPr id="4" name="Slide Number Placeholder 3">
            <a:extLst>
              <a:ext uri="{FF2B5EF4-FFF2-40B4-BE49-F238E27FC236}">
                <a16:creationId xmlns:a16="http://schemas.microsoft.com/office/drawing/2014/main" id="{2BACD59B-1864-AF2A-4C9A-C483E2FA0FC8}"/>
              </a:ext>
            </a:extLst>
          </p:cNvPr>
          <p:cNvSpPr>
            <a:spLocks noGrp="1"/>
          </p:cNvSpPr>
          <p:nvPr>
            <p:ph type="sldNum" sz="quarter" idx="10"/>
          </p:nvPr>
        </p:nvSpPr>
        <p:spPr/>
        <p:txBody>
          <a:bodyPr/>
          <a:lstStyle/>
          <a:p>
            <a:fld id="{F234148C-6161-8B4A-8271-B8C7AC9E012A}"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738355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A93398-7271-1C2D-E93C-40D57D4311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682752-BF28-4AA8-BF0D-905C3125818C}"/>
              </a:ext>
            </a:extLst>
          </p:cNvPr>
          <p:cNvSpPr>
            <a:spLocks noGrp="1" noRot="1" noChangeAspect="1"/>
          </p:cNvSpPr>
          <p:nvPr>
            <p:ph type="sldImg"/>
          </p:nvPr>
        </p:nvSpPr>
        <p:spPr>
          <a:xfrm>
            <a:off x="95250" y="742950"/>
            <a:ext cx="6604000" cy="3714750"/>
          </a:xfrm>
        </p:spPr>
      </p:sp>
      <p:sp>
        <p:nvSpPr>
          <p:cNvPr id="3" name="Notes Placeholder 2">
            <a:extLst>
              <a:ext uri="{FF2B5EF4-FFF2-40B4-BE49-F238E27FC236}">
                <a16:creationId xmlns:a16="http://schemas.microsoft.com/office/drawing/2014/main" id="{A951C7F2-9A78-9D47-7CFF-3631855B0707}"/>
              </a:ext>
            </a:extLst>
          </p:cNvPr>
          <p:cNvSpPr>
            <a:spLocks noGrp="1"/>
          </p:cNvSpPr>
          <p:nvPr>
            <p:ph type="body" idx="1"/>
          </p:nvPr>
        </p:nvSpPr>
        <p:spPr/>
        <p:txBody>
          <a:bodyPr/>
          <a:lstStyle/>
          <a:p>
            <a:endParaRPr lang="en-US" sz="1200" dirty="0"/>
          </a:p>
        </p:txBody>
      </p:sp>
      <p:sp>
        <p:nvSpPr>
          <p:cNvPr id="4" name="Slide Number Placeholder 3">
            <a:extLst>
              <a:ext uri="{FF2B5EF4-FFF2-40B4-BE49-F238E27FC236}">
                <a16:creationId xmlns:a16="http://schemas.microsoft.com/office/drawing/2014/main" id="{B24790FD-ADC1-CCF6-FE72-124F1D33334B}"/>
              </a:ext>
            </a:extLst>
          </p:cNvPr>
          <p:cNvSpPr>
            <a:spLocks noGrp="1"/>
          </p:cNvSpPr>
          <p:nvPr>
            <p:ph type="sldNum" sz="quarter" idx="10"/>
          </p:nvPr>
        </p:nvSpPr>
        <p:spPr/>
        <p:txBody>
          <a:bodyPr/>
          <a:lstStyle/>
          <a:p>
            <a:fld id="{F234148C-6161-8B4A-8271-B8C7AC9E012A}"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063384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9B4B4D-438A-FA60-600A-3577FD78DC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48E4FE-844D-71FF-462E-B4E7F0382319}"/>
              </a:ext>
            </a:extLst>
          </p:cNvPr>
          <p:cNvSpPr>
            <a:spLocks noGrp="1" noRot="1" noChangeAspect="1"/>
          </p:cNvSpPr>
          <p:nvPr>
            <p:ph type="sldImg"/>
          </p:nvPr>
        </p:nvSpPr>
        <p:spPr>
          <a:xfrm>
            <a:off x="95250" y="742950"/>
            <a:ext cx="6604000" cy="3714750"/>
          </a:xfrm>
        </p:spPr>
      </p:sp>
      <p:sp>
        <p:nvSpPr>
          <p:cNvPr id="3" name="Notes Placeholder 2">
            <a:extLst>
              <a:ext uri="{FF2B5EF4-FFF2-40B4-BE49-F238E27FC236}">
                <a16:creationId xmlns:a16="http://schemas.microsoft.com/office/drawing/2014/main" id="{A1E6A01B-F0CB-71EB-AE84-8B59555824A0}"/>
              </a:ext>
            </a:extLst>
          </p:cNvPr>
          <p:cNvSpPr>
            <a:spLocks noGrp="1"/>
          </p:cNvSpPr>
          <p:nvPr>
            <p:ph type="body" idx="1"/>
          </p:nvPr>
        </p:nvSpPr>
        <p:spPr/>
        <p:txBody>
          <a:bodyPr/>
          <a:lstStyle/>
          <a:p>
            <a:endParaRPr lang="en-US" sz="1200" dirty="0"/>
          </a:p>
        </p:txBody>
      </p:sp>
      <p:sp>
        <p:nvSpPr>
          <p:cNvPr id="4" name="Slide Number Placeholder 3">
            <a:extLst>
              <a:ext uri="{FF2B5EF4-FFF2-40B4-BE49-F238E27FC236}">
                <a16:creationId xmlns:a16="http://schemas.microsoft.com/office/drawing/2014/main" id="{2273C1E6-2042-074B-5157-F802BA08DD11}"/>
              </a:ext>
            </a:extLst>
          </p:cNvPr>
          <p:cNvSpPr>
            <a:spLocks noGrp="1"/>
          </p:cNvSpPr>
          <p:nvPr>
            <p:ph type="sldNum" sz="quarter" idx="10"/>
          </p:nvPr>
        </p:nvSpPr>
        <p:spPr/>
        <p:txBody>
          <a:bodyPr/>
          <a:lstStyle/>
          <a:p>
            <a:fld id="{F234148C-6161-8B4A-8271-B8C7AC9E012A}"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288187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EBFBA-139D-51AF-D275-BE8B6D788F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5F2370-74BF-D563-450B-C8D984C02A6E}"/>
              </a:ext>
            </a:extLst>
          </p:cNvPr>
          <p:cNvSpPr>
            <a:spLocks noGrp="1" noRot="1" noChangeAspect="1"/>
          </p:cNvSpPr>
          <p:nvPr>
            <p:ph type="sldImg"/>
          </p:nvPr>
        </p:nvSpPr>
        <p:spPr>
          <a:xfrm>
            <a:off x="95250" y="742950"/>
            <a:ext cx="6604000" cy="3714750"/>
          </a:xfrm>
        </p:spPr>
      </p:sp>
      <p:sp>
        <p:nvSpPr>
          <p:cNvPr id="3" name="Notes Placeholder 2">
            <a:extLst>
              <a:ext uri="{FF2B5EF4-FFF2-40B4-BE49-F238E27FC236}">
                <a16:creationId xmlns:a16="http://schemas.microsoft.com/office/drawing/2014/main" id="{DD93CFF1-58AA-11AF-55AD-50E0A766F308}"/>
              </a:ext>
            </a:extLst>
          </p:cNvPr>
          <p:cNvSpPr>
            <a:spLocks noGrp="1"/>
          </p:cNvSpPr>
          <p:nvPr>
            <p:ph type="body" idx="1"/>
          </p:nvPr>
        </p:nvSpPr>
        <p:spPr/>
        <p:txBody>
          <a:bodyPr/>
          <a:lstStyle/>
          <a:p>
            <a:endParaRPr lang="en-US" sz="1200" dirty="0"/>
          </a:p>
        </p:txBody>
      </p:sp>
      <p:sp>
        <p:nvSpPr>
          <p:cNvPr id="4" name="Slide Number Placeholder 3">
            <a:extLst>
              <a:ext uri="{FF2B5EF4-FFF2-40B4-BE49-F238E27FC236}">
                <a16:creationId xmlns:a16="http://schemas.microsoft.com/office/drawing/2014/main" id="{9D58D9C4-E8C0-91F1-C2B1-2117638185B5}"/>
              </a:ext>
            </a:extLst>
          </p:cNvPr>
          <p:cNvSpPr>
            <a:spLocks noGrp="1"/>
          </p:cNvSpPr>
          <p:nvPr>
            <p:ph type="sldNum" sz="quarter" idx="10"/>
          </p:nvPr>
        </p:nvSpPr>
        <p:spPr/>
        <p:txBody>
          <a:bodyPr/>
          <a:lstStyle/>
          <a:p>
            <a:fld id="{F234148C-6161-8B4A-8271-B8C7AC9E012A}"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285178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jpg"/><Relationship Id="rId4" Type="http://schemas.openxmlformats.org/officeDocument/2006/relationships/image" Target="../media/image6.jp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jpg"/><Relationship Id="rId4" Type="http://schemas.openxmlformats.org/officeDocument/2006/relationships/image" Target="../media/image6.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1.jpg"/><Relationship Id="rId4" Type="http://schemas.openxmlformats.org/officeDocument/2006/relationships/image" Target="../media/image10.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13335" y="601724"/>
            <a:ext cx="6477805" cy="1906073"/>
          </a:xfrm>
        </p:spPr>
        <p:txBody>
          <a:bodyPr bIns="0" anchor="b">
            <a:normAutofit/>
          </a:bodyPr>
          <a:lstStyle>
            <a:lvl1pPr algn="l">
              <a:defRPr sz="4950"/>
            </a:lvl1pPr>
          </a:lstStyle>
          <a:p>
            <a:r>
              <a:rPr lang="en-US"/>
              <a:t>Click to edit Master title style</a:t>
            </a:r>
            <a:endParaRPr lang="en-US" dirty="0"/>
          </a:p>
        </p:txBody>
      </p:sp>
      <p:sp>
        <p:nvSpPr>
          <p:cNvPr id="3" name="Subtitle 2"/>
          <p:cNvSpPr>
            <a:spLocks noGrp="1"/>
          </p:cNvSpPr>
          <p:nvPr>
            <p:ph type="subTitle" idx="1"/>
          </p:nvPr>
        </p:nvSpPr>
        <p:spPr>
          <a:xfrm>
            <a:off x="1813335" y="2648403"/>
            <a:ext cx="6477804" cy="733216"/>
          </a:xfrm>
        </p:spPr>
        <p:txBody>
          <a:bodyPr tIns="91440" bIns="91440">
            <a:normAutofit/>
          </a:bodyPr>
          <a:lstStyle>
            <a:lvl1pPr marL="0" indent="0" algn="l">
              <a:buNone/>
              <a:defRPr sz="1350" b="0" cap="all" baseline="0">
                <a:solidFill>
                  <a:schemeClr val="tx1"/>
                </a:solidFill>
              </a:defRPr>
            </a:lvl1pPr>
            <a:lvl2pPr marL="342900" indent="0" algn="ctr">
              <a:buNone/>
              <a:defRPr sz="135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a:xfrm>
            <a:off x="1812376" y="246981"/>
            <a:ext cx="3730436" cy="231901"/>
          </a:xfrm>
        </p:spPr>
        <p:txBody>
          <a:bodyPr/>
          <a:lstStyle/>
          <a:p>
            <a:endParaRPr lang="en-US"/>
          </a:p>
        </p:txBody>
      </p:sp>
      <p:sp>
        <p:nvSpPr>
          <p:cNvPr id="6" name="Slide Number Placeholder 5"/>
          <p:cNvSpPr>
            <a:spLocks noGrp="1"/>
          </p:cNvSpPr>
          <p:nvPr>
            <p:ph type="sldNum" sz="quarter" idx="12"/>
          </p:nvPr>
        </p:nvSpPr>
        <p:spPr>
          <a:xfrm>
            <a:off x="1078249" y="599230"/>
            <a:ext cx="608264" cy="377684"/>
          </a:xfrm>
        </p:spPr>
        <p:txBody>
          <a:bodyPr/>
          <a:lstStyle/>
          <a:p>
            <a:fld id="{67A9E7D4-5291-084D-98C2-088EF92C5BD8}" type="slidenum">
              <a:rPr lang="en-US" smtClean="0"/>
              <a:t>‹#›</a:t>
            </a:fld>
            <a:endParaRPr lang="en-US"/>
          </a:p>
        </p:txBody>
      </p:sp>
      <p:cxnSp>
        <p:nvCxnSpPr>
          <p:cNvPr id="15" name="Straight Connector 14"/>
          <p:cNvCxnSpPr/>
          <p:nvPr/>
        </p:nvCxnSpPr>
        <p:spPr>
          <a:xfrm>
            <a:off x="1813335" y="2646407"/>
            <a:ext cx="647780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52281224"/>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9E7D4-5291-084D-98C2-088EF92C5BD8}" type="slidenum">
              <a:rPr lang="en-US" smtClean="0"/>
              <a:t>‹#›</a:t>
            </a:fld>
            <a:endParaRPr lang="en-US"/>
          </a:p>
        </p:txBody>
      </p:sp>
      <p:cxnSp>
        <p:nvCxnSpPr>
          <p:cNvPr id="26" name="Straight Connector 25"/>
          <p:cNvCxnSpPr/>
          <p:nvPr/>
        </p:nvCxnSpPr>
        <p:spPr>
          <a:xfrm>
            <a:off x="1090422" y="1385316"/>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3807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9333" y="599230"/>
            <a:ext cx="1211807" cy="3494917"/>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83504" y="599230"/>
            <a:ext cx="5871623" cy="34949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9E7D4-5291-084D-98C2-088EF92C5BD8}" type="slidenum">
              <a:rPr lang="en-US" smtClean="0"/>
              <a:t>‹#›</a:t>
            </a:fld>
            <a:endParaRPr lang="en-US"/>
          </a:p>
        </p:txBody>
      </p:sp>
      <p:cxnSp>
        <p:nvCxnSpPr>
          <p:cNvPr id="15" name="Straight Connector 14"/>
          <p:cNvCxnSpPr/>
          <p:nvPr/>
        </p:nvCxnSpPr>
        <p:spPr>
          <a:xfrm>
            <a:off x="7079333" y="599230"/>
            <a:ext cx="0" cy="3494917"/>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8820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078542" y="4681927"/>
            <a:ext cx="608264" cy="377684"/>
          </a:xfrm>
        </p:spPr>
        <p:txBody>
          <a:bodyPr/>
          <a:lstStyle/>
          <a:p>
            <a:fld id="{8B1DED20-E75D-544F-B7D4-F9DC9C76F073}" type="slidenum">
              <a:rPr lang="en-US" smtClean="0"/>
              <a:t>‹#›</a:t>
            </a:fld>
            <a:endParaRPr lang="en-US" dirty="0"/>
          </a:p>
        </p:txBody>
      </p:sp>
      <p:sp>
        <p:nvSpPr>
          <p:cNvPr id="8" name="Title 7"/>
          <p:cNvSpPr>
            <a:spLocks noGrp="1"/>
          </p:cNvSpPr>
          <p:nvPr>
            <p:ph type="title"/>
          </p:nvPr>
        </p:nvSpPr>
        <p:spPr>
          <a:xfrm>
            <a:off x="334188" y="336240"/>
            <a:ext cx="8809819" cy="672818"/>
          </a:xfrm>
        </p:spPr>
        <p:txBody>
          <a:bodyPr/>
          <a:lstStyle>
            <a:lvl1pPr>
              <a:defRPr sz="2700" b="1">
                <a:solidFill>
                  <a:schemeClr val="tx1"/>
                </a:solidFill>
              </a:defRPr>
            </a:lvl1pPr>
          </a:lstStyle>
          <a:p>
            <a:r>
              <a:rPr lang="en-US" dirty="0"/>
              <a:t>Click to edit Master title style</a:t>
            </a:r>
          </a:p>
        </p:txBody>
      </p:sp>
      <p:sp>
        <p:nvSpPr>
          <p:cNvPr id="10" name="Content Placeholder 9"/>
          <p:cNvSpPr>
            <a:spLocks noGrp="1"/>
          </p:cNvSpPr>
          <p:nvPr>
            <p:ph sz="quarter" idx="13"/>
          </p:nvPr>
        </p:nvSpPr>
        <p:spPr>
          <a:xfrm>
            <a:off x="457207" y="1313194"/>
            <a:ext cx="8229601" cy="260604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852B319C-4BD5-7442-AE10-25905298F713}"/>
              </a:ext>
            </a:extLst>
          </p:cNvPr>
          <p:cNvPicPr>
            <a:picLocks noChangeAspect="1"/>
          </p:cNvPicPr>
          <p:nvPr userDrawn="1"/>
        </p:nvPicPr>
        <p:blipFill>
          <a:blip r:embed="rId2"/>
          <a:stretch>
            <a:fillRect/>
          </a:stretch>
        </p:blipFill>
        <p:spPr>
          <a:xfrm>
            <a:off x="5463025" y="4741406"/>
            <a:ext cx="665300" cy="342629"/>
          </a:xfrm>
          <a:prstGeom prst="rect">
            <a:avLst/>
          </a:prstGeom>
        </p:spPr>
      </p:pic>
      <p:pic>
        <p:nvPicPr>
          <p:cNvPr id="12" name="Picture 11">
            <a:extLst>
              <a:ext uri="{FF2B5EF4-FFF2-40B4-BE49-F238E27FC236}">
                <a16:creationId xmlns:a16="http://schemas.microsoft.com/office/drawing/2014/main" id="{10CFCA0F-247C-DD4A-B064-F015BE2EF975}"/>
              </a:ext>
            </a:extLst>
          </p:cNvPr>
          <p:cNvPicPr>
            <a:picLocks noChangeAspect="1"/>
          </p:cNvPicPr>
          <p:nvPr userDrawn="1"/>
        </p:nvPicPr>
        <p:blipFill>
          <a:blip r:embed="rId3"/>
          <a:stretch>
            <a:fillRect/>
          </a:stretch>
        </p:blipFill>
        <p:spPr>
          <a:xfrm>
            <a:off x="4668715" y="4804532"/>
            <a:ext cx="636404" cy="216377"/>
          </a:xfrm>
          <a:prstGeom prst="rect">
            <a:avLst/>
          </a:prstGeom>
        </p:spPr>
      </p:pic>
      <p:pic>
        <p:nvPicPr>
          <p:cNvPr id="14" name="Picture 13">
            <a:extLst>
              <a:ext uri="{FF2B5EF4-FFF2-40B4-BE49-F238E27FC236}">
                <a16:creationId xmlns:a16="http://schemas.microsoft.com/office/drawing/2014/main" id="{5DDB4385-B0ED-A84B-AD81-20ABECE52480}"/>
              </a:ext>
            </a:extLst>
          </p:cNvPr>
          <p:cNvPicPr>
            <a:picLocks noChangeAspect="1"/>
          </p:cNvPicPr>
          <p:nvPr userDrawn="1"/>
        </p:nvPicPr>
        <p:blipFill>
          <a:blip r:embed="rId4"/>
          <a:stretch>
            <a:fillRect/>
          </a:stretch>
        </p:blipFill>
        <p:spPr>
          <a:xfrm>
            <a:off x="2987752" y="4805400"/>
            <a:ext cx="686834" cy="214636"/>
          </a:xfrm>
          <a:prstGeom prst="rect">
            <a:avLst/>
          </a:prstGeom>
        </p:spPr>
      </p:pic>
      <p:pic>
        <p:nvPicPr>
          <p:cNvPr id="15" name="Picture 14">
            <a:extLst>
              <a:ext uri="{FF2B5EF4-FFF2-40B4-BE49-F238E27FC236}">
                <a16:creationId xmlns:a16="http://schemas.microsoft.com/office/drawing/2014/main" id="{FF6ABB9A-8D55-5C44-8E65-C06C3ABFDFB8}"/>
              </a:ext>
            </a:extLst>
          </p:cNvPr>
          <p:cNvPicPr>
            <a:picLocks noChangeAspect="1"/>
          </p:cNvPicPr>
          <p:nvPr userDrawn="1"/>
        </p:nvPicPr>
        <p:blipFill>
          <a:blip r:embed="rId5"/>
          <a:stretch>
            <a:fillRect/>
          </a:stretch>
        </p:blipFill>
        <p:spPr>
          <a:xfrm>
            <a:off x="1771174" y="4709905"/>
            <a:ext cx="507032" cy="405626"/>
          </a:xfrm>
          <a:prstGeom prst="rect">
            <a:avLst/>
          </a:prstGeom>
        </p:spPr>
      </p:pic>
      <p:pic>
        <p:nvPicPr>
          <p:cNvPr id="16" name="Picture 15" descr="fiu.jpg">
            <a:extLst>
              <a:ext uri="{FF2B5EF4-FFF2-40B4-BE49-F238E27FC236}">
                <a16:creationId xmlns:a16="http://schemas.microsoft.com/office/drawing/2014/main" id="{F9A195D2-F2BB-A84A-A233-738DA500AB5C}"/>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436110" y="4765820"/>
            <a:ext cx="393739" cy="293790"/>
          </a:xfrm>
          <a:prstGeom prst="rect">
            <a:avLst/>
          </a:prstGeom>
        </p:spPr>
      </p:pic>
    </p:spTree>
    <p:extLst>
      <p:ext uri="{BB962C8B-B14F-4D97-AF65-F5344CB8AC3E}">
        <p14:creationId xmlns:p14="http://schemas.microsoft.com/office/powerpoint/2010/main" val="17488129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342884" indent="0" algn="ctr">
              <a:buNone/>
              <a:defRPr>
                <a:solidFill>
                  <a:schemeClr val="tx1">
                    <a:tint val="75000"/>
                  </a:schemeClr>
                </a:solidFill>
              </a:defRPr>
            </a:lvl2pPr>
            <a:lvl3pPr marL="685766" indent="0" algn="ctr">
              <a:buNone/>
              <a:defRPr>
                <a:solidFill>
                  <a:schemeClr val="tx1">
                    <a:tint val="75000"/>
                  </a:schemeClr>
                </a:solidFill>
              </a:defRPr>
            </a:lvl3pPr>
            <a:lvl4pPr marL="1028649" indent="0" algn="ctr">
              <a:buNone/>
              <a:defRPr>
                <a:solidFill>
                  <a:schemeClr val="tx1">
                    <a:tint val="75000"/>
                  </a:schemeClr>
                </a:solidFill>
              </a:defRPr>
            </a:lvl4pPr>
            <a:lvl5pPr marL="1371532" indent="0" algn="ctr">
              <a:buNone/>
              <a:defRPr>
                <a:solidFill>
                  <a:schemeClr val="tx1">
                    <a:tint val="75000"/>
                  </a:schemeClr>
                </a:solidFill>
              </a:defRPr>
            </a:lvl5pPr>
            <a:lvl6pPr marL="1714415" indent="0" algn="ctr">
              <a:buNone/>
              <a:defRPr>
                <a:solidFill>
                  <a:schemeClr val="tx1">
                    <a:tint val="75000"/>
                  </a:schemeClr>
                </a:solidFill>
              </a:defRPr>
            </a:lvl6pPr>
            <a:lvl7pPr marL="2057297" indent="0" algn="ctr">
              <a:buNone/>
              <a:defRPr>
                <a:solidFill>
                  <a:schemeClr val="tx1">
                    <a:tint val="75000"/>
                  </a:schemeClr>
                </a:solidFill>
              </a:defRPr>
            </a:lvl7pPr>
            <a:lvl8pPr marL="2400180" indent="0" algn="ctr">
              <a:buNone/>
              <a:defRPr>
                <a:solidFill>
                  <a:schemeClr val="tx1">
                    <a:tint val="75000"/>
                  </a:schemeClr>
                </a:solidFill>
              </a:defRPr>
            </a:lvl8pPr>
            <a:lvl9pPr marL="2743064" indent="0" algn="ctr">
              <a:buNone/>
              <a:defRPr>
                <a:solidFill>
                  <a:schemeClr val="tx1">
                    <a:tint val="75000"/>
                  </a:schemeClr>
                </a:solidFill>
              </a:defRPr>
            </a:lvl9pPr>
          </a:lstStyle>
          <a:p>
            <a:r>
              <a:rPr lang="en-US"/>
              <a:t>Click to edit Master subtitle style</a:t>
            </a:r>
          </a:p>
        </p:txBody>
      </p:sp>
      <p:sp>
        <p:nvSpPr>
          <p:cNvPr id="7" name="Slide Number Placeholder 6"/>
          <p:cNvSpPr>
            <a:spLocks noGrp="1"/>
          </p:cNvSpPr>
          <p:nvPr>
            <p:ph type="sldNum" sz="quarter" idx="10"/>
          </p:nvPr>
        </p:nvSpPr>
        <p:spPr>
          <a:xfrm>
            <a:off x="7772401" y="4674487"/>
            <a:ext cx="608264" cy="377684"/>
          </a:xfrm>
        </p:spPr>
        <p:txBody>
          <a:bodyPr/>
          <a:lstStyle/>
          <a:p>
            <a:fld id="{19EF46FC-4FE8-0B4D-A496-871207EA84C6}" type="slidenum">
              <a:rPr lang="en-US" smtClean="0"/>
              <a:pPr/>
              <a:t>‹#›</a:t>
            </a:fld>
            <a:endParaRPr lang="en-US" dirty="0"/>
          </a:p>
        </p:txBody>
      </p:sp>
      <p:pic>
        <p:nvPicPr>
          <p:cNvPr id="5" name="Picture 4">
            <a:extLst>
              <a:ext uri="{FF2B5EF4-FFF2-40B4-BE49-F238E27FC236}">
                <a16:creationId xmlns:a16="http://schemas.microsoft.com/office/drawing/2014/main" id="{D15B1CCC-77B3-4043-9625-3602B1805437}"/>
              </a:ext>
            </a:extLst>
          </p:cNvPr>
          <p:cNvPicPr>
            <a:picLocks noChangeAspect="1"/>
          </p:cNvPicPr>
          <p:nvPr userDrawn="1"/>
        </p:nvPicPr>
        <p:blipFill>
          <a:blip r:embed="rId2"/>
          <a:stretch>
            <a:fillRect/>
          </a:stretch>
        </p:blipFill>
        <p:spPr>
          <a:xfrm>
            <a:off x="5463025" y="4741406"/>
            <a:ext cx="665300" cy="342629"/>
          </a:xfrm>
          <a:prstGeom prst="rect">
            <a:avLst/>
          </a:prstGeom>
        </p:spPr>
      </p:pic>
      <p:pic>
        <p:nvPicPr>
          <p:cNvPr id="6" name="Picture 5">
            <a:extLst>
              <a:ext uri="{FF2B5EF4-FFF2-40B4-BE49-F238E27FC236}">
                <a16:creationId xmlns:a16="http://schemas.microsoft.com/office/drawing/2014/main" id="{E633DD85-4376-6948-86C5-E1CB9931D9D4}"/>
              </a:ext>
            </a:extLst>
          </p:cNvPr>
          <p:cNvPicPr>
            <a:picLocks noChangeAspect="1"/>
          </p:cNvPicPr>
          <p:nvPr userDrawn="1"/>
        </p:nvPicPr>
        <p:blipFill>
          <a:blip r:embed="rId3"/>
          <a:stretch>
            <a:fillRect/>
          </a:stretch>
        </p:blipFill>
        <p:spPr>
          <a:xfrm>
            <a:off x="4668715" y="4804532"/>
            <a:ext cx="636404" cy="216377"/>
          </a:xfrm>
          <a:prstGeom prst="rect">
            <a:avLst/>
          </a:prstGeom>
        </p:spPr>
      </p:pic>
      <p:pic>
        <p:nvPicPr>
          <p:cNvPr id="9" name="Picture 8">
            <a:extLst>
              <a:ext uri="{FF2B5EF4-FFF2-40B4-BE49-F238E27FC236}">
                <a16:creationId xmlns:a16="http://schemas.microsoft.com/office/drawing/2014/main" id="{CF38ECFF-6C70-F84A-9CDE-20847736E188}"/>
              </a:ext>
            </a:extLst>
          </p:cNvPr>
          <p:cNvPicPr>
            <a:picLocks noChangeAspect="1"/>
          </p:cNvPicPr>
          <p:nvPr userDrawn="1"/>
        </p:nvPicPr>
        <p:blipFill>
          <a:blip r:embed="rId4"/>
          <a:stretch>
            <a:fillRect/>
          </a:stretch>
        </p:blipFill>
        <p:spPr>
          <a:xfrm>
            <a:off x="2987752" y="4805400"/>
            <a:ext cx="686834" cy="214636"/>
          </a:xfrm>
          <a:prstGeom prst="rect">
            <a:avLst/>
          </a:prstGeom>
        </p:spPr>
      </p:pic>
      <p:pic>
        <p:nvPicPr>
          <p:cNvPr id="10" name="Picture 9">
            <a:extLst>
              <a:ext uri="{FF2B5EF4-FFF2-40B4-BE49-F238E27FC236}">
                <a16:creationId xmlns:a16="http://schemas.microsoft.com/office/drawing/2014/main" id="{30EC91DE-7C98-4949-865E-F5DC8DC9B77B}"/>
              </a:ext>
            </a:extLst>
          </p:cNvPr>
          <p:cNvPicPr>
            <a:picLocks noChangeAspect="1"/>
          </p:cNvPicPr>
          <p:nvPr userDrawn="1"/>
        </p:nvPicPr>
        <p:blipFill>
          <a:blip r:embed="rId5"/>
          <a:stretch>
            <a:fillRect/>
          </a:stretch>
        </p:blipFill>
        <p:spPr>
          <a:xfrm>
            <a:off x="1771174" y="4709905"/>
            <a:ext cx="507032" cy="405626"/>
          </a:xfrm>
          <a:prstGeom prst="rect">
            <a:avLst/>
          </a:prstGeom>
        </p:spPr>
      </p:pic>
      <p:pic>
        <p:nvPicPr>
          <p:cNvPr id="11" name="Picture 10" descr="fiu.jpg">
            <a:extLst>
              <a:ext uri="{FF2B5EF4-FFF2-40B4-BE49-F238E27FC236}">
                <a16:creationId xmlns:a16="http://schemas.microsoft.com/office/drawing/2014/main" id="{11559881-5D15-5E46-AF61-D46799746C94}"/>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436110" y="4765820"/>
            <a:ext cx="393739" cy="293790"/>
          </a:xfrm>
          <a:prstGeom prst="rect">
            <a:avLst/>
          </a:prstGeom>
        </p:spPr>
      </p:pic>
    </p:spTree>
    <p:extLst>
      <p:ext uri="{BB962C8B-B14F-4D97-AF65-F5344CB8AC3E}">
        <p14:creationId xmlns:p14="http://schemas.microsoft.com/office/powerpoint/2010/main" val="2664632152"/>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C7C720D-D224-E843-A2A4-83AD085A2D35}"/>
              </a:ext>
            </a:extLst>
          </p:cNvPr>
          <p:cNvPicPr>
            <a:picLocks noChangeAspect="1"/>
          </p:cNvPicPr>
          <p:nvPr userDrawn="1"/>
        </p:nvPicPr>
        <p:blipFill rotWithShape="1">
          <a:blip r:embed="rId2">
            <a:alphaModFix amt="35000"/>
          </a:blip>
          <a:srcRect l="36215" t="14632" r="1791"/>
          <a:stretch/>
        </p:blipFill>
        <p:spPr>
          <a:xfrm>
            <a:off x="0" y="1"/>
            <a:ext cx="1677228" cy="3287595"/>
          </a:xfrm>
          <a:prstGeom prst="rect">
            <a:avLst/>
          </a:prstGeom>
        </p:spPr>
      </p:pic>
      <p:pic>
        <p:nvPicPr>
          <p:cNvPr id="12" name="Picture 11">
            <a:extLst>
              <a:ext uri="{FF2B5EF4-FFF2-40B4-BE49-F238E27FC236}">
                <a16:creationId xmlns:a16="http://schemas.microsoft.com/office/drawing/2014/main" id="{33DF9779-FDB9-3C40-8890-6D4FD3B742AB}"/>
              </a:ext>
            </a:extLst>
          </p:cNvPr>
          <p:cNvPicPr>
            <a:picLocks noChangeAspect="1"/>
          </p:cNvPicPr>
          <p:nvPr userDrawn="1"/>
        </p:nvPicPr>
        <p:blipFill rotWithShape="1">
          <a:blip r:embed="rId3">
            <a:alphaModFix amt="35000"/>
          </a:blip>
          <a:srcRect t="12701" r="7246"/>
          <a:stretch/>
        </p:blipFill>
        <p:spPr>
          <a:xfrm>
            <a:off x="7466772" y="0"/>
            <a:ext cx="1677228" cy="2809258"/>
          </a:xfrm>
          <a:prstGeom prst="rect">
            <a:avLst/>
          </a:prstGeom>
        </p:spPr>
      </p:pic>
      <p:sp>
        <p:nvSpPr>
          <p:cNvPr id="6" name="Rectangle 5"/>
          <p:cNvSpPr/>
          <p:nvPr userDrawn="1"/>
        </p:nvSpPr>
        <p:spPr>
          <a:xfrm>
            <a:off x="-47044" y="3683449"/>
            <a:ext cx="9238068" cy="873237"/>
          </a:xfrm>
          <a:prstGeom prst="rect">
            <a:avLst/>
          </a:prstGeom>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350"/>
          </a:p>
        </p:txBody>
      </p:sp>
      <p:sp>
        <p:nvSpPr>
          <p:cNvPr id="27" name="Text Placeholder 2"/>
          <p:cNvSpPr>
            <a:spLocks noGrp="1"/>
          </p:cNvSpPr>
          <p:nvPr>
            <p:ph type="body" idx="1"/>
          </p:nvPr>
        </p:nvSpPr>
        <p:spPr>
          <a:xfrm>
            <a:off x="-82323" y="2253413"/>
            <a:ext cx="9209615" cy="422794"/>
          </a:xfrm>
        </p:spPr>
        <p:txBody>
          <a:bodyPr anchor="t">
            <a:normAutofit/>
          </a:bodyPr>
          <a:lstStyle>
            <a:lvl1pPr marL="0" indent="0" algn="ctr">
              <a:buNone/>
              <a:defRPr sz="1800">
                <a:solidFill>
                  <a:schemeClr val="tx1"/>
                </a:solidFill>
              </a:defRPr>
            </a:lvl1pPr>
            <a:lvl2pPr marL="342884" indent="0">
              <a:buNone/>
              <a:defRPr sz="1350">
                <a:solidFill>
                  <a:schemeClr val="tx1">
                    <a:tint val="75000"/>
                  </a:schemeClr>
                </a:solidFill>
              </a:defRPr>
            </a:lvl2pPr>
            <a:lvl3pPr marL="685766" indent="0">
              <a:buNone/>
              <a:defRPr sz="1200">
                <a:solidFill>
                  <a:schemeClr val="tx1">
                    <a:tint val="75000"/>
                  </a:schemeClr>
                </a:solidFill>
              </a:defRPr>
            </a:lvl3pPr>
            <a:lvl4pPr marL="1028649" indent="0">
              <a:buNone/>
              <a:defRPr sz="1050">
                <a:solidFill>
                  <a:schemeClr val="tx1">
                    <a:tint val="75000"/>
                  </a:schemeClr>
                </a:solidFill>
              </a:defRPr>
            </a:lvl4pPr>
            <a:lvl5pPr marL="1371532" indent="0">
              <a:buNone/>
              <a:defRPr sz="1050">
                <a:solidFill>
                  <a:schemeClr val="tx1">
                    <a:tint val="75000"/>
                  </a:schemeClr>
                </a:solidFill>
              </a:defRPr>
            </a:lvl5pPr>
            <a:lvl6pPr marL="1714415" indent="0">
              <a:buNone/>
              <a:defRPr sz="1050">
                <a:solidFill>
                  <a:schemeClr val="tx1">
                    <a:tint val="75000"/>
                  </a:schemeClr>
                </a:solidFill>
              </a:defRPr>
            </a:lvl6pPr>
            <a:lvl7pPr marL="2057297" indent="0">
              <a:buNone/>
              <a:defRPr sz="1050">
                <a:solidFill>
                  <a:schemeClr val="tx1">
                    <a:tint val="75000"/>
                  </a:schemeClr>
                </a:solidFill>
              </a:defRPr>
            </a:lvl7pPr>
            <a:lvl8pPr marL="2400180" indent="0">
              <a:buNone/>
              <a:defRPr sz="1050">
                <a:solidFill>
                  <a:schemeClr val="tx1">
                    <a:tint val="75000"/>
                  </a:schemeClr>
                </a:solidFill>
              </a:defRPr>
            </a:lvl8pPr>
            <a:lvl9pPr marL="2743064" indent="0">
              <a:buNone/>
              <a:defRPr sz="1050">
                <a:solidFill>
                  <a:schemeClr val="tx1">
                    <a:tint val="75000"/>
                  </a:schemeClr>
                </a:solidFill>
              </a:defRPr>
            </a:lvl9pPr>
          </a:lstStyle>
          <a:p>
            <a:pPr lvl="0"/>
            <a:r>
              <a:rPr lang="en-US" dirty="0"/>
              <a:t>Click to edit Master text styles</a:t>
            </a:r>
          </a:p>
        </p:txBody>
      </p:sp>
      <p:sp>
        <p:nvSpPr>
          <p:cNvPr id="2" name="Title 1"/>
          <p:cNvSpPr>
            <a:spLocks noGrp="1"/>
          </p:cNvSpPr>
          <p:nvPr>
            <p:ph type="title" hasCustomPrompt="1"/>
          </p:nvPr>
        </p:nvSpPr>
        <p:spPr>
          <a:xfrm>
            <a:off x="-37029" y="1745771"/>
            <a:ext cx="9164321" cy="507639"/>
          </a:xfrm>
          <a:noFill/>
        </p:spPr>
        <p:txBody>
          <a:bodyPr/>
          <a:lstStyle>
            <a:lvl1pPr marL="0" indent="0" algn="ctr">
              <a:buNone/>
              <a:defRPr sz="3000" b="0" cap="none" spc="0">
                <a:ln>
                  <a:noFill/>
                </a:ln>
                <a:solidFill>
                  <a:srgbClr val="C00000"/>
                </a:solidFill>
                <a:effectLst/>
                <a:latin typeface="Trebuchet MS"/>
                <a:cs typeface="Trebuchet MS"/>
              </a:defRPr>
            </a:lvl1pPr>
          </a:lstStyle>
          <a:p>
            <a:r>
              <a:rPr lang="en-US" dirty="0"/>
              <a:t>THANK YOU!</a:t>
            </a:r>
          </a:p>
        </p:txBody>
      </p:sp>
      <p:pic>
        <p:nvPicPr>
          <p:cNvPr id="13" name="Picture 12" descr="nsf1.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293708" y="3821767"/>
            <a:ext cx="670066" cy="645865"/>
          </a:xfrm>
          <a:prstGeom prst="rect">
            <a:avLst/>
          </a:prstGeom>
        </p:spPr>
      </p:pic>
      <p:pic>
        <p:nvPicPr>
          <p:cNvPr id="9" name="Picture 8">
            <a:extLst>
              <a:ext uri="{FF2B5EF4-FFF2-40B4-BE49-F238E27FC236}">
                <a16:creationId xmlns:a16="http://schemas.microsoft.com/office/drawing/2014/main" id="{5D6323A9-5285-A94C-B0C0-131086A86856}"/>
              </a:ext>
            </a:extLst>
          </p:cNvPr>
          <p:cNvPicPr>
            <a:picLocks noChangeAspect="1"/>
          </p:cNvPicPr>
          <p:nvPr userDrawn="1"/>
        </p:nvPicPr>
        <p:blipFill>
          <a:blip r:embed="rId5"/>
          <a:stretch>
            <a:fillRect/>
          </a:stretch>
        </p:blipFill>
        <p:spPr>
          <a:xfrm>
            <a:off x="6341504" y="3947122"/>
            <a:ext cx="1125268" cy="422794"/>
          </a:xfrm>
          <a:prstGeom prst="rect">
            <a:avLst/>
          </a:prstGeom>
        </p:spPr>
      </p:pic>
      <p:pic>
        <p:nvPicPr>
          <p:cNvPr id="4" name="Picture 3">
            <a:extLst>
              <a:ext uri="{FF2B5EF4-FFF2-40B4-BE49-F238E27FC236}">
                <a16:creationId xmlns:a16="http://schemas.microsoft.com/office/drawing/2014/main" id="{2EF5AC33-7695-C740-88E5-6928D598FED9}"/>
              </a:ext>
            </a:extLst>
          </p:cNvPr>
          <p:cNvPicPr>
            <a:picLocks noChangeAspect="1"/>
          </p:cNvPicPr>
          <p:nvPr userDrawn="1"/>
        </p:nvPicPr>
        <p:blipFill>
          <a:blip r:embed="rId6"/>
          <a:srcRect/>
          <a:stretch/>
        </p:blipFill>
        <p:spPr>
          <a:xfrm>
            <a:off x="4201404" y="3890877"/>
            <a:ext cx="902469" cy="507639"/>
          </a:xfrm>
          <a:prstGeom prst="rect">
            <a:avLst/>
          </a:prstGeom>
        </p:spPr>
      </p:pic>
    </p:spTree>
    <p:extLst>
      <p:ext uri="{BB962C8B-B14F-4D97-AF65-F5344CB8AC3E}">
        <p14:creationId xmlns:p14="http://schemas.microsoft.com/office/powerpoint/2010/main" val="1590534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9E7D4-5291-084D-98C2-088EF92C5BD8}" type="slidenum">
              <a:rPr lang="en-US" smtClean="0"/>
              <a:t>‹#›</a:t>
            </a:fld>
            <a:endParaRPr lang="en-US"/>
          </a:p>
        </p:txBody>
      </p:sp>
      <p:cxnSp>
        <p:nvCxnSpPr>
          <p:cNvPr id="33" name="Straight Connector 32"/>
          <p:cNvCxnSpPr/>
          <p:nvPr/>
        </p:nvCxnSpPr>
        <p:spPr>
          <a:xfrm>
            <a:off x="1090422" y="1385316"/>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46150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90679" y="1317097"/>
            <a:ext cx="6482366" cy="1415963"/>
          </a:xfrm>
        </p:spPr>
        <p:txBody>
          <a:bodyPr anchor="b">
            <a:normAutofit/>
          </a:bodyPr>
          <a:lstStyle>
            <a:lvl1pPr algn="l">
              <a:defRPr sz="2700"/>
            </a:lvl1pPr>
          </a:lstStyle>
          <a:p>
            <a:r>
              <a:rPr lang="en-US"/>
              <a:t>Click to edit Master title style</a:t>
            </a:r>
            <a:endParaRPr lang="en-US" dirty="0"/>
          </a:p>
        </p:txBody>
      </p:sp>
      <p:sp>
        <p:nvSpPr>
          <p:cNvPr id="3" name="Text Placeholder 2"/>
          <p:cNvSpPr>
            <a:spLocks noGrp="1"/>
          </p:cNvSpPr>
          <p:nvPr>
            <p:ph type="body" idx="1"/>
          </p:nvPr>
        </p:nvSpPr>
        <p:spPr>
          <a:xfrm>
            <a:off x="1090679" y="2854647"/>
            <a:ext cx="6472835" cy="759697"/>
          </a:xfrm>
        </p:spPr>
        <p:txBody>
          <a:bodyPr tIns="91440">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9E7D4-5291-084D-98C2-088EF92C5BD8}" type="slidenum">
              <a:rPr lang="en-US" smtClean="0"/>
              <a:t>‹#›</a:t>
            </a:fld>
            <a:endParaRPr lang="en-US"/>
          </a:p>
        </p:txBody>
      </p:sp>
      <p:cxnSp>
        <p:nvCxnSpPr>
          <p:cNvPr id="15" name="Straight Connector 14"/>
          <p:cNvCxnSpPr/>
          <p:nvPr/>
        </p:nvCxnSpPr>
        <p:spPr>
          <a:xfrm>
            <a:off x="1090679" y="2853739"/>
            <a:ext cx="647283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24422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86913" y="603667"/>
            <a:ext cx="7204226" cy="79447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85498" y="1508159"/>
            <a:ext cx="3483864" cy="25864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10328" y="1513007"/>
            <a:ext cx="3483864" cy="25811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A9E7D4-5291-084D-98C2-088EF92C5BD8}" type="slidenum">
              <a:rPr lang="en-US" smtClean="0"/>
              <a:t>‹#›</a:t>
            </a:fld>
            <a:endParaRPr lang="en-US"/>
          </a:p>
        </p:txBody>
      </p:sp>
      <p:cxnSp>
        <p:nvCxnSpPr>
          <p:cNvPr id="35" name="Straight Connector 34"/>
          <p:cNvCxnSpPr/>
          <p:nvPr/>
        </p:nvCxnSpPr>
        <p:spPr>
          <a:xfrm>
            <a:off x="1090422" y="1385316"/>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77591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85394" y="603123"/>
            <a:ext cx="7205746" cy="79223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85393" y="1514662"/>
            <a:ext cx="3483864" cy="601457"/>
          </a:xfrm>
        </p:spPr>
        <p:txBody>
          <a:bodyPr anchor="b">
            <a:normAutofit/>
          </a:bodyPr>
          <a:lstStyle>
            <a:lvl1pPr marL="0" indent="0">
              <a:lnSpc>
                <a:spcPct val="100000"/>
              </a:lnSpc>
              <a:buNone/>
              <a:defRPr sz="165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085393" y="2118202"/>
            <a:ext cx="3483864" cy="198334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09272" y="1517253"/>
            <a:ext cx="3483864" cy="601678"/>
          </a:xfrm>
        </p:spPr>
        <p:txBody>
          <a:bodyPr anchor="b">
            <a:normAutofit/>
          </a:bodyPr>
          <a:lstStyle>
            <a:lvl1pPr marL="0" indent="0">
              <a:lnSpc>
                <a:spcPct val="100000"/>
              </a:lnSpc>
              <a:buNone/>
              <a:defRPr sz="165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09272" y="2116119"/>
            <a:ext cx="3483864" cy="19780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A9E7D4-5291-084D-98C2-088EF92C5BD8}" type="slidenum">
              <a:rPr lang="en-US" smtClean="0"/>
              <a:t>‹#›</a:t>
            </a:fld>
            <a:endParaRPr lang="en-US"/>
          </a:p>
        </p:txBody>
      </p:sp>
      <p:cxnSp>
        <p:nvCxnSpPr>
          <p:cNvPr id="29" name="Straight Connector 28"/>
          <p:cNvCxnSpPr/>
          <p:nvPr/>
        </p:nvCxnSpPr>
        <p:spPr>
          <a:xfrm>
            <a:off x="1090422" y="1385316"/>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12595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A9E7D4-5291-084D-98C2-088EF92C5BD8}" type="slidenum">
              <a:rPr lang="en-US" smtClean="0"/>
              <a:t>‹#›</a:t>
            </a:fld>
            <a:endParaRPr lang="en-US"/>
          </a:p>
        </p:txBody>
      </p:sp>
      <p:cxnSp>
        <p:nvCxnSpPr>
          <p:cNvPr id="25" name="Straight Connector 24"/>
          <p:cNvCxnSpPr/>
          <p:nvPr/>
        </p:nvCxnSpPr>
        <p:spPr>
          <a:xfrm>
            <a:off x="1090422" y="1385316"/>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67878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A9E7D4-5291-084D-98C2-088EF92C5BD8}" type="slidenum">
              <a:rPr lang="en-US" smtClean="0"/>
              <a:t>‹#›</a:t>
            </a:fld>
            <a:endParaRPr lang="en-US"/>
          </a:p>
        </p:txBody>
      </p:sp>
    </p:spTree>
    <p:extLst>
      <p:ext uri="{BB962C8B-B14F-4D97-AF65-F5344CB8AC3E}">
        <p14:creationId xmlns:p14="http://schemas.microsoft.com/office/powerpoint/2010/main" val="3746248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3504" y="599230"/>
            <a:ext cx="2454824" cy="1685338"/>
          </a:xfrm>
        </p:spPr>
        <p:txBody>
          <a:bodyPr anchor="b">
            <a:normAutofit/>
          </a:bodyPr>
          <a:lstStyle>
            <a:lvl1pPr algn="l">
              <a:defRPr sz="1800"/>
            </a:lvl1pPr>
          </a:lstStyle>
          <a:p>
            <a:r>
              <a:rPr lang="en-US"/>
              <a:t>Click to edit Master title style</a:t>
            </a:r>
            <a:endParaRPr lang="en-US" dirty="0"/>
          </a:p>
        </p:txBody>
      </p:sp>
      <p:sp>
        <p:nvSpPr>
          <p:cNvPr id="3" name="Content Placeholder 2"/>
          <p:cNvSpPr>
            <a:spLocks noGrp="1"/>
          </p:cNvSpPr>
          <p:nvPr>
            <p:ph idx="1"/>
          </p:nvPr>
        </p:nvSpPr>
        <p:spPr>
          <a:xfrm>
            <a:off x="3782785" y="599230"/>
            <a:ext cx="4509353" cy="349412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83504" y="2404119"/>
            <a:ext cx="2456260" cy="1686136"/>
          </a:xfrm>
        </p:spPr>
        <p:txBody>
          <a:bodyPr/>
          <a:lstStyle>
            <a:lvl1pPr marL="0" indent="0" algn="l">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A9E7D4-5291-084D-98C2-088EF92C5BD8}" type="slidenum">
              <a:rPr lang="en-US" smtClean="0"/>
              <a:t>‹#›</a:t>
            </a:fld>
            <a:endParaRPr lang="en-US"/>
          </a:p>
        </p:txBody>
      </p:sp>
      <p:cxnSp>
        <p:nvCxnSpPr>
          <p:cNvPr id="17" name="Straight Connector 16"/>
          <p:cNvCxnSpPr/>
          <p:nvPr/>
        </p:nvCxnSpPr>
        <p:spPr>
          <a:xfrm>
            <a:off x="1086210" y="2404118"/>
            <a:ext cx="2452118"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55904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5608041" y="361628"/>
            <a:ext cx="3055900" cy="3861826"/>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088405" y="847135"/>
            <a:ext cx="4149246" cy="1372938"/>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3292" y="841907"/>
            <a:ext cx="2093378" cy="2899745"/>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087747" y="2359494"/>
            <a:ext cx="4143303" cy="1502807"/>
          </a:xfrm>
        </p:spPr>
        <p:txBody>
          <a:bodyPr>
            <a:normAutofit/>
          </a:bodyPr>
          <a:lstStyle>
            <a:lvl1pPr marL="0" indent="0" algn="l">
              <a:buNone/>
              <a:defRPr sz="13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1085537" y="4102393"/>
            <a:ext cx="4145513" cy="240092"/>
          </a:xfrm>
        </p:spPr>
        <p:txBody>
          <a:bodyPr/>
          <a:lstStyle>
            <a:lvl1pPr algn="l">
              <a:defRPr/>
            </a:lvl1pPr>
          </a:lstStyle>
          <a:p>
            <a:endParaRPr lang="en-US"/>
          </a:p>
        </p:txBody>
      </p:sp>
      <p:sp>
        <p:nvSpPr>
          <p:cNvPr id="6" name="Footer Placeholder 5"/>
          <p:cNvSpPr>
            <a:spLocks noGrp="1"/>
          </p:cNvSpPr>
          <p:nvPr>
            <p:ph type="ftr" sz="quarter" idx="11"/>
          </p:nvPr>
        </p:nvSpPr>
        <p:spPr>
          <a:xfrm>
            <a:off x="1085537" y="238981"/>
            <a:ext cx="4155753" cy="240698"/>
          </a:xfrm>
        </p:spPr>
        <p:txBody>
          <a:bodyPr/>
          <a:lstStyle/>
          <a:p>
            <a:endParaRPr lang="en-US"/>
          </a:p>
        </p:txBody>
      </p:sp>
      <p:sp>
        <p:nvSpPr>
          <p:cNvPr id="7" name="Slide Number Placeholder 6"/>
          <p:cNvSpPr>
            <a:spLocks noGrp="1"/>
          </p:cNvSpPr>
          <p:nvPr>
            <p:ph type="sldNum" sz="quarter" idx="12"/>
          </p:nvPr>
        </p:nvSpPr>
        <p:spPr/>
        <p:txBody>
          <a:bodyPr/>
          <a:lstStyle/>
          <a:p>
            <a:fld id="{67A9E7D4-5291-084D-98C2-088EF92C5BD8}" type="slidenum">
              <a:rPr lang="en-US" smtClean="0"/>
              <a:t>‹#›</a:t>
            </a:fld>
            <a:endParaRPr lang="en-US"/>
          </a:p>
        </p:txBody>
      </p:sp>
      <p:cxnSp>
        <p:nvCxnSpPr>
          <p:cNvPr id="31" name="Straight Connector 30"/>
          <p:cNvCxnSpPr/>
          <p:nvPr/>
        </p:nvCxnSpPr>
        <p:spPr>
          <a:xfrm>
            <a:off x="1085537" y="2357704"/>
            <a:ext cx="414551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39016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g"/><Relationship Id="rId3" Type="http://schemas.openxmlformats.org/officeDocument/2006/relationships/slideLayout" Target="../slideLayouts/slideLayout3.xml"/><Relationship Id="rId21" Type="http://schemas.openxmlformats.org/officeDocument/2006/relationships/image" Target="../media/image6.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20"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9.png"/><Relationship Id="rId5" Type="http://schemas.openxmlformats.org/officeDocument/2006/relationships/slideLayout" Target="../slideLayouts/slideLayout5.xml"/><Relationship Id="rId15" Type="http://schemas.openxmlformats.org/officeDocument/2006/relationships/theme" Target="../theme/theme1.xml"/><Relationship Id="rId23" Type="http://schemas.openxmlformats.org/officeDocument/2006/relationships/image" Target="../media/image8.jpeg"/><Relationship Id="rId10" Type="http://schemas.openxmlformats.org/officeDocument/2006/relationships/slideLayout" Target="../slideLayouts/slideLayout10.xml"/><Relationship Id="rId19" Type="http://schemas.openxmlformats.org/officeDocument/2006/relationships/image" Target="../media/image4.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7.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100000">
              <a:schemeClr val="bg1"/>
            </a:gs>
            <a:gs pos="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1A8B4A3-EC82-A348-A380-23289E1843D6}"/>
              </a:ext>
            </a:extLst>
          </p:cNvPr>
          <p:cNvPicPr>
            <a:picLocks noChangeAspect="1"/>
          </p:cNvPicPr>
          <p:nvPr userDrawn="1"/>
        </p:nvPicPr>
        <p:blipFill rotWithShape="1">
          <a:blip r:embed="rId16">
            <a:alphaModFix amt="35000"/>
          </a:blip>
          <a:srcRect l="36215" t="14632" r="1791"/>
          <a:stretch/>
        </p:blipFill>
        <p:spPr>
          <a:xfrm>
            <a:off x="0" y="1"/>
            <a:ext cx="1677228" cy="3287595"/>
          </a:xfrm>
          <a:prstGeom prst="rect">
            <a:avLst/>
          </a:prstGeom>
        </p:spPr>
      </p:pic>
      <p:sp>
        <p:nvSpPr>
          <p:cNvPr id="8" name="Rectangle 7"/>
          <p:cNvSpPr/>
          <p:nvPr/>
        </p:nvSpPr>
        <p:spPr>
          <a:xfrm>
            <a:off x="0" y="1514607"/>
            <a:ext cx="9144000" cy="3079456"/>
          </a:xfrm>
          <a:prstGeom prst="rect">
            <a:avLst/>
          </a:prstGeom>
          <a:gradFill flip="none" rotWithShape="1">
            <a:gsLst>
              <a:gs pos="4400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88685" y="603390"/>
            <a:ext cx="7202456" cy="78692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88685" y="1511799"/>
            <a:ext cx="7202456" cy="25879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665604" y="247778"/>
            <a:ext cx="2625536" cy="231901"/>
          </a:xfrm>
          <a:prstGeom prst="rect">
            <a:avLst/>
          </a:prstGeom>
        </p:spPr>
        <p:txBody>
          <a:bodyPr vert="horz" lIns="91440" tIns="45720" rIns="91440" bIns="45720" rtlCol="0" anchor="ctr"/>
          <a:lstStyle>
            <a:lvl1pPr algn="r">
              <a:defRPr sz="75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088684" y="246981"/>
            <a:ext cx="4454127" cy="231901"/>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864433" y="4705575"/>
            <a:ext cx="608264" cy="377684"/>
          </a:xfrm>
          <a:prstGeom prst="rect">
            <a:avLst/>
          </a:prstGeom>
        </p:spPr>
        <p:txBody>
          <a:bodyPr vert="horz" lIns="91440" tIns="45720" rIns="91440" bIns="45720" rtlCol="0" anchor="t"/>
          <a:lstStyle>
            <a:lvl1pPr algn="r">
              <a:defRPr sz="1000">
                <a:solidFill>
                  <a:schemeClr val="accent1"/>
                </a:solidFill>
              </a:defRPr>
            </a:lvl1pPr>
          </a:lstStyle>
          <a:p>
            <a:fld id="{67A9E7D4-5291-084D-98C2-088EF92C5BD8}" type="slidenum">
              <a:rPr lang="en-US" smtClean="0"/>
              <a:pPr/>
              <a:t>‹#›</a:t>
            </a:fld>
            <a:endParaRPr lang="en-US" dirty="0"/>
          </a:p>
        </p:txBody>
      </p:sp>
      <p:cxnSp>
        <p:nvCxnSpPr>
          <p:cNvPr id="10" name="Straight Connector 9"/>
          <p:cNvCxnSpPr/>
          <p:nvPr/>
        </p:nvCxnSpPr>
        <p:spPr>
          <a:xfrm>
            <a:off x="0" y="4596310"/>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E5693B56-FA67-0E4B-A329-4EBC03AE204C}"/>
              </a:ext>
            </a:extLst>
          </p:cNvPr>
          <p:cNvPicPr>
            <a:picLocks noChangeAspect="1"/>
          </p:cNvPicPr>
          <p:nvPr userDrawn="1"/>
        </p:nvPicPr>
        <p:blipFill rotWithShape="1">
          <a:blip r:embed="rId17">
            <a:alphaModFix amt="35000"/>
          </a:blip>
          <a:srcRect t="12701" r="7246"/>
          <a:stretch/>
        </p:blipFill>
        <p:spPr>
          <a:xfrm>
            <a:off x="7466772" y="0"/>
            <a:ext cx="1677228" cy="2809258"/>
          </a:xfrm>
          <a:prstGeom prst="rect">
            <a:avLst/>
          </a:prstGeom>
        </p:spPr>
      </p:pic>
      <p:pic>
        <p:nvPicPr>
          <p:cNvPr id="14" name="Picture 13">
            <a:extLst>
              <a:ext uri="{FF2B5EF4-FFF2-40B4-BE49-F238E27FC236}">
                <a16:creationId xmlns:a16="http://schemas.microsoft.com/office/drawing/2014/main" id="{5558626F-F80D-F141-B5B3-31E4A0F7A5E4}"/>
              </a:ext>
            </a:extLst>
          </p:cNvPr>
          <p:cNvPicPr>
            <a:picLocks noChangeAspect="1"/>
          </p:cNvPicPr>
          <p:nvPr userDrawn="1"/>
        </p:nvPicPr>
        <p:blipFill>
          <a:blip r:embed="rId18"/>
          <a:stretch>
            <a:fillRect/>
          </a:stretch>
        </p:blipFill>
        <p:spPr>
          <a:xfrm>
            <a:off x="5463025" y="4741406"/>
            <a:ext cx="665300" cy="342629"/>
          </a:xfrm>
          <a:prstGeom prst="rect">
            <a:avLst/>
          </a:prstGeom>
        </p:spPr>
      </p:pic>
      <p:pic>
        <p:nvPicPr>
          <p:cNvPr id="15" name="Picture 14">
            <a:extLst>
              <a:ext uri="{FF2B5EF4-FFF2-40B4-BE49-F238E27FC236}">
                <a16:creationId xmlns:a16="http://schemas.microsoft.com/office/drawing/2014/main" id="{239B2EAA-3D55-764D-A826-97E8662D8C87}"/>
              </a:ext>
            </a:extLst>
          </p:cNvPr>
          <p:cNvPicPr>
            <a:picLocks noChangeAspect="1"/>
          </p:cNvPicPr>
          <p:nvPr userDrawn="1"/>
        </p:nvPicPr>
        <p:blipFill>
          <a:blip r:embed="rId19"/>
          <a:stretch>
            <a:fillRect/>
          </a:stretch>
        </p:blipFill>
        <p:spPr>
          <a:xfrm>
            <a:off x="4668715" y="4804532"/>
            <a:ext cx="636404" cy="216377"/>
          </a:xfrm>
          <a:prstGeom prst="rect">
            <a:avLst/>
          </a:prstGeom>
        </p:spPr>
      </p:pic>
      <p:pic>
        <p:nvPicPr>
          <p:cNvPr id="16" name="Picture 15">
            <a:extLst>
              <a:ext uri="{FF2B5EF4-FFF2-40B4-BE49-F238E27FC236}">
                <a16:creationId xmlns:a16="http://schemas.microsoft.com/office/drawing/2014/main" id="{DD367011-2140-6B49-BCA0-347D22CC3663}"/>
              </a:ext>
            </a:extLst>
          </p:cNvPr>
          <p:cNvPicPr>
            <a:picLocks noChangeAspect="1"/>
          </p:cNvPicPr>
          <p:nvPr userDrawn="1"/>
        </p:nvPicPr>
        <p:blipFill>
          <a:blip r:embed="rId20"/>
          <a:srcRect/>
          <a:stretch/>
        </p:blipFill>
        <p:spPr>
          <a:xfrm>
            <a:off x="3857612" y="4736072"/>
            <a:ext cx="628083" cy="353297"/>
          </a:xfrm>
          <a:prstGeom prst="rect">
            <a:avLst/>
          </a:prstGeom>
        </p:spPr>
      </p:pic>
      <p:pic>
        <p:nvPicPr>
          <p:cNvPr id="17" name="Picture 16">
            <a:extLst>
              <a:ext uri="{FF2B5EF4-FFF2-40B4-BE49-F238E27FC236}">
                <a16:creationId xmlns:a16="http://schemas.microsoft.com/office/drawing/2014/main" id="{6143CB44-875E-874F-A3AC-877C6C9DB2B7}"/>
              </a:ext>
            </a:extLst>
          </p:cNvPr>
          <p:cNvPicPr>
            <a:picLocks noChangeAspect="1"/>
          </p:cNvPicPr>
          <p:nvPr userDrawn="1"/>
        </p:nvPicPr>
        <p:blipFill>
          <a:blip r:embed="rId21"/>
          <a:stretch>
            <a:fillRect/>
          </a:stretch>
        </p:blipFill>
        <p:spPr>
          <a:xfrm>
            <a:off x="2987752" y="4805400"/>
            <a:ext cx="686834" cy="214636"/>
          </a:xfrm>
          <a:prstGeom prst="rect">
            <a:avLst/>
          </a:prstGeom>
        </p:spPr>
      </p:pic>
      <p:pic>
        <p:nvPicPr>
          <p:cNvPr id="18" name="Picture 17">
            <a:extLst>
              <a:ext uri="{FF2B5EF4-FFF2-40B4-BE49-F238E27FC236}">
                <a16:creationId xmlns:a16="http://schemas.microsoft.com/office/drawing/2014/main" id="{928A0E96-45D7-284F-958A-BBAE3CEC2A02}"/>
              </a:ext>
            </a:extLst>
          </p:cNvPr>
          <p:cNvPicPr>
            <a:picLocks noChangeAspect="1"/>
          </p:cNvPicPr>
          <p:nvPr userDrawn="1"/>
        </p:nvPicPr>
        <p:blipFill>
          <a:blip r:embed="rId22"/>
          <a:stretch>
            <a:fillRect/>
          </a:stretch>
        </p:blipFill>
        <p:spPr>
          <a:xfrm>
            <a:off x="1771174" y="4709905"/>
            <a:ext cx="507032" cy="405626"/>
          </a:xfrm>
          <a:prstGeom prst="rect">
            <a:avLst/>
          </a:prstGeom>
        </p:spPr>
      </p:pic>
      <p:pic>
        <p:nvPicPr>
          <p:cNvPr id="19" name="Picture 18" descr="fiu.jpg">
            <a:extLst>
              <a:ext uri="{FF2B5EF4-FFF2-40B4-BE49-F238E27FC236}">
                <a16:creationId xmlns:a16="http://schemas.microsoft.com/office/drawing/2014/main" id="{C99E7BB4-AAFB-0943-94E0-89B4E7AD1DA6}"/>
              </a:ext>
            </a:extLst>
          </p:cNvPr>
          <p:cNvPicPr>
            <a:picLocks noChangeAspect="1"/>
          </p:cNvPicPr>
          <p:nvPr userDrawn="1"/>
        </p:nvPicPr>
        <p:blipFill>
          <a:blip r:embed="rId23" cstate="email">
            <a:extLst>
              <a:ext uri="{28A0092B-C50C-407E-A947-70E740481C1C}">
                <a14:useLocalDpi xmlns:a14="http://schemas.microsoft.com/office/drawing/2010/main"/>
              </a:ext>
            </a:extLst>
          </a:blip>
          <a:stretch>
            <a:fillRect/>
          </a:stretch>
        </p:blipFill>
        <p:spPr>
          <a:xfrm>
            <a:off x="2436110" y="4765820"/>
            <a:ext cx="393739" cy="293790"/>
          </a:xfrm>
          <a:prstGeom prst="rect">
            <a:avLst/>
          </a:prstGeom>
        </p:spPr>
      </p:pic>
      <p:pic>
        <p:nvPicPr>
          <p:cNvPr id="7" name="Picture 2" descr="Media Kit – Research Education Collaboration">
            <a:extLst>
              <a:ext uri="{FF2B5EF4-FFF2-40B4-BE49-F238E27FC236}">
                <a16:creationId xmlns:a16="http://schemas.microsoft.com/office/drawing/2014/main" id="{3AC9361B-FC5B-87CA-B7E5-24BD55C8B0E0}"/>
              </a:ext>
            </a:extLst>
          </p:cNvPr>
          <p:cNvPicPr>
            <a:picLocks noChangeAspect="1" noChangeArrowheads="1"/>
          </p:cNvPicPr>
          <p:nvPr userDrawn="1"/>
        </p:nvPicPr>
        <p:blipFill rotWithShape="1">
          <a:blip r:embed="rId24">
            <a:extLst>
              <a:ext uri="{28A0092B-C50C-407E-A947-70E740481C1C}">
                <a14:useLocalDpi xmlns:a14="http://schemas.microsoft.com/office/drawing/2010/main" val="0"/>
              </a:ext>
            </a:extLst>
          </a:blip>
          <a:srcRect t="25495" b="27436"/>
          <a:stretch/>
        </p:blipFill>
        <p:spPr bwMode="auto">
          <a:xfrm>
            <a:off x="6183463" y="4757795"/>
            <a:ext cx="1336165" cy="342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671207"/>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6" r:id="rId13"/>
    <p:sldLayoutId id="2147483787" r:id="rId14"/>
  </p:sldLayoutIdLst>
  <p:hf hdr="0" ftr="0" dt="0"/>
  <p:txStyles>
    <p:titleStyle>
      <a:lvl1pPr algn="l" defTabSz="685800" rtl="0" eaLnBrk="1" latinLnBrk="0" hangingPunct="1">
        <a:lnSpc>
          <a:spcPct val="90000"/>
        </a:lnSpc>
        <a:spcBef>
          <a:spcPct val="0"/>
        </a:spcBef>
        <a:buNone/>
        <a:defRPr sz="2400" b="0" i="0" kern="1200" cap="all">
          <a:solidFill>
            <a:schemeClr val="tx1"/>
          </a:solidFill>
          <a:effectLst/>
          <a:latin typeface="+mj-lt"/>
          <a:ea typeface="+mj-ea"/>
          <a:cs typeface="+mj-cs"/>
        </a:defRPr>
      </a:lvl1pPr>
    </p:titleStyle>
    <p:bodyStyle>
      <a:lvl1pPr marL="171450" indent="-171450" algn="l" defTabSz="685800" rtl="0" eaLnBrk="1" latinLnBrk="0" hangingPunct="1">
        <a:lnSpc>
          <a:spcPct val="120000"/>
        </a:lnSpc>
        <a:spcBef>
          <a:spcPts val="750"/>
        </a:spcBef>
        <a:buClr>
          <a:schemeClr val="accent1"/>
        </a:buClr>
        <a:buSzPct val="100000"/>
        <a:buFont typeface="Arial" panose="020B0604020202020204" pitchFamily="34" charset="0"/>
        <a:buChar char="•"/>
        <a:defRPr sz="150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1350" kern="1200" cap="none" baseline="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1050" kern="1200" cap="none" baseline="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baseline="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vchergar@fiu.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hyperlink" Target="https://geodesy.hartrao.ac.za/site/en/geodesy-equipment/radio-telescope-vlbi.html" TargetMode="External"/><Relationship Id="rId5" Type="http://schemas.openxmlformats.org/officeDocument/2006/relationships/image" Target="../media/image36.jpg"/><Relationship Id="rId4" Type="http://schemas.openxmlformats.org/officeDocument/2006/relationships/image" Target="../media/image35.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mailto:vchergar@fiu.edu" TargetMode="External"/><Relationship Id="rId2" Type="http://schemas.openxmlformats.org/officeDocument/2006/relationships/notesSlide" Target="../notesSlides/notesSlide14.xml"/><Relationship Id="rId1" Type="http://schemas.openxmlformats.org/officeDocument/2006/relationships/slideLayout" Target="../slideLayouts/slideLayout14.xml"/><Relationship Id="rId5" Type="http://schemas.openxmlformats.org/officeDocument/2006/relationships/hyperlink" Target="mailto:kpillay@csir.co.za" TargetMode="External"/><Relationship Id="rId4" Type="http://schemas.openxmlformats.org/officeDocument/2006/relationships/hyperlink" Target="mailto:aluizio.hazin@rnp.br"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7.png"/><Relationship Id="rId3" Type="http://schemas.openxmlformats.org/officeDocument/2006/relationships/hyperlink" Target="http://www.nsf.gov/awardsearch/showAward?AWD_ID=1451018&amp;HistoricalAwards=false" TargetMode="External"/><Relationship Id="rId7" Type="http://schemas.openxmlformats.org/officeDocument/2006/relationships/image" Target="../media/image5.png"/><Relationship Id="rId12" Type="http://schemas.openxmlformats.org/officeDocument/2006/relationships/image" Target="../media/image16.jpg"/><Relationship Id="rId2" Type="http://schemas.openxmlformats.org/officeDocument/2006/relationships/notesSlide" Target="../notesSlides/notesSlide3.xml"/><Relationship Id="rId16"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image" Target="../media/image12.jpeg"/><Relationship Id="rId11" Type="http://schemas.openxmlformats.org/officeDocument/2006/relationships/image" Target="../media/image15.jpeg"/><Relationship Id="rId5" Type="http://schemas.openxmlformats.org/officeDocument/2006/relationships/hyperlink" Target="https://nsf.gov/awardsearch/showAward?AWD_ID=2029283&amp;HistoricalAwards=false" TargetMode="External"/><Relationship Id="rId15" Type="http://schemas.openxmlformats.org/officeDocument/2006/relationships/image" Target="../media/image9.png"/><Relationship Id="rId10" Type="http://schemas.openxmlformats.org/officeDocument/2006/relationships/image" Target="../media/image8.jpeg"/><Relationship Id="rId4" Type="http://schemas.openxmlformats.org/officeDocument/2006/relationships/hyperlink" Target="http://nsf.gov/awardsearch/showAward?AWD_ID=1451018&amp;HistoricalAwards=false" TargetMode="External"/><Relationship Id="rId9" Type="http://schemas.openxmlformats.org/officeDocument/2006/relationships/image" Target="../media/image14.jpeg"/><Relationship Id="rId14" Type="http://schemas.openxmlformats.org/officeDocument/2006/relationships/image" Target="../media/image18.gif"/></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12.jpeg"/><Relationship Id="rId18" Type="http://schemas.openxmlformats.org/officeDocument/2006/relationships/image" Target="../media/image28.png"/><Relationship Id="rId3" Type="http://schemas.openxmlformats.org/officeDocument/2006/relationships/image" Target="../media/image20.png"/><Relationship Id="rId7" Type="http://schemas.openxmlformats.org/officeDocument/2006/relationships/image" Target="../media/image8.jpeg"/><Relationship Id="rId12" Type="http://schemas.openxmlformats.org/officeDocument/2006/relationships/image" Target="../media/image25.png"/><Relationship Id="rId17" Type="http://schemas.openxmlformats.org/officeDocument/2006/relationships/image" Target="../media/image14.jpeg"/><Relationship Id="rId2" Type="http://schemas.openxmlformats.org/officeDocument/2006/relationships/notesSlide" Target="../notesSlides/notesSlide4.xml"/><Relationship Id="rId16" Type="http://schemas.openxmlformats.org/officeDocument/2006/relationships/image" Target="../media/image13.jpeg"/><Relationship Id="rId1" Type="http://schemas.openxmlformats.org/officeDocument/2006/relationships/slideLayout" Target="../slideLayouts/slideLayout13.xml"/><Relationship Id="rId6" Type="http://schemas.openxmlformats.org/officeDocument/2006/relationships/image" Target="../media/image18.gif"/><Relationship Id="rId11" Type="http://schemas.openxmlformats.org/officeDocument/2006/relationships/image" Target="../media/image24.jpeg"/><Relationship Id="rId5" Type="http://schemas.openxmlformats.org/officeDocument/2006/relationships/image" Target="../media/image21.jpg"/><Relationship Id="rId15" Type="http://schemas.openxmlformats.org/officeDocument/2006/relationships/image" Target="../media/image27.jpg"/><Relationship Id="rId10" Type="http://schemas.openxmlformats.org/officeDocument/2006/relationships/image" Target="../media/image19.png"/><Relationship Id="rId19" Type="http://schemas.openxmlformats.org/officeDocument/2006/relationships/image" Target="../media/image29.png"/><Relationship Id="rId4" Type="http://schemas.openxmlformats.org/officeDocument/2006/relationships/hyperlink" Target="https://nsf.gov/awardsearch/showAward?AWD_ID=2029283&amp;HistoricalAwards=false" TargetMode="External"/><Relationship Id="rId9" Type="http://schemas.openxmlformats.org/officeDocument/2006/relationships/image" Target="../media/image23.png"/><Relationship Id="rId14" Type="http://schemas.openxmlformats.org/officeDocument/2006/relationships/image" Target="../media/image26.jpg"/></Relationships>
</file>

<file path=ppt/slides/_rels/slide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C8492-580F-004D-A8D5-C6C4226CCC35}"/>
              </a:ext>
            </a:extLst>
          </p:cNvPr>
          <p:cNvSpPr>
            <a:spLocks noGrp="1"/>
          </p:cNvSpPr>
          <p:nvPr>
            <p:ph type="ctrTitle"/>
          </p:nvPr>
        </p:nvSpPr>
        <p:spPr>
          <a:xfrm>
            <a:off x="1813336" y="2057401"/>
            <a:ext cx="6477805" cy="450397"/>
          </a:xfrm>
        </p:spPr>
        <p:txBody>
          <a:bodyPr>
            <a:noAutofit/>
          </a:bodyPr>
          <a:lstStyle/>
          <a:p>
            <a:pPr algn="ctr"/>
            <a:r>
              <a:rPr lang="en-US" sz="2800" cap="none" dirty="0" err="1"/>
              <a:t>AmLight</a:t>
            </a:r>
            <a:r>
              <a:rPr lang="en-US" sz="2800" cap="none" dirty="0"/>
              <a:t> </a:t>
            </a:r>
            <a:r>
              <a:rPr lang="en-US" sz="2800" cap="none" dirty="0" err="1"/>
              <a:t>ExP</a:t>
            </a:r>
            <a:r>
              <a:rPr lang="en-US" sz="2800" cap="none" dirty="0"/>
              <a:t>- Network Connectivity for Open Science between South Africa, the US, and South America</a:t>
            </a:r>
          </a:p>
        </p:txBody>
      </p:sp>
      <p:sp>
        <p:nvSpPr>
          <p:cNvPr id="4" name="Text Placeholder 2">
            <a:extLst>
              <a:ext uri="{FF2B5EF4-FFF2-40B4-BE49-F238E27FC236}">
                <a16:creationId xmlns:a16="http://schemas.microsoft.com/office/drawing/2014/main" id="{14257B8C-1B93-3444-BBD5-AD224B129FCD}"/>
              </a:ext>
            </a:extLst>
          </p:cNvPr>
          <p:cNvSpPr txBox="1">
            <a:spLocks/>
          </p:cNvSpPr>
          <p:nvPr/>
        </p:nvSpPr>
        <p:spPr>
          <a:xfrm>
            <a:off x="990930" y="2725128"/>
            <a:ext cx="7300211" cy="825581"/>
          </a:xfrm>
          <a:prstGeom prst="rect">
            <a:avLst/>
          </a:prstGeom>
        </p:spPr>
        <p:txBody>
          <a:bodyPr vert="horz" lIns="68580" tIns="34290" rIns="68580" bIns="34290" rtlCol="0">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45720" indent="0" algn="ctr">
              <a:buNone/>
            </a:pPr>
            <a:r>
              <a:rPr lang="en-US" sz="1400" b="1" dirty="0"/>
              <a:t>Vasilka CHERGAROVA </a:t>
            </a:r>
            <a:r>
              <a:rPr lang="en-US" sz="1400" dirty="0"/>
              <a:t>- Florida International University, Miami, FL, USA, Emails: </a:t>
            </a:r>
            <a:r>
              <a:rPr lang="en-US" sz="1400" dirty="0">
                <a:hlinkClick r:id="rId3"/>
              </a:rPr>
              <a:t>vchergar@fiu.edu</a:t>
            </a:r>
            <a:endParaRPr lang="en-US" sz="1400" dirty="0"/>
          </a:p>
        </p:txBody>
      </p:sp>
    </p:spTree>
    <p:extLst>
      <p:ext uri="{BB962C8B-B14F-4D97-AF65-F5344CB8AC3E}">
        <p14:creationId xmlns:p14="http://schemas.microsoft.com/office/powerpoint/2010/main" val="2121950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5CA325-483C-34C2-F7A3-BE02685481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A08EC4-58D3-3842-45AF-A0C7F6A2A42E}"/>
              </a:ext>
            </a:extLst>
          </p:cNvPr>
          <p:cNvSpPr>
            <a:spLocks noGrp="1"/>
          </p:cNvSpPr>
          <p:nvPr>
            <p:ph type="title"/>
          </p:nvPr>
        </p:nvSpPr>
        <p:spPr>
          <a:xfrm>
            <a:off x="653143" y="287383"/>
            <a:ext cx="8347165" cy="591981"/>
          </a:xfrm>
          <a:effectLst/>
        </p:spPr>
        <p:txBody>
          <a:bodyPr vert="horz" lIns="68580" tIns="34290" rIns="68580" bIns="34290" rtlCol="0" anchor="t" anchorCtr="0">
            <a:noAutofit/>
          </a:bodyPr>
          <a:lstStyle/>
          <a:p>
            <a:pPr>
              <a:buClr>
                <a:schemeClr val="accent6">
                  <a:lumMod val="75000"/>
                </a:schemeClr>
              </a:buClr>
              <a:buSzPct val="128000"/>
            </a:pPr>
            <a:r>
              <a:rPr lang="en-ZA" sz="2100" cap="none" dirty="0"/>
              <a:t>Open Science Data Federation (OSDF): Expanding Impact and Global Collaboration</a:t>
            </a:r>
            <a:br>
              <a:rPr lang="en-ZA" sz="2100" cap="none" dirty="0"/>
            </a:br>
            <a:r>
              <a:rPr lang="en-US" sz="2100" cap="none" dirty="0"/>
              <a:t>	</a:t>
            </a:r>
          </a:p>
        </p:txBody>
      </p:sp>
      <p:sp>
        <p:nvSpPr>
          <p:cNvPr id="7" name="Slide Number Placeholder 5">
            <a:extLst>
              <a:ext uri="{FF2B5EF4-FFF2-40B4-BE49-F238E27FC236}">
                <a16:creationId xmlns:a16="http://schemas.microsoft.com/office/drawing/2014/main" id="{7440B1B8-D7CF-2AEB-781E-23AE97EE62F4}"/>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10</a:t>
            </a:fld>
            <a:endParaRPr lang="en-US" sz="1200" dirty="0">
              <a:solidFill>
                <a:schemeClr val="accent1"/>
              </a:solidFill>
            </a:endParaRPr>
          </a:p>
        </p:txBody>
      </p:sp>
      <p:sp>
        <p:nvSpPr>
          <p:cNvPr id="4" name="Content Placeholder 2">
            <a:extLst>
              <a:ext uri="{FF2B5EF4-FFF2-40B4-BE49-F238E27FC236}">
                <a16:creationId xmlns:a16="http://schemas.microsoft.com/office/drawing/2014/main" id="{4F2FEBA7-6E5D-5A77-1D2B-97A4DC58456E}"/>
              </a:ext>
            </a:extLst>
          </p:cNvPr>
          <p:cNvSpPr txBox="1">
            <a:spLocks/>
          </p:cNvSpPr>
          <p:nvPr/>
        </p:nvSpPr>
        <p:spPr>
          <a:xfrm>
            <a:off x="561704" y="2977658"/>
            <a:ext cx="8582298" cy="1731139"/>
          </a:xfrm>
          <a:prstGeom prst="rect">
            <a:avLst/>
          </a:prstGeom>
        </p:spPr>
        <p:txBody>
          <a:bodyPr vert="horz" lIns="68580" tIns="34290" rIns="68580" bIns="34290" rtlCol="0">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nSpc>
                <a:spcPct val="100000"/>
              </a:lnSpc>
              <a:buNone/>
            </a:pPr>
            <a:r>
              <a:rPr lang="en-US" sz="1400" b="1" dirty="0"/>
              <a:t>Global Expansion</a:t>
            </a:r>
            <a:endParaRPr lang="en-US" sz="1400" dirty="0"/>
          </a:p>
          <a:p>
            <a:pPr marL="0">
              <a:lnSpc>
                <a:spcPct val="100000"/>
              </a:lnSpc>
              <a:spcBef>
                <a:spcPts val="0"/>
              </a:spcBef>
              <a:buFont typeface="Arial" panose="020B0604020202020204" pitchFamily="34" charset="0"/>
              <a:buChar char="•"/>
            </a:pPr>
            <a:r>
              <a:rPr lang="en-US" sz="1400" dirty="0"/>
              <a:t>Discussions underway to deploy OSG caches in </a:t>
            </a:r>
            <a:r>
              <a:rPr lang="en-US" sz="1400" b="1" dirty="0"/>
              <a:t>South America</a:t>
            </a:r>
            <a:r>
              <a:rPr lang="en-US" sz="1400" dirty="0"/>
              <a:t> and </a:t>
            </a:r>
            <a:r>
              <a:rPr lang="en-US" sz="1400" b="1" dirty="0"/>
              <a:t>Africa</a:t>
            </a:r>
            <a:endParaRPr lang="en-US" sz="1400" dirty="0"/>
          </a:p>
          <a:p>
            <a:pPr marL="0">
              <a:lnSpc>
                <a:spcPct val="100000"/>
              </a:lnSpc>
              <a:spcBef>
                <a:spcPts val="0"/>
              </a:spcBef>
              <a:buFont typeface="Arial" panose="020B0604020202020204" pitchFamily="34" charset="0"/>
              <a:buChar char="•"/>
            </a:pPr>
            <a:r>
              <a:rPr lang="en-US" sz="1400" b="1" dirty="0"/>
              <a:t>SPRACE data center</a:t>
            </a:r>
            <a:r>
              <a:rPr lang="en-US" sz="1400" dirty="0"/>
              <a:t> (Sao Paulo) already serves over </a:t>
            </a:r>
            <a:r>
              <a:rPr lang="en-US" sz="1400" b="1" dirty="0"/>
              <a:t>1.2PB of jobs</a:t>
            </a:r>
            <a:r>
              <a:rPr lang="en-US" sz="1400" dirty="0"/>
              <a:t> from major projects like </a:t>
            </a:r>
            <a:r>
              <a:rPr lang="en-US" sz="1400" dirty="0" err="1"/>
              <a:t>Ligo</a:t>
            </a:r>
            <a:r>
              <a:rPr lang="en-US" sz="1400" dirty="0"/>
              <a:t>, Fermilab, and </a:t>
            </a:r>
            <a:r>
              <a:rPr lang="en-US" sz="1400" dirty="0" err="1"/>
              <a:t>OSPool</a:t>
            </a:r>
            <a:endParaRPr lang="en-US" sz="1400" dirty="0"/>
          </a:p>
          <a:p>
            <a:pPr marL="0" indent="0">
              <a:lnSpc>
                <a:spcPct val="100000"/>
              </a:lnSpc>
              <a:buNone/>
            </a:pPr>
            <a:r>
              <a:rPr lang="en-US" sz="1400" b="1" dirty="0"/>
              <a:t>Enhanced Flexibility</a:t>
            </a:r>
            <a:endParaRPr lang="en-US" sz="1400" dirty="0"/>
          </a:p>
          <a:p>
            <a:pPr marL="0">
              <a:lnSpc>
                <a:spcPct val="100000"/>
              </a:lnSpc>
              <a:spcBef>
                <a:spcPts val="0"/>
              </a:spcBef>
              <a:buFont typeface="Arial" panose="020B0604020202020204" pitchFamily="34" charset="0"/>
              <a:buChar char="•"/>
            </a:pPr>
            <a:r>
              <a:rPr lang="en-US" sz="1400" dirty="0"/>
              <a:t>OXP Orchestrators and telemetry provide better service definition, </a:t>
            </a:r>
            <a:r>
              <a:rPr lang="en-US" sz="1400" b="1" dirty="0"/>
              <a:t>network visualization</a:t>
            </a:r>
            <a:r>
              <a:rPr lang="en-US" sz="1400" dirty="0"/>
              <a:t>, and </a:t>
            </a:r>
            <a:r>
              <a:rPr lang="en-US" sz="1400" b="1" dirty="0"/>
              <a:t>utilization reports</a:t>
            </a:r>
            <a:endParaRPr lang="en-US" sz="1400" dirty="0"/>
          </a:p>
          <a:p>
            <a:pPr marL="0">
              <a:lnSpc>
                <a:spcPct val="100000"/>
              </a:lnSpc>
              <a:spcBef>
                <a:spcPts val="0"/>
              </a:spcBef>
              <a:buFont typeface="Arial" panose="020B0604020202020204" pitchFamily="34" charset="0"/>
              <a:buChar char="•"/>
            </a:pPr>
            <a:endParaRPr lang="en-US" sz="1600" dirty="0"/>
          </a:p>
        </p:txBody>
      </p:sp>
      <p:pic>
        <p:nvPicPr>
          <p:cNvPr id="5" name="image5.jpg">
            <a:extLst>
              <a:ext uri="{FF2B5EF4-FFF2-40B4-BE49-F238E27FC236}">
                <a16:creationId xmlns:a16="http://schemas.microsoft.com/office/drawing/2014/main" id="{346B9E77-C3AB-ACAE-35C1-93475395E55F}"/>
              </a:ext>
            </a:extLst>
          </p:cNvPr>
          <p:cNvPicPr/>
          <p:nvPr/>
        </p:nvPicPr>
        <p:blipFill>
          <a:blip r:embed="rId3"/>
          <a:srcRect/>
          <a:stretch>
            <a:fillRect/>
          </a:stretch>
        </p:blipFill>
        <p:spPr>
          <a:xfrm>
            <a:off x="3788230" y="1051251"/>
            <a:ext cx="5355770" cy="1731138"/>
          </a:xfrm>
          <a:prstGeom prst="rect">
            <a:avLst/>
          </a:prstGeom>
          <a:ln/>
        </p:spPr>
      </p:pic>
      <p:sp>
        <p:nvSpPr>
          <p:cNvPr id="6" name="Content Placeholder 2">
            <a:extLst>
              <a:ext uri="{FF2B5EF4-FFF2-40B4-BE49-F238E27FC236}">
                <a16:creationId xmlns:a16="http://schemas.microsoft.com/office/drawing/2014/main" id="{D19B490C-915D-0044-6E12-51C63B846610}"/>
              </a:ext>
            </a:extLst>
          </p:cNvPr>
          <p:cNvSpPr txBox="1">
            <a:spLocks/>
          </p:cNvSpPr>
          <p:nvPr/>
        </p:nvSpPr>
        <p:spPr>
          <a:xfrm>
            <a:off x="561703" y="961894"/>
            <a:ext cx="3226527" cy="2295595"/>
          </a:xfrm>
          <a:prstGeom prst="rect">
            <a:avLst/>
          </a:prstGeom>
        </p:spPr>
        <p:txBody>
          <a:bodyPr vert="horz" lIns="68580" tIns="34290" rIns="68580" bIns="34290" rtlCol="0">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en-US" sz="1400" b="1" dirty="0"/>
              <a:t>7x Increase in OSDF Usage</a:t>
            </a:r>
            <a:endParaRPr lang="en-US" sz="1400" dirty="0"/>
          </a:p>
          <a:p>
            <a:pPr marL="0">
              <a:lnSpc>
                <a:spcPct val="100000"/>
              </a:lnSpc>
              <a:spcBef>
                <a:spcPts val="0"/>
              </a:spcBef>
              <a:buFont typeface="Arial" panose="020B0604020202020204" pitchFamily="34" charset="0"/>
              <a:buChar char="•"/>
            </a:pPr>
            <a:r>
              <a:rPr lang="en-US" sz="1400" dirty="0"/>
              <a:t>Caching system saves </a:t>
            </a:r>
            <a:r>
              <a:rPr lang="en-US" sz="1400" b="1" dirty="0"/>
              <a:t>75% of 100G transnational network capacity</a:t>
            </a:r>
            <a:endParaRPr lang="en-US" sz="1400" dirty="0"/>
          </a:p>
          <a:p>
            <a:pPr marL="0">
              <a:lnSpc>
                <a:spcPct val="100000"/>
              </a:lnSpc>
              <a:spcBef>
                <a:spcPts val="0"/>
              </a:spcBef>
              <a:buFont typeface="Arial" panose="020B0604020202020204" pitchFamily="34" charset="0"/>
              <a:buChar char="•"/>
            </a:pPr>
            <a:r>
              <a:rPr lang="en-US" sz="1400" dirty="0"/>
              <a:t>Now utilized by </a:t>
            </a:r>
            <a:r>
              <a:rPr lang="en-US" sz="1400" b="1" dirty="0"/>
              <a:t>one-third of </a:t>
            </a:r>
            <a:r>
              <a:rPr lang="en-US" sz="1400" b="1" dirty="0" err="1"/>
              <a:t>OSPool</a:t>
            </a:r>
            <a:r>
              <a:rPr lang="en-US" sz="1400" b="1" dirty="0"/>
              <a:t> users</a:t>
            </a:r>
            <a:r>
              <a:rPr lang="en-US" sz="1400" dirty="0"/>
              <a:t>, accounting for </a:t>
            </a:r>
            <a:r>
              <a:rPr lang="en-US" sz="1400" b="1" dirty="0"/>
              <a:t>10% of total reads</a:t>
            </a:r>
            <a:endParaRPr lang="en-US" sz="1400" dirty="0"/>
          </a:p>
          <a:p>
            <a:pPr marL="0" indent="0">
              <a:buNone/>
            </a:pPr>
            <a:r>
              <a:rPr lang="en-US" sz="1400" b="1" dirty="0"/>
              <a:t>Top Fields Using OSDF</a:t>
            </a:r>
            <a:endParaRPr lang="en-US" sz="1400" dirty="0"/>
          </a:p>
          <a:p>
            <a:pPr marL="0">
              <a:lnSpc>
                <a:spcPct val="100000"/>
              </a:lnSpc>
              <a:spcBef>
                <a:spcPts val="0"/>
              </a:spcBef>
              <a:buFont typeface="Arial" panose="020B0604020202020204" pitchFamily="34" charset="0"/>
              <a:buChar char="•"/>
            </a:pPr>
            <a:r>
              <a:rPr lang="en-US" sz="1400" dirty="0"/>
              <a:t>Biology, Physics, Math, Chemistry, Geological &amp; Earth Sciences</a:t>
            </a:r>
          </a:p>
        </p:txBody>
      </p:sp>
    </p:spTree>
    <p:extLst>
      <p:ext uri="{BB962C8B-B14F-4D97-AF65-F5344CB8AC3E}">
        <p14:creationId xmlns:p14="http://schemas.microsoft.com/office/powerpoint/2010/main" val="779437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476798" y="983148"/>
            <a:ext cx="6232803" cy="3585442"/>
          </a:xfrm>
          <a:prstGeom prst="rect">
            <a:avLst/>
          </a:prstGeom>
        </p:spPr>
        <p:txBody>
          <a:bodyPr vert="horz" lIns="68580" tIns="34290" rIns="68580" bIns="34290" rtlCol="0">
            <a:noAutofit/>
          </a:bodyPr>
          <a:lstStyle>
            <a:defPPr>
              <a:defRPr lang="en-US"/>
            </a:defPPr>
            <a:lvl1pPr marL="228600" indent="-228600" defTabSz="914400">
              <a:lnSpc>
                <a:spcPct val="120000"/>
              </a:lnSpc>
              <a:spcBef>
                <a:spcPts val="1000"/>
              </a:spcBef>
              <a:buClr>
                <a:schemeClr val="accent1"/>
              </a:buClr>
              <a:buSzPct val="100000"/>
              <a:buFont typeface="Arial" panose="020B0604020202020204" pitchFamily="34" charset="0"/>
              <a:buChar char="•"/>
              <a:defRPr sz="1600">
                <a:effectLst/>
              </a:defRPr>
            </a:lvl1pPr>
            <a:lvl2pPr marL="685800" indent="-228600" defTabSz="914400">
              <a:lnSpc>
                <a:spcPct val="120000"/>
              </a:lnSpc>
              <a:spcBef>
                <a:spcPts val="500"/>
              </a:spcBef>
              <a:buClr>
                <a:schemeClr val="accent1"/>
              </a:buClr>
              <a:buSzPct val="100000"/>
              <a:buFont typeface="Arial" panose="020B0604020202020204" pitchFamily="34" charset="0"/>
              <a:buChar char="•"/>
              <a:defRPr cap="none" baseline="0">
                <a:effectLst/>
              </a:defRPr>
            </a:lvl2pPr>
            <a:lvl3pPr marL="1143000" indent="-228600" defTabSz="914400">
              <a:lnSpc>
                <a:spcPct val="120000"/>
              </a:lnSpc>
              <a:spcBef>
                <a:spcPts val="500"/>
              </a:spcBef>
              <a:buClr>
                <a:schemeClr val="accent1"/>
              </a:buClr>
              <a:buSzPct val="100000"/>
              <a:buFont typeface="Arial" panose="020B0604020202020204" pitchFamily="34" charset="0"/>
              <a:buChar char="•"/>
              <a:defRPr sz="1600">
                <a:effectLst/>
              </a:defRPr>
            </a:lvl3pPr>
            <a:lvl4pPr marL="1600200" indent="-228600" defTabSz="914400">
              <a:lnSpc>
                <a:spcPct val="120000"/>
              </a:lnSpc>
              <a:spcBef>
                <a:spcPts val="500"/>
              </a:spcBef>
              <a:buClr>
                <a:schemeClr val="accent1"/>
              </a:buClr>
              <a:buSzPct val="100000"/>
              <a:buFont typeface="Arial" panose="020B0604020202020204" pitchFamily="34" charset="0"/>
              <a:buChar char="•"/>
              <a:defRPr sz="1400" cap="none" baseline="0">
                <a:effectLst/>
              </a:defRPr>
            </a:lvl4pPr>
            <a:lvl5pPr marL="2057400" indent="-228600" defTabSz="914400">
              <a:lnSpc>
                <a:spcPct val="120000"/>
              </a:lnSpc>
              <a:spcBef>
                <a:spcPts val="500"/>
              </a:spcBef>
              <a:buClr>
                <a:schemeClr val="accent1"/>
              </a:buClr>
              <a:buSzPct val="100000"/>
              <a:buFont typeface="Arial" panose="020B0604020202020204" pitchFamily="34" charset="0"/>
              <a:buChar char="•"/>
              <a:defRPr sz="1200">
                <a:effectLst/>
              </a:defRPr>
            </a:lvl5pPr>
            <a:lvl6pPr marL="2514600" indent="-228600" defTabSz="914400">
              <a:lnSpc>
                <a:spcPct val="120000"/>
              </a:lnSpc>
              <a:spcBef>
                <a:spcPts val="500"/>
              </a:spcBef>
              <a:buClr>
                <a:schemeClr val="accent1"/>
              </a:buClr>
              <a:buSzPct val="100000"/>
              <a:buFont typeface="Arial" panose="020B0604020202020204" pitchFamily="34" charset="0"/>
              <a:buChar char="•"/>
              <a:defRPr sz="1200">
                <a:effectLst/>
              </a:defRPr>
            </a:lvl6pPr>
            <a:lvl7pPr marL="2971800" indent="-228600" defTabSz="914400">
              <a:lnSpc>
                <a:spcPct val="120000"/>
              </a:lnSpc>
              <a:spcBef>
                <a:spcPts val="500"/>
              </a:spcBef>
              <a:buClr>
                <a:schemeClr val="accent1"/>
              </a:buClr>
              <a:buSzPct val="100000"/>
              <a:buFont typeface="Arial" panose="020B0604020202020204" pitchFamily="34" charset="0"/>
              <a:buChar char="•"/>
              <a:defRPr sz="1200">
                <a:effectLst/>
              </a:defRPr>
            </a:lvl7pPr>
            <a:lvl8pPr marL="34290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8pPr>
            <a:lvl9pPr marL="38862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9pPr>
          </a:lstStyle>
          <a:p>
            <a:pPr marL="0" indent="0">
              <a:lnSpc>
                <a:spcPct val="100000"/>
              </a:lnSpc>
              <a:buNone/>
            </a:pPr>
            <a:r>
              <a:rPr lang="en-US" sz="1400" b="1" dirty="0"/>
              <a:t>South African Astronomical Observatory (SAAO)</a:t>
            </a:r>
            <a:endParaRPr lang="en-US" sz="1400" dirty="0"/>
          </a:p>
          <a:p>
            <a:pPr marL="0">
              <a:lnSpc>
                <a:spcPct val="100000"/>
              </a:lnSpc>
              <a:spcBef>
                <a:spcPts val="0"/>
              </a:spcBef>
              <a:buFont typeface="Arial" panose="020B0604020202020204" pitchFamily="34" charset="0"/>
              <a:buChar char="•"/>
            </a:pPr>
            <a:r>
              <a:rPr lang="en-US" sz="1400" dirty="0"/>
              <a:t>Manages the </a:t>
            </a:r>
            <a:r>
              <a:rPr lang="en-US" sz="1400" b="1" dirty="0"/>
              <a:t>Southern African Large Telescope (SALT)</a:t>
            </a:r>
            <a:r>
              <a:rPr lang="en-US" sz="1400" dirty="0"/>
              <a:t> – the largest optical telescope in the Southern Hemisphere</a:t>
            </a:r>
          </a:p>
          <a:p>
            <a:pPr marL="0">
              <a:lnSpc>
                <a:spcPct val="100000"/>
              </a:lnSpc>
              <a:spcBef>
                <a:spcPts val="0"/>
              </a:spcBef>
              <a:buFont typeface="Arial" panose="020B0604020202020204" pitchFamily="34" charset="0"/>
              <a:buChar char="•"/>
            </a:pPr>
            <a:r>
              <a:rPr lang="en-US" sz="1400" dirty="0"/>
              <a:t>Hosts multiple international research telescopes connected via the </a:t>
            </a:r>
            <a:r>
              <a:rPr lang="en-US" sz="1400" b="1" dirty="0" err="1"/>
              <a:t>SANReN</a:t>
            </a:r>
            <a:r>
              <a:rPr lang="en-US" sz="1400" dirty="0"/>
              <a:t> network</a:t>
            </a:r>
          </a:p>
          <a:p>
            <a:pPr marL="0" indent="0">
              <a:lnSpc>
                <a:spcPct val="100000"/>
              </a:lnSpc>
              <a:buNone/>
            </a:pPr>
            <a:r>
              <a:rPr lang="en-US" sz="1400" b="1" dirty="0" err="1"/>
              <a:t>MeerKAT</a:t>
            </a:r>
            <a:r>
              <a:rPr lang="en-US" sz="1400" b="1" dirty="0"/>
              <a:t> &amp; Square </a:t>
            </a:r>
            <a:r>
              <a:rPr lang="en-US" sz="1400" b="1" dirty="0" err="1"/>
              <a:t>Kilometre</a:t>
            </a:r>
            <a:r>
              <a:rPr lang="en-US" sz="1400" b="1" dirty="0"/>
              <a:t> Array (SKA)</a:t>
            </a:r>
            <a:endParaRPr lang="en-US" sz="1400" dirty="0"/>
          </a:p>
          <a:p>
            <a:pPr marL="0">
              <a:lnSpc>
                <a:spcPct val="100000"/>
              </a:lnSpc>
              <a:spcBef>
                <a:spcPts val="0"/>
              </a:spcBef>
              <a:buFont typeface="Arial" panose="020B0604020202020204" pitchFamily="34" charset="0"/>
              <a:buChar char="•"/>
            </a:pPr>
            <a:r>
              <a:rPr lang="en-US" sz="1400" b="1" dirty="0" err="1"/>
              <a:t>MeerKAT</a:t>
            </a:r>
            <a:r>
              <a:rPr lang="en-US" sz="1400" dirty="0"/>
              <a:t>: 64-antenna radio telescope incorporated into SKA</a:t>
            </a:r>
          </a:p>
          <a:p>
            <a:pPr marL="0">
              <a:lnSpc>
                <a:spcPct val="100000"/>
              </a:lnSpc>
              <a:spcBef>
                <a:spcPts val="0"/>
              </a:spcBef>
              <a:buFont typeface="Arial" panose="020B0604020202020204" pitchFamily="34" charset="0"/>
              <a:buChar char="•"/>
            </a:pPr>
            <a:r>
              <a:rPr lang="en-US" sz="1400" dirty="0"/>
              <a:t>SKA to include </a:t>
            </a:r>
            <a:r>
              <a:rPr lang="en-US" sz="1400" b="1" dirty="0"/>
              <a:t>197 dishes in South Africa</a:t>
            </a:r>
            <a:r>
              <a:rPr lang="en-US" sz="1400" dirty="0"/>
              <a:t> &amp; </a:t>
            </a:r>
            <a:r>
              <a:rPr lang="en-US" sz="1400" b="1" dirty="0"/>
              <a:t>131,000 antennas</a:t>
            </a:r>
            <a:r>
              <a:rPr lang="en-US" sz="1400" dirty="0"/>
              <a:t> in Australia</a:t>
            </a:r>
          </a:p>
          <a:p>
            <a:pPr marL="0">
              <a:lnSpc>
                <a:spcPct val="100000"/>
              </a:lnSpc>
              <a:spcBef>
                <a:spcPts val="0"/>
              </a:spcBef>
              <a:buFont typeface="Arial" panose="020B0604020202020204" pitchFamily="34" charset="0"/>
              <a:buChar char="•"/>
            </a:pPr>
            <a:r>
              <a:rPr lang="en-US" sz="1400" b="1" dirty="0"/>
              <a:t>First observations in 2024</a:t>
            </a:r>
            <a:r>
              <a:rPr lang="en-US" sz="1400" dirty="0"/>
              <a:t>, construction complete by 2030</a:t>
            </a:r>
          </a:p>
          <a:p>
            <a:pPr marL="0" indent="0">
              <a:lnSpc>
                <a:spcPct val="100000"/>
              </a:lnSpc>
              <a:buNone/>
            </a:pPr>
            <a:r>
              <a:rPr lang="en-US" sz="1400" b="1" dirty="0"/>
              <a:t>Very-long-baseline Interferometry (VLBI)</a:t>
            </a:r>
            <a:endParaRPr lang="en-US" sz="1400" dirty="0"/>
          </a:p>
          <a:p>
            <a:pPr marL="0">
              <a:lnSpc>
                <a:spcPct val="100000"/>
              </a:lnSpc>
              <a:spcBef>
                <a:spcPts val="0"/>
              </a:spcBef>
              <a:buFont typeface="Arial" panose="020B0604020202020204" pitchFamily="34" charset="0"/>
              <a:buChar char="•"/>
            </a:pPr>
            <a:r>
              <a:rPr lang="en-US" sz="1400" b="1" dirty="0" err="1"/>
              <a:t>HartRAO</a:t>
            </a:r>
            <a:r>
              <a:rPr lang="en-US" sz="1400" dirty="0"/>
              <a:t> in South Africa part of global collaboration for radio astronomy</a:t>
            </a:r>
          </a:p>
          <a:p>
            <a:pPr marL="0">
              <a:lnSpc>
                <a:spcPct val="100000"/>
              </a:lnSpc>
              <a:spcBef>
                <a:spcPts val="0"/>
              </a:spcBef>
              <a:buFont typeface="Arial" panose="020B0604020202020204" pitchFamily="34" charset="0"/>
              <a:buChar char="•"/>
            </a:pPr>
            <a:r>
              <a:rPr lang="en-US" sz="1400" dirty="0"/>
              <a:t>Connected to </a:t>
            </a:r>
            <a:r>
              <a:rPr lang="en-US" sz="1400" b="1" dirty="0"/>
              <a:t>European VLBI Network (EVN)</a:t>
            </a:r>
            <a:r>
              <a:rPr lang="en-US" sz="1400" dirty="0"/>
              <a:t> for data processing via </a:t>
            </a:r>
            <a:r>
              <a:rPr lang="en-US" sz="1400" b="1" dirty="0" err="1"/>
              <a:t>SANReN</a:t>
            </a:r>
            <a:r>
              <a:rPr lang="en-US" sz="1400" b="1" dirty="0"/>
              <a:t> network</a:t>
            </a:r>
            <a:endParaRPr lang="en-US" sz="1400" dirty="0"/>
          </a:p>
          <a:p>
            <a:pPr marL="0">
              <a:lnSpc>
                <a:spcPct val="100000"/>
              </a:lnSpc>
              <a:spcBef>
                <a:spcPts val="0"/>
              </a:spcBef>
              <a:buFont typeface="Arial" panose="020B0604020202020204" pitchFamily="34" charset="0"/>
              <a:buChar char="•"/>
            </a:pPr>
            <a:r>
              <a:rPr lang="en-US" sz="1400" dirty="0"/>
              <a:t>Collaboration with </a:t>
            </a:r>
            <a:r>
              <a:rPr lang="en-US" sz="1400" b="1" dirty="0" err="1"/>
              <a:t>AmLight</a:t>
            </a:r>
            <a:r>
              <a:rPr lang="en-US" sz="1400" dirty="0"/>
              <a:t> &amp; </a:t>
            </a:r>
            <a:r>
              <a:rPr lang="en-US" sz="1400" b="1" dirty="0"/>
              <a:t>TENET</a:t>
            </a:r>
            <a:r>
              <a:rPr lang="en-US" sz="1400" dirty="0"/>
              <a:t> to facilitate data transfers to US collaborators at the </a:t>
            </a:r>
            <a:r>
              <a:rPr lang="en-US" sz="1400" b="1" dirty="0"/>
              <a:t>NRAO VLBA</a:t>
            </a:r>
            <a:endParaRPr lang="en-US" sz="1400" dirty="0"/>
          </a:p>
          <a:p>
            <a:pPr lvl="1">
              <a:lnSpc>
                <a:spcPct val="100000"/>
              </a:lnSpc>
            </a:pPr>
            <a:endParaRPr lang="en-US" sz="1200" dirty="0"/>
          </a:p>
          <a:p>
            <a:pPr lvl="1">
              <a:lnSpc>
                <a:spcPct val="100000"/>
              </a:lnSpc>
            </a:pPr>
            <a:endParaRPr lang="en-US" sz="1013" dirty="0"/>
          </a:p>
        </p:txBody>
      </p:sp>
      <p:sp>
        <p:nvSpPr>
          <p:cNvPr id="5" name="Title 1"/>
          <p:cNvSpPr txBox="1">
            <a:spLocks/>
          </p:cNvSpPr>
          <p:nvPr/>
        </p:nvSpPr>
        <p:spPr>
          <a:xfrm>
            <a:off x="476798" y="370762"/>
            <a:ext cx="7772400" cy="621464"/>
          </a:xfrm>
          <a:prstGeom prst="rect">
            <a:avLst/>
          </a:prstGeom>
          <a:effectLst/>
        </p:spPr>
        <p:txBody>
          <a:bodyPr vert="horz" lIns="68580" tIns="34290" rIns="68580" bIns="34290" rtlCol="0" anchor="t" anchorCtr="0">
            <a:noAutofit/>
          </a:bodyPr>
          <a:lstStyle>
            <a:defPPr>
              <a:defRPr lang="en-US"/>
            </a:defPPr>
            <a:lvl1pPr indent="0" defTabSz="914400">
              <a:spcBef>
                <a:spcPct val="0"/>
              </a:spcBef>
              <a:buClr>
                <a:schemeClr val="accent6">
                  <a:lumMod val="75000"/>
                </a:schemeClr>
              </a:buClr>
              <a:buSzPct val="128000"/>
              <a:buFont typeface="Georgia" pitchFamily="18" charset="0"/>
              <a:buNone/>
              <a:defRPr sz="4000" b="0" i="0" cap="none" spc="0">
                <a:ln>
                  <a:noFill/>
                </a:ln>
                <a:solidFill>
                  <a:srgbClr val="FFFFFF"/>
                </a:solidFill>
                <a:effectLst/>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2100" b="1" dirty="0">
                <a:solidFill>
                  <a:schemeClr val="tx1"/>
                </a:solidFill>
              </a:rPr>
              <a:t>Astronomy Initiatives: South Africa's Role in Global Research</a:t>
            </a:r>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7719" y="1892068"/>
            <a:ext cx="2395602" cy="816226"/>
          </a:xfrm>
          <a:prstGeom prst="rect">
            <a:avLst/>
          </a:prstGeom>
        </p:spPr>
      </p:pic>
      <p:pic>
        <p:nvPicPr>
          <p:cNvPr id="8" name="Picture 7">
            <a:extLst>
              <a:ext uri="{FF2B5EF4-FFF2-40B4-BE49-F238E27FC236}">
                <a16:creationId xmlns:a16="http://schemas.microsoft.com/office/drawing/2014/main" id="{142E4507-CAE0-2F4B-B2F8-CC19A58A91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7719" y="761677"/>
            <a:ext cx="2403719" cy="1019863"/>
          </a:xfrm>
          <a:prstGeom prst="rect">
            <a:avLst/>
          </a:prstGeom>
        </p:spPr>
      </p:pic>
      <p:sp>
        <p:nvSpPr>
          <p:cNvPr id="2" name="TextBox 1">
            <a:extLst>
              <a:ext uri="{FF2B5EF4-FFF2-40B4-BE49-F238E27FC236}">
                <a16:creationId xmlns:a16="http://schemas.microsoft.com/office/drawing/2014/main" id="{417E1372-6F23-E84E-A3AD-4C9E0021081D}"/>
              </a:ext>
            </a:extLst>
          </p:cNvPr>
          <p:cNvSpPr txBox="1"/>
          <p:nvPr/>
        </p:nvSpPr>
        <p:spPr>
          <a:xfrm>
            <a:off x="6717718" y="2661380"/>
            <a:ext cx="2380222" cy="184666"/>
          </a:xfrm>
          <a:prstGeom prst="rect">
            <a:avLst/>
          </a:prstGeom>
          <a:noFill/>
        </p:spPr>
        <p:txBody>
          <a:bodyPr wrap="square" rtlCol="0">
            <a:spAutoFit/>
          </a:bodyPr>
          <a:lstStyle/>
          <a:p>
            <a:pPr algn="ctr"/>
            <a:r>
              <a:rPr lang="en-US" sz="600" dirty="0"/>
              <a:t>https://</a:t>
            </a:r>
            <a:r>
              <a:rPr lang="en-US" sz="600" dirty="0" err="1"/>
              <a:t>www.skatelescope.org</a:t>
            </a:r>
            <a:endParaRPr lang="en-US" sz="600" dirty="0"/>
          </a:p>
        </p:txBody>
      </p:sp>
      <p:sp>
        <p:nvSpPr>
          <p:cNvPr id="10" name="TextBox 9">
            <a:extLst>
              <a:ext uri="{FF2B5EF4-FFF2-40B4-BE49-F238E27FC236}">
                <a16:creationId xmlns:a16="http://schemas.microsoft.com/office/drawing/2014/main" id="{F9ED26D1-9793-8C4B-A297-7A544479A787}"/>
              </a:ext>
            </a:extLst>
          </p:cNvPr>
          <p:cNvSpPr txBox="1"/>
          <p:nvPr/>
        </p:nvSpPr>
        <p:spPr>
          <a:xfrm>
            <a:off x="6717718" y="1737365"/>
            <a:ext cx="2410943" cy="184666"/>
          </a:xfrm>
          <a:prstGeom prst="rect">
            <a:avLst/>
          </a:prstGeom>
          <a:noFill/>
        </p:spPr>
        <p:txBody>
          <a:bodyPr wrap="square" rtlCol="0">
            <a:spAutoFit/>
          </a:bodyPr>
          <a:lstStyle/>
          <a:p>
            <a:pPr algn="ctr"/>
            <a:r>
              <a:rPr lang="en-US" sz="600" dirty="0"/>
              <a:t>https://</a:t>
            </a:r>
            <a:r>
              <a:rPr lang="en-US" sz="600" dirty="0" err="1"/>
              <a:t>www.ska.ac.za</a:t>
            </a:r>
            <a:r>
              <a:rPr lang="en-US" sz="600" dirty="0"/>
              <a:t>/science-engineering/meerkat/about-meerkat/</a:t>
            </a:r>
          </a:p>
        </p:txBody>
      </p:sp>
      <p:sp>
        <p:nvSpPr>
          <p:cNvPr id="12" name="Slide Number Placeholder 5">
            <a:extLst>
              <a:ext uri="{FF2B5EF4-FFF2-40B4-BE49-F238E27FC236}">
                <a16:creationId xmlns:a16="http://schemas.microsoft.com/office/drawing/2014/main" id="{F3081AF0-DA1A-6F47-9A9C-A2A9EEAD3AC1}"/>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11</a:t>
            </a:fld>
            <a:endParaRPr lang="en-US" sz="1200" dirty="0">
              <a:solidFill>
                <a:schemeClr val="accent1"/>
              </a:solidFill>
            </a:endParaRPr>
          </a:p>
        </p:txBody>
      </p:sp>
      <p:pic>
        <p:nvPicPr>
          <p:cNvPr id="9" name="Picture 8" descr="A map of the world with different satellite dishes&#10;&#10;Description automatically generated">
            <a:extLst>
              <a:ext uri="{FF2B5EF4-FFF2-40B4-BE49-F238E27FC236}">
                <a16:creationId xmlns:a16="http://schemas.microsoft.com/office/drawing/2014/main" id="{B4D2A002-83E6-CC3F-DC4F-300E9364B55E}"/>
              </a:ext>
            </a:extLst>
          </p:cNvPr>
          <p:cNvPicPr>
            <a:picLocks noChangeAspect="1"/>
          </p:cNvPicPr>
          <p:nvPr/>
        </p:nvPicPr>
        <p:blipFill>
          <a:blip r:embed="rId5"/>
          <a:stretch>
            <a:fillRect/>
          </a:stretch>
        </p:blipFill>
        <p:spPr>
          <a:xfrm>
            <a:off x="6702379" y="2825257"/>
            <a:ext cx="2426282" cy="1652495"/>
          </a:xfrm>
          <a:prstGeom prst="rect">
            <a:avLst/>
          </a:prstGeom>
        </p:spPr>
      </p:pic>
      <p:sp>
        <p:nvSpPr>
          <p:cNvPr id="11" name="TextBox 10">
            <a:extLst>
              <a:ext uri="{FF2B5EF4-FFF2-40B4-BE49-F238E27FC236}">
                <a16:creationId xmlns:a16="http://schemas.microsoft.com/office/drawing/2014/main" id="{A6AFB2D2-BD3D-8F63-C832-B2CCFD602D81}"/>
              </a:ext>
            </a:extLst>
          </p:cNvPr>
          <p:cNvSpPr txBox="1"/>
          <p:nvPr/>
        </p:nvSpPr>
        <p:spPr>
          <a:xfrm>
            <a:off x="6702379" y="4442406"/>
            <a:ext cx="2380222" cy="246221"/>
          </a:xfrm>
          <a:prstGeom prst="rect">
            <a:avLst/>
          </a:prstGeom>
          <a:noFill/>
        </p:spPr>
        <p:txBody>
          <a:bodyPr wrap="square" rtlCol="0">
            <a:spAutoFit/>
          </a:bodyPr>
          <a:lstStyle/>
          <a:p>
            <a:pPr algn="ctr"/>
            <a:r>
              <a:rPr lang="en-US" sz="500" dirty="0">
                <a:hlinkClick r:id="rId6">
                  <a:extLst>
                    <a:ext uri="{A12FA001-AC4F-418D-AE19-62706E023703}">
                      <ahyp:hlinkClr xmlns:ahyp="http://schemas.microsoft.com/office/drawing/2018/hyperlinkcolor" val="tx"/>
                    </a:ext>
                  </a:extLst>
                </a:hlinkClick>
              </a:rPr>
              <a:t>https://geodesy.hartrao.ac.za/site/en/geodesy-equipment/radio-telescope-vlbi.html</a:t>
            </a:r>
            <a:r>
              <a:rPr lang="en-US" sz="500" dirty="0"/>
              <a:t> (©T. </a:t>
            </a:r>
            <a:r>
              <a:rPr lang="en-US" sz="500" dirty="0" err="1"/>
              <a:t>Krichbaum</a:t>
            </a:r>
            <a:r>
              <a:rPr lang="en-US" sz="500" dirty="0"/>
              <a:t>, </a:t>
            </a:r>
            <a:r>
              <a:rPr lang="en-US" sz="500" dirty="0" err="1"/>
              <a:t>MPIfR</a:t>
            </a:r>
            <a:r>
              <a:rPr lang="en-US" sz="500" dirty="0"/>
              <a:t>)</a:t>
            </a:r>
          </a:p>
        </p:txBody>
      </p:sp>
    </p:spTree>
    <p:extLst>
      <p:ext uri="{BB962C8B-B14F-4D97-AF65-F5344CB8AC3E}">
        <p14:creationId xmlns:p14="http://schemas.microsoft.com/office/powerpoint/2010/main" val="1620681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B1B81-4567-B242-1429-DD0F7996A13D}"/>
            </a:ext>
          </a:extLst>
        </p:cNvPr>
        <p:cNvGrpSpPr/>
        <p:nvPr/>
      </p:nvGrpSpPr>
      <p:grpSpPr>
        <a:xfrm>
          <a:off x="0" y="0"/>
          <a:ext cx="0" cy="0"/>
          <a:chOff x="0" y="0"/>
          <a:chExt cx="0" cy="0"/>
        </a:xfrm>
      </p:grpSpPr>
      <p:sp>
        <p:nvSpPr>
          <p:cNvPr id="4" name="Content Placeholder 4">
            <a:extLst>
              <a:ext uri="{FF2B5EF4-FFF2-40B4-BE49-F238E27FC236}">
                <a16:creationId xmlns:a16="http://schemas.microsoft.com/office/drawing/2014/main" id="{BC0D7CB9-BC16-C99F-2443-E79C8063C2F8}"/>
              </a:ext>
            </a:extLst>
          </p:cNvPr>
          <p:cNvSpPr txBox="1">
            <a:spLocks/>
          </p:cNvSpPr>
          <p:nvPr/>
        </p:nvSpPr>
        <p:spPr>
          <a:xfrm>
            <a:off x="476798" y="1229331"/>
            <a:ext cx="7772400" cy="3585442"/>
          </a:xfrm>
          <a:prstGeom prst="rect">
            <a:avLst/>
          </a:prstGeom>
        </p:spPr>
        <p:txBody>
          <a:bodyPr vert="horz" lIns="68580" tIns="34290" rIns="68580" bIns="34290" rtlCol="0">
            <a:noAutofit/>
          </a:bodyPr>
          <a:lstStyle>
            <a:defPPr>
              <a:defRPr lang="en-US"/>
            </a:defPPr>
            <a:lvl1pPr marL="228600" indent="-228600" defTabSz="914400">
              <a:lnSpc>
                <a:spcPct val="120000"/>
              </a:lnSpc>
              <a:spcBef>
                <a:spcPts val="1000"/>
              </a:spcBef>
              <a:buClr>
                <a:schemeClr val="accent1"/>
              </a:buClr>
              <a:buSzPct val="100000"/>
              <a:buFont typeface="Arial" panose="020B0604020202020204" pitchFamily="34" charset="0"/>
              <a:buChar char="•"/>
              <a:defRPr sz="1600">
                <a:effectLst/>
              </a:defRPr>
            </a:lvl1pPr>
            <a:lvl2pPr marL="685800" indent="-228600" defTabSz="914400">
              <a:lnSpc>
                <a:spcPct val="120000"/>
              </a:lnSpc>
              <a:spcBef>
                <a:spcPts val="500"/>
              </a:spcBef>
              <a:buClr>
                <a:schemeClr val="accent1"/>
              </a:buClr>
              <a:buSzPct val="100000"/>
              <a:buFont typeface="Arial" panose="020B0604020202020204" pitchFamily="34" charset="0"/>
              <a:buChar char="•"/>
              <a:defRPr cap="none" baseline="0">
                <a:effectLst/>
              </a:defRPr>
            </a:lvl2pPr>
            <a:lvl3pPr marL="1143000" indent="-228600" defTabSz="914400">
              <a:lnSpc>
                <a:spcPct val="120000"/>
              </a:lnSpc>
              <a:spcBef>
                <a:spcPts val="500"/>
              </a:spcBef>
              <a:buClr>
                <a:schemeClr val="accent1"/>
              </a:buClr>
              <a:buSzPct val="100000"/>
              <a:buFont typeface="Arial" panose="020B0604020202020204" pitchFamily="34" charset="0"/>
              <a:buChar char="•"/>
              <a:defRPr sz="1600">
                <a:effectLst/>
              </a:defRPr>
            </a:lvl3pPr>
            <a:lvl4pPr marL="1600200" indent="-228600" defTabSz="914400">
              <a:lnSpc>
                <a:spcPct val="120000"/>
              </a:lnSpc>
              <a:spcBef>
                <a:spcPts val="500"/>
              </a:spcBef>
              <a:buClr>
                <a:schemeClr val="accent1"/>
              </a:buClr>
              <a:buSzPct val="100000"/>
              <a:buFont typeface="Arial" panose="020B0604020202020204" pitchFamily="34" charset="0"/>
              <a:buChar char="•"/>
              <a:defRPr sz="1400" cap="none" baseline="0">
                <a:effectLst/>
              </a:defRPr>
            </a:lvl4pPr>
            <a:lvl5pPr marL="2057400" indent="-228600" defTabSz="914400">
              <a:lnSpc>
                <a:spcPct val="120000"/>
              </a:lnSpc>
              <a:spcBef>
                <a:spcPts val="500"/>
              </a:spcBef>
              <a:buClr>
                <a:schemeClr val="accent1"/>
              </a:buClr>
              <a:buSzPct val="100000"/>
              <a:buFont typeface="Arial" panose="020B0604020202020204" pitchFamily="34" charset="0"/>
              <a:buChar char="•"/>
              <a:defRPr sz="1200">
                <a:effectLst/>
              </a:defRPr>
            </a:lvl5pPr>
            <a:lvl6pPr marL="2514600" indent="-228600" defTabSz="914400">
              <a:lnSpc>
                <a:spcPct val="120000"/>
              </a:lnSpc>
              <a:spcBef>
                <a:spcPts val="500"/>
              </a:spcBef>
              <a:buClr>
                <a:schemeClr val="accent1"/>
              </a:buClr>
              <a:buSzPct val="100000"/>
              <a:buFont typeface="Arial" panose="020B0604020202020204" pitchFamily="34" charset="0"/>
              <a:buChar char="•"/>
              <a:defRPr sz="1200">
                <a:effectLst/>
              </a:defRPr>
            </a:lvl6pPr>
            <a:lvl7pPr marL="2971800" indent="-228600" defTabSz="914400">
              <a:lnSpc>
                <a:spcPct val="120000"/>
              </a:lnSpc>
              <a:spcBef>
                <a:spcPts val="500"/>
              </a:spcBef>
              <a:buClr>
                <a:schemeClr val="accent1"/>
              </a:buClr>
              <a:buSzPct val="100000"/>
              <a:buFont typeface="Arial" panose="020B0604020202020204" pitchFamily="34" charset="0"/>
              <a:buChar char="•"/>
              <a:defRPr sz="1200">
                <a:effectLst/>
              </a:defRPr>
            </a:lvl7pPr>
            <a:lvl8pPr marL="34290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8pPr>
            <a:lvl9pPr marL="38862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9pPr>
          </a:lstStyle>
          <a:p>
            <a:pPr marL="0" indent="0">
              <a:lnSpc>
                <a:spcPct val="100000"/>
              </a:lnSpc>
              <a:buNone/>
            </a:pPr>
            <a:r>
              <a:rPr lang="en-US" sz="1600" b="1" dirty="0"/>
              <a:t>Cryo-EM in Biomolecular Research</a:t>
            </a:r>
            <a:endParaRPr lang="en-US" sz="1600" dirty="0"/>
          </a:p>
          <a:p>
            <a:pPr marL="0">
              <a:lnSpc>
                <a:spcPct val="100000"/>
              </a:lnSpc>
              <a:spcBef>
                <a:spcPts val="0"/>
              </a:spcBef>
              <a:buFont typeface="Arial" panose="020B0604020202020204" pitchFamily="34" charset="0"/>
              <a:buChar char="•"/>
            </a:pPr>
            <a:r>
              <a:rPr lang="en-US" sz="1400" dirty="0"/>
              <a:t>Revolutionizing studies on viruses (HIV, Tuberculosis), cancer, and bacteria</a:t>
            </a:r>
          </a:p>
          <a:p>
            <a:pPr marL="0">
              <a:lnSpc>
                <a:spcPct val="100000"/>
              </a:lnSpc>
              <a:spcBef>
                <a:spcPts val="0"/>
              </a:spcBef>
              <a:buFont typeface="Arial" panose="020B0604020202020204" pitchFamily="34" charset="0"/>
              <a:buChar char="•"/>
            </a:pPr>
            <a:r>
              <a:rPr lang="en-US" sz="1400" dirty="0"/>
              <a:t>Generates </a:t>
            </a:r>
            <a:r>
              <a:rPr lang="en-US" sz="1400" b="1" dirty="0"/>
              <a:t>1-10 TB of data</a:t>
            </a:r>
            <a:r>
              <a:rPr lang="en-US" sz="1400" dirty="0"/>
              <a:t> per session, enabling high-resolution movies of specimens</a:t>
            </a:r>
          </a:p>
          <a:p>
            <a:pPr marL="0" indent="0">
              <a:lnSpc>
                <a:spcPct val="100000"/>
              </a:lnSpc>
              <a:buNone/>
            </a:pPr>
            <a:r>
              <a:rPr lang="en-US" sz="1600" b="1" dirty="0"/>
              <a:t>US Involvement in cryo-EM</a:t>
            </a:r>
            <a:endParaRPr lang="en-US" sz="1600" dirty="0"/>
          </a:p>
          <a:p>
            <a:pPr marL="0">
              <a:lnSpc>
                <a:spcPct val="100000"/>
              </a:lnSpc>
              <a:spcBef>
                <a:spcPts val="0"/>
              </a:spcBef>
              <a:buFont typeface="Arial" panose="020B0604020202020204" pitchFamily="34" charset="0"/>
              <a:buChar char="•"/>
            </a:pPr>
            <a:r>
              <a:rPr lang="en-US" sz="1400" dirty="0"/>
              <a:t>Over </a:t>
            </a:r>
            <a:r>
              <a:rPr lang="en-US" sz="1400" b="1" dirty="0"/>
              <a:t>100 cryo-EM instruments</a:t>
            </a:r>
            <a:r>
              <a:rPr lang="en-US" sz="1400" dirty="0"/>
              <a:t> located in the US</a:t>
            </a:r>
          </a:p>
          <a:p>
            <a:pPr marL="0">
              <a:lnSpc>
                <a:spcPct val="100000"/>
              </a:lnSpc>
              <a:spcBef>
                <a:spcPts val="0"/>
              </a:spcBef>
              <a:buFont typeface="Arial" panose="020B0604020202020204" pitchFamily="34" charset="0"/>
              <a:buChar char="•"/>
            </a:pPr>
            <a:r>
              <a:rPr lang="en-US" sz="1400" dirty="0"/>
              <a:t>Significant potential for remote collaboration</a:t>
            </a:r>
          </a:p>
          <a:p>
            <a:pPr marL="0" indent="0">
              <a:lnSpc>
                <a:spcPct val="100000"/>
              </a:lnSpc>
              <a:buNone/>
            </a:pPr>
            <a:r>
              <a:rPr lang="en-US" sz="1600" b="1" dirty="0"/>
              <a:t>Untapped Potential in Africa</a:t>
            </a:r>
            <a:endParaRPr lang="en-US" sz="1600" dirty="0"/>
          </a:p>
          <a:p>
            <a:pPr marL="0">
              <a:lnSpc>
                <a:spcPct val="100000"/>
              </a:lnSpc>
              <a:spcBef>
                <a:spcPts val="0"/>
              </a:spcBef>
              <a:buFont typeface="Arial" panose="020B0604020202020204" pitchFamily="34" charset="0"/>
              <a:buChar char="•"/>
            </a:pPr>
            <a:r>
              <a:rPr lang="en-US" sz="1400" dirty="0"/>
              <a:t>No cryo-EMs in Africa, but African researchers are learning to use them</a:t>
            </a:r>
          </a:p>
          <a:p>
            <a:pPr marL="0">
              <a:lnSpc>
                <a:spcPct val="100000"/>
              </a:lnSpc>
              <a:spcBef>
                <a:spcPts val="0"/>
              </a:spcBef>
              <a:buFont typeface="Arial" panose="020B0604020202020204" pitchFamily="34" charset="0"/>
              <a:buChar char="•"/>
            </a:pPr>
            <a:r>
              <a:rPr lang="en-US" sz="1400" b="1" dirty="0" err="1"/>
              <a:t>AmLight</a:t>
            </a:r>
            <a:r>
              <a:rPr lang="en-US" sz="1400" b="1" dirty="0"/>
              <a:t> </a:t>
            </a:r>
            <a:r>
              <a:rPr lang="en-US" sz="1400" b="1" dirty="0" err="1"/>
              <a:t>ExP</a:t>
            </a:r>
            <a:r>
              <a:rPr lang="en-US" sz="1400" b="1" dirty="0"/>
              <a:t>, </a:t>
            </a:r>
            <a:r>
              <a:rPr lang="en-US" sz="1400" b="1" dirty="0" err="1"/>
              <a:t>SANReN</a:t>
            </a:r>
            <a:r>
              <a:rPr lang="en-US" sz="1400" b="1" dirty="0"/>
              <a:t>, and TENET</a:t>
            </a:r>
            <a:r>
              <a:rPr lang="en-US" sz="1400" dirty="0"/>
              <a:t> can facilitate collaboration with </a:t>
            </a:r>
            <a:r>
              <a:rPr lang="en-US" sz="1400" b="1" dirty="0"/>
              <a:t>University of Cape Town (UCT)</a:t>
            </a:r>
            <a:r>
              <a:rPr lang="en-US" sz="1400" dirty="0"/>
              <a:t> and US researchers</a:t>
            </a:r>
          </a:p>
          <a:p>
            <a:pPr marL="0" indent="0">
              <a:lnSpc>
                <a:spcPct val="100000"/>
              </a:lnSpc>
              <a:buNone/>
            </a:pPr>
            <a:r>
              <a:rPr lang="en-US" sz="1600" b="1" dirty="0"/>
              <a:t>Future Collaboration</a:t>
            </a:r>
            <a:endParaRPr lang="en-US" sz="1600" dirty="0"/>
          </a:p>
          <a:p>
            <a:pPr marL="0">
              <a:lnSpc>
                <a:spcPct val="100000"/>
              </a:lnSpc>
              <a:spcBef>
                <a:spcPts val="0"/>
              </a:spcBef>
              <a:buFont typeface="Arial" panose="020B0604020202020204" pitchFamily="34" charset="0"/>
              <a:buChar char="•"/>
            </a:pPr>
            <a:r>
              <a:rPr lang="en-US" sz="1400" dirty="0"/>
              <a:t>Opportunity to pilot </a:t>
            </a:r>
            <a:r>
              <a:rPr lang="en-US" sz="1400" b="1" dirty="0"/>
              <a:t>remote observation programs</a:t>
            </a:r>
            <a:r>
              <a:rPr lang="en-US" sz="1400" dirty="0"/>
              <a:t> with US NIH/NSF-supported researchers</a:t>
            </a:r>
          </a:p>
          <a:p>
            <a:pPr marL="0">
              <a:lnSpc>
                <a:spcPct val="100000"/>
              </a:lnSpc>
              <a:spcBef>
                <a:spcPts val="0"/>
              </a:spcBef>
              <a:buFont typeface="Arial" panose="020B0604020202020204" pitchFamily="34" charset="0"/>
              <a:buChar char="•"/>
            </a:pPr>
            <a:r>
              <a:rPr lang="en-US" sz="1400" dirty="0"/>
              <a:t>Expanding access to cutting-edge research tools for African scientists</a:t>
            </a:r>
          </a:p>
          <a:p>
            <a:pPr lvl="1">
              <a:lnSpc>
                <a:spcPct val="100000"/>
              </a:lnSpc>
            </a:pPr>
            <a:endParaRPr lang="en-US" sz="1200" dirty="0"/>
          </a:p>
          <a:p>
            <a:pPr lvl="1">
              <a:lnSpc>
                <a:spcPct val="100000"/>
              </a:lnSpc>
            </a:pPr>
            <a:endParaRPr lang="en-US" sz="1013" dirty="0"/>
          </a:p>
        </p:txBody>
      </p:sp>
      <p:sp>
        <p:nvSpPr>
          <p:cNvPr id="5" name="Title 1">
            <a:extLst>
              <a:ext uri="{FF2B5EF4-FFF2-40B4-BE49-F238E27FC236}">
                <a16:creationId xmlns:a16="http://schemas.microsoft.com/office/drawing/2014/main" id="{9DB48AFA-F0E7-81AD-7494-C524C7FC567D}"/>
              </a:ext>
            </a:extLst>
          </p:cNvPr>
          <p:cNvSpPr txBox="1">
            <a:spLocks/>
          </p:cNvSpPr>
          <p:nvPr/>
        </p:nvSpPr>
        <p:spPr>
          <a:xfrm>
            <a:off x="476798" y="370762"/>
            <a:ext cx="7772400" cy="621464"/>
          </a:xfrm>
          <a:prstGeom prst="rect">
            <a:avLst/>
          </a:prstGeom>
          <a:effectLst/>
        </p:spPr>
        <p:txBody>
          <a:bodyPr vert="horz" lIns="68580" tIns="34290" rIns="68580" bIns="34290" rtlCol="0" anchor="t" anchorCtr="0">
            <a:noAutofit/>
          </a:bodyPr>
          <a:lstStyle>
            <a:defPPr>
              <a:defRPr lang="en-US"/>
            </a:defPPr>
            <a:lvl1pPr indent="0" defTabSz="914400">
              <a:spcBef>
                <a:spcPct val="0"/>
              </a:spcBef>
              <a:buClr>
                <a:schemeClr val="accent6">
                  <a:lumMod val="75000"/>
                </a:schemeClr>
              </a:buClr>
              <a:buSzPct val="128000"/>
              <a:buFont typeface="Georgia" pitchFamily="18" charset="0"/>
              <a:buNone/>
              <a:defRPr sz="4000" b="0" i="0" cap="none" spc="0">
                <a:ln>
                  <a:noFill/>
                </a:ln>
                <a:solidFill>
                  <a:srgbClr val="FFFFFF"/>
                </a:solidFill>
                <a:effectLst/>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2100" b="1" dirty="0">
                <a:solidFill>
                  <a:schemeClr val="tx1"/>
                </a:solidFill>
              </a:rPr>
              <a:t>Cryogenic Electron Microscopy (cryo-EM): Opportunities for Global Collaboration</a:t>
            </a:r>
          </a:p>
        </p:txBody>
      </p:sp>
      <p:sp>
        <p:nvSpPr>
          <p:cNvPr id="12" name="Slide Number Placeholder 5">
            <a:extLst>
              <a:ext uri="{FF2B5EF4-FFF2-40B4-BE49-F238E27FC236}">
                <a16:creationId xmlns:a16="http://schemas.microsoft.com/office/drawing/2014/main" id="{A0090281-C45D-6E28-D670-171147032F1C}"/>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12</a:t>
            </a:fld>
            <a:endParaRPr lang="en-US" sz="1200" dirty="0">
              <a:solidFill>
                <a:schemeClr val="accent1"/>
              </a:solidFill>
            </a:endParaRPr>
          </a:p>
        </p:txBody>
      </p:sp>
    </p:spTree>
    <p:extLst>
      <p:ext uri="{BB962C8B-B14F-4D97-AF65-F5344CB8AC3E}">
        <p14:creationId xmlns:p14="http://schemas.microsoft.com/office/powerpoint/2010/main" val="1901847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97EB35-E10D-ABEA-1547-B7903F57D381}"/>
            </a:ext>
          </a:extLst>
        </p:cNvPr>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639CB3-90CD-C0BD-3791-89B3623CEF3C}"/>
              </a:ext>
            </a:extLst>
          </p:cNvPr>
          <p:cNvSpPr txBox="1">
            <a:spLocks/>
          </p:cNvSpPr>
          <p:nvPr/>
        </p:nvSpPr>
        <p:spPr>
          <a:xfrm>
            <a:off x="422120" y="1187296"/>
            <a:ext cx="7881756" cy="3585442"/>
          </a:xfrm>
          <a:prstGeom prst="rect">
            <a:avLst/>
          </a:prstGeom>
        </p:spPr>
        <p:txBody>
          <a:bodyPr vert="horz" lIns="68580" tIns="34290" rIns="68580" bIns="34290" rtlCol="0">
            <a:noAutofit/>
          </a:bodyPr>
          <a:lstStyle>
            <a:defPPr>
              <a:defRPr lang="en-US"/>
            </a:defPPr>
            <a:lvl1pPr marL="228600" indent="-228600" defTabSz="914400">
              <a:lnSpc>
                <a:spcPct val="120000"/>
              </a:lnSpc>
              <a:spcBef>
                <a:spcPts val="1000"/>
              </a:spcBef>
              <a:buClr>
                <a:schemeClr val="accent1"/>
              </a:buClr>
              <a:buSzPct val="100000"/>
              <a:buFont typeface="Arial" panose="020B0604020202020204" pitchFamily="34" charset="0"/>
              <a:buChar char="•"/>
              <a:defRPr sz="1600">
                <a:effectLst/>
              </a:defRPr>
            </a:lvl1pPr>
            <a:lvl2pPr marL="685800" indent="-228600" defTabSz="914400">
              <a:lnSpc>
                <a:spcPct val="120000"/>
              </a:lnSpc>
              <a:spcBef>
                <a:spcPts val="500"/>
              </a:spcBef>
              <a:buClr>
                <a:schemeClr val="accent1"/>
              </a:buClr>
              <a:buSzPct val="100000"/>
              <a:buFont typeface="Arial" panose="020B0604020202020204" pitchFamily="34" charset="0"/>
              <a:buChar char="•"/>
              <a:defRPr cap="none" baseline="0">
                <a:effectLst/>
              </a:defRPr>
            </a:lvl2pPr>
            <a:lvl3pPr marL="1143000" indent="-228600" defTabSz="914400">
              <a:lnSpc>
                <a:spcPct val="120000"/>
              </a:lnSpc>
              <a:spcBef>
                <a:spcPts val="500"/>
              </a:spcBef>
              <a:buClr>
                <a:schemeClr val="accent1"/>
              </a:buClr>
              <a:buSzPct val="100000"/>
              <a:buFont typeface="Arial" panose="020B0604020202020204" pitchFamily="34" charset="0"/>
              <a:buChar char="•"/>
              <a:defRPr sz="1600">
                <a:effectLst/>
              </a:defRPr>
            </a:lvl3pPr>
            <a:lvl4pPr marL="1600200" indent="-228600" defTabSz="914400">
              <a:lnSpc>
                <a:spcPct val="120000"/>
              </a:lnSpc>
              <a:spcBef>
                <a:spcPts val="500"/>
              </a:spcBef>
              <a:buClr>
                <a:schemeClr val="accent1"/>
              </a:buClr>
              <a:buSzPct val="100000"/>
              <a:buFont typeface="Arial" panose="020B0604020202020204" pitchFamily="34" charset="0"/>
              <a:buChar char="•"/>
              <a:defRPr sz="1400" cap="none" baseline="0">
                <a:effectLst/>
              </a:defRPr>
            </a:lvl4pPr>
            <a:lvl5pPr marL="2057400" indent="-228600" defTabSz="914400">
              <a:lnSpc>
                <a:spcPct val="120000"/>
              </a:lnSpc>
              <a:spcBef>
                <a:spcPts val="500"/>
              </a:spcBef>
              <a:buClr>
                <a:schemeClr val="accent1"/>
              </a:buClr>
              <a:buSzPct val="100000"/>
              <a:buFont typeface="Arial" panose="020B0604020202020204" pitchFamily="34" charset="0"/>
              <a:buChar char="•"/>
              <a:defRPr sz="1200">
                <a:effectLst/>
              </a:defRPr>
            </a:lvl5pPr>
            <a:lvl6pPr marL="2514600" indent="-228600" defTabSz="914400">
              <a:lnSpc>
                <a:spcPct val="120000"/>
              </a:lnSpc>
              <a:spcBef>
                <a:spcPts val="500"/>
              </a:spcBef>
              <a:buClr>
                <a:schemeClr val="accent1"/>
              </a:buClr>
              <a:buSzPct val="100000"/>
              <a:buFont typeface="Arial" panose="020B0604020202020204" pitchFamily="34" charset="0"/>
              <a:buChar char="•"/>
              <a:defRPr sz="1200">
                <a:effectLst/>
              </a:defRPr>
            </a:lvl6pPr>
            <a:lvl7pPr marL="2971800" indent="-228600" defTabSz="914400">
              <a:lnSpc>
                <a:spcPct val="120000"/>
              </a:lnSpc>
              <a:spcBef>
                <a:spcPts val="500"/>
              </a:spcBef>
              <a:buClr>
                <a:schemeClr val="accent1"/>
              </a:buClr>
              <a:buSzPct val="100000"/>
              <a:buFont typeface="Arial" panose="020B0604020202020204" pitchFamily="34" charset="0"/>
              <a:buChar char="•"/>
              <a:defRPr sz="1200">
                <a:effectLst/>
              </a:defRPr>
            </a:lvl7pPr>
            <a:lvl8pPr marL="34290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8pPr>
            <a:lvl9pPr marL="38862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9pPr>
          </a:lstStyle>
          <a:p>
            <a:pPr marL="0" indent="0">
              <a:buNone/>
            </a:pPr>
            <a:r>
              <a:rPr lang="en-US" b="1" dirty="0"/>
              <a:t>Medical &amp; Agricultural Collaborations</a:t>
            </a:r>
            <a:endParaRPr lang="en-US" dirty="0"/>
          </a:p>
          <a:p>
            <a:pPr marL="0">
              <a:spcBef>
                <a:spcPts val="0"/>
              </a:spcBef>
              <a:buFont typeface="Arial" panose="020B0604020202020204" pitchFamily="34" charset="0"/>
              <a:buChar char="•"/>
            </a:pPr>
            <a:r>
              <a:rPr lang="en-US" sz="1400" b="1" dirty="0"/>
              <a:t>Army worm pest control</a:t>
            </a:r>
            <a:r>
              <a:rPr lang="en-US" sz="1400" dirty="0"/>
              <a:t>: Brazil, US, South Africa &amp; 9 African countries collaborating on maize/sorghum pest control</a:t>
            </a:r>
          </a:p>
          <a:p>
            <a:pPr marL="0">
              <a:spcBef>
                <a:spcPts val="0"/>
              </a:spcBef>
              <a:buFont typeface="Arial" panose="020B0604020202020204" pitchFamily="34" charset="0"/>
              <a:buChar char="•"/>
            </a:pPr>
            <a:r>
              <a:rPr lang="en-US" sz="1400" b="1" dirty="0"/>
              <a:t>Clinical research</a:t>
            </a:r>
            <a:r>
              <a:rPr lang="en-US" sz="1400" dirty="0"/>
              <a:t>: FIOCRUZ (Brazil) &amp; Mozambique focusing on infectious diseases (Malaria, AIDS, TB)</a:t>
            </a:r>
          </a:p>
          <a:p>
            <a:pPr marL="0" indent="0">
              <a:buNone/>
            </a:pPr>
            <a:r>
              <a:rPr lang="en-US" b="1" dirty="0"/>
              <a:t>Atlantic International Research Centre (AIR-Centre)</a:t>
            </a:r>
            <a:endParaRPr lang="en-US" dirty="0"/>
          </a:p>
          <a:p>
            <a:pPr marL="0">
              <a:spcBef>
                <a:spcPts val="0"/>
              </a:spcBef>
              <a:buFont typeface="Arial" panose="020B0604020202020204" pitchFamily="34" charset="0"/>
              <a:buChar char="•"/>
            </a:pPr>
            <a:r>
              <a:rPr lang="en-US" sz="1400" dirty="0"/>
              <a:t>A platform for global collaboration on </a:t>
            </a:r>
            <a:r>
              <a:rPr lang="en-US" sz="1400" b="1" dirty="0"/>
              <a:t>space, oceans, climate change</a:t>
            </a:r>
            <a:r>
              <a:rPr lang="en-US" sz="1400" dirty="0"/>
              <a:t>, and more</a:t>
            </a:r>
          </a:p>
          <a:p>
            <a:pPr marL="0">
              <a:spcBef>
                <a:spcPts val="0"/>
              </a:spcBef>
              <a:buFont typeface="Arial" panose="020B0604020202020204" pitchFamily="34" charset="0"/>
              <a:buChar char="•"/>
            </a:pPr>
            <a:r>
              <a:rPr lang="en-US" sz="1400" dirty="0"/>
              <a:t>EU-BR-ZA agreements promote </a:t>
            </a:r>
            <a:r>
              <a:rPr lang="en-US" sz="1400" b="1" dirty="0"/>
              <a:t>South Atlantic &amp; Southern Ocean research</a:t>
            </a:r>
            <a:endParaRPr lang="en-US" sz="1400" dirty="0"/>
          </a:p>
          <a:p>
            <a:pPr marL="0" indent="0">
              <a:buNone/>
            </a:pPr>
            <a:r>
              <a:rPr lang="en-US" b="1" dirty="0"/>
              <a:t>National Institutes of Health (NIH) in Africa</a:t>
            </a:r>
            <a:endParaRPr lang="en-US" dirty="0"/>
          </a:p>
          <a:p>
            <a:pPr marL="0">
              <a:spcBef>
                <a:spcPts val="0"/>
              </a:spcBef>
              <a:buFont typeface="Arial" panose="020B0604020202020204" pitchFamily="34" charset="0"/>
              <a:buChar char="•"/>
            </a:pPr>
            <a:r>
              <a:rPr lang="en-US" sz="1400" dirty="0"/>
              <a:t>$74.5M invested in </a:t>
            </a:r>
            <a:r>
              <a:rPr lang="en-US" sz="1400" b="1" dirty="0"/>
              <a:t>DS-I Africa</a:t>
            </a:r>
            <a:r>
              <a:rPr lang="en-US" sz="1400" dirty="0"/>
              <a:t> to catalyze </a:t>
            </a:r>
            <a:r>
              <a:rPr lang="en-US" sz="1400" b="1" dirty="0"/>
              <a:t>data science, AI</a:t>
            </a:r>
            <a:r>
              <a:rPr lang="en-US" sz="1400" dirty="0"/>
              <a:t>, and </a:t>
            </a:r>
            <a:r>
              <a:rPr lang="en-US" sz="1400" b="1" dirty="0"/>
              <a:t>health discoveries</a:t>
            </a:r>
            <a:endParaRPr lang="en-US" sz="1400" dirty="0"/>
          </a:p>
          <a:p>
            <a:pPr marL="0">
              <a:spcBef>
                <a:spcPts val="0"/>
              </a:spcBef>
              <a:buFont typeface="Arial" panose="020B0604020202020204" pitchFamily="34" charset="0"/>
              <a:buChar char="•"/>
            </a:pPr>
            <a:r>
              <a:rPr lang="en-US" sz="1400" dirty="0"/>
              <a:t>Projects addressing </a:t>
            </a:r>
            <a:r>
              <a:rPr lang="en-US" sz="1400" b="1" dirty="0"/>
              <a:t>pandemic preparedness</a:t>
            </a:r>
            <a:r>
              <a:rPr lang="en-US" sz="1400" dirty="0"/>
              <a:t>, </a:t>
            </a:r>
            <a:r>
              <a:rPr lang="en-US" sz="1400" b="1" dirty="0"/>
              <a:t>AI for pregnancy outcomes</a:t>
            </a:r>
            <a:r>
              <a:rPr lang="en-US" sz="1400" dirty="0"/>
              <a:t>, </a:t>
            </a:r>
            <a:r>
              <a:rPr lang="en-US" sz="1400" b="1" dirty="0"/>
              <a:t>antimicrobial resistance</a:t>
            </a:r>
            <a:r>
              <a:rPr lang="en-US" sz="1400" dirty="0"/>
              <a:t>, and more</a:t>
            </a:r>
          </a:p>
          <a:p>
            <a:pPr lvl="1">
              <a:lnSpc>
                <a:spcPct val="100000"/>
              </a:lnSpc>
            </a:pPr>
            <a:endParaRPr lang="en-US" sz="1200" dirty="0"/>
          </a:p>
          <a:p>
            <a:pPr lvl="1">
              <a:lnSpc>
                <a:spcPct val="100000"/>
              </a:lnSpc>
            </a:pPr>
            <a:endParaRPr lang="en-US" sz="1013" dirty="0"/>
          </a:p>
        </p:txBody>
      </p:sp>
      <p:sp>
        <p:nvSpPr>
          <p:cNvPr id="5" name="Title 1">
            <a:extLst>
              <a:ext uri="{FF2B5EF4-FFF2-40B4-BE49-F238E27FC236}">
                <a16:creationId xmlns:a16="http://schemas.microsoft.com/office/drawing/2014/main" id="{FB4BB2ED-0064-E108-3FFE-55BE144E8B54}"/>
              </a:ext>
            </a:extLst>
          </p:cNvPr>
          <p:cNvSpPr txBox="1">
            <a:spLocks/>
          </p:cNvSpPr>
          <p:nvPr/>
        </p:nvSpPr>
        <p:spPr>
          <a:xfrm>
            <a:off x="476798" y="370762"/>
            <a:ext cx="7772400" cy="621464"/>
          </a:xfrm>
          <a:prstGeom prst="rect">
            <a:avLst/>
          </a:prstGeom>
          <a:effectLst/>
        </p:spPr>
        <p:txBody>
          <a:bodyPr vert="horz" lIns="68580" tIns="34290" rIns="68580" bIns="34290" rtlCol="0" anchor="t" anchorCtr="0">
            <a:noAutofit/>
          </a:bodyPr>
          <a:lstStyle>
            <a:defPPr>
              <a:defRPr lang="en-US"/>
            </a:defPPr>
            <a:lvl1pPr indent="0" defTabSz="914400">
              <a:spcBef>
                <a:spcPct val="0"/>
              </a:spcBef>
              <a:buClr>
                <a:schemeClr val="accent6">
                  <a:lumMod val="75000"/>
                </a:schemeClr>
              </a:buClr>
              <a:buSzPct val="128000"/>
              <a:buFont typeface="Georgia" pitchFamily="18" charset="0"/>
              <a:buNone/>
              <a:defRPr sz="4000" b="0" i="0" cap="none" spc="0">
                <a:ln>
                  <a:noFill/>
                </a:ln>
                <a:solidFill>
                  <a:srgbClr val="FFFFFF"/>
                </a:solidFill>
                <a:effectLst/>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2100" b="1" dirty="0">
                <a:solidFill>
                  <a:schemeClr val="tx1"/>
                </a:solidFill>
              </a:rPr>
              <a:t>Collaborative Research Driving Science Across the South Atlantic</a:t>
            </a:r>
          </a:p>
        </p:txBody>
      </p:sp>
      <p:sp>
        <p:nvSpPr>
          <p:cNvPr id="12" name="Slide Number Placeholder 5">
            <a:extLst>
              <a:ext uri="{FF2B5EF4-FFF2-40B4-BE49-F238E27FC236}">
                <a16:creationId xmlns:a16="http://schemas.microsoft.com/office/drawing/2014/main" id="{16F145BE-763B-E49C-D01C-6FFF171B4A38}"/>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13</a:t>
            </a:fld>
            <a:endParaRPr lang="en-US" sz="1200" dirty="0">
              <a:solidFill>
                <a:schemeClr val="accent1"/>
              </a:solidFill>
            </a:endParaRPr>
          </a:p>
        </p:txBody>
      </p:sp>
    </p:spTree>
    <p:extLst>
      <p:ext uri="{BB962C8B-B14F-4D97-AF65-F5344CB8AC3E}">
        <p14:creationId xmlns:p14="http://schemas.microsoft.com/office/powerpoint/2010/main" val="1567928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E5D4F-A2CD-6E06-96BA-7689752F9FC3}"/>
            </a:ext>
          </a:extLst>
        </p:cNvPr>
        <p:cNvGrpSpPr/>
        <p:nvPr/>
      </p:nvGrpSpPr>
      <p:grpSpPr>
        <a:xfrm>
          <a:off x="0" y="0"/>
          <a:ext cx="0" cy="0"/>
          <a:chOff x="0" y="0"/>
          <a:chExt cx="0" cy="0"/>
        </a:xfrm>
      </p:grpSpPr>
      <p:sp>
        <p:nvSpPr>
          <p:cNvPr id="4" name="Content Placeholder 4">
            <a:extLst>
              <a:ext uri="{FF2B5EF4-FFF2-40B4-BE49-F238E27FC236}">
                <a16:creationId xmlns:a16="http://schemas.microsoft.com/office/drawing/2014/main" id="{3C15E4BB-1A87-A3AB-AAB1-D8953F3BEB78}"/>
              </a:ext>
            </a:extLst>
          </p:cNvPr>
          <p:cNvSpPr txBox="1">
            <a:spLocks/>
          </p:cNvSpPr>
          <p:nvPr/>
        </p:nvSpPr>
        <p:spPr>
          <a:xfrm>
            <a:off x="422120" y="1187296"/>
            <a:ext cx="7881756" cy="3585442"/>
          </a:xfrm>
          <a:prstGeom prst="rect">
            <a:avLst/>
          </a:prstGeom>
        </p:spPr>
        <p:txBody>
          <a:bodyPr vert="horz" lIns="68580" tIns="34290" rIns="68580" bIns="34290" rtlCol="0">
            <a:noAutofit/>
          </a:bodyPr>
          <a:lstStyle>
            <a:defPPr>
              <a:defRPr lang="en-US"/>
            </a:defPPr>
            <a:lvl1pPr marL="228600" indent="-228600" defTabSz="914400">
              <a:lnSpc>
                <a:spcPct val="120000"/>
              </a:lnSpc>
              <a:spcBef>
                <a:spcPts val="1000"/>
              </a:spcBef>
              <a:buClr>
                <a:schemeClr val="accent1"/>
              </a:buClr>
              <a:buSzPct val="100000"/>
              <a:buFont typeface="Arial" panose="020B0604020202020204" pitchFamily="34" charset="0"/>
              <a:buChar char="•"/>
              <a:defRPr sz="1600">
                <a:effectLst/>
              </a:defRPr>
            </a:lvl1pPr>
            <a:lvl2pPr marL="685800" indent="-228600" defTabSz="914400">
              <a:lnSpc>
                <a:spcPct val="120000"/>
              </a:lnSpc>
              <a:spcBef>
                <a:spcPts val="500"/>
              </a:spcBef>
              <a:buClr>
                <a:schemeClr val="accent1"/>
              </a:buClr>
              <a:buSzPct val="100000"/>
              <a:buFont typeface="Arial" panose="020B0604020202020204" pitchFamily="34" charset="0"/>
              <a:buChar char="•"/>
              <a:defRPr cap="none" baseline="0">
                <a:effectLst/>
              </a:defRPr>
            </a:lvl2pPr>
            <a:lvl3pPr marL="1143000" indent="-228600" defTabSz="914400">
              <a:lnSpc>
                <a:spcPct val="120000"/>
              </a:lnSpc>
              <a:spcBef>
                <a:spcPts val="500"/>
              </a:spcBef>
              <a:buClr>
                <a:schemeClr val="accent1"/>
              </a:buClr>
              <a:buSzPct val="100000"/>
              <a:buFont typeface="Arial" panose="020B0604020202020204" pitchFamily="34" charset="0"/>
              <a:buChar char="•"/>
              <a:defRPr sz="1600">
                <a:effectLst/>
              </a:defRPr>
            </a:lvl3pPr>
            <a:lvl4pPr marL="1600200" indent="-228600" defTabSz="914400">
              <a:lnSpc>
                <a:spcPct val="120000"/>
              </a:lnSpc>
              <a:spcBef>
                <a:spcPts val="500"/>
              </a:spcBef>
              <a:buClr>
                <a:schemeClr val="accent1"/>
              </a:buClr>
              <a:buSzPct val="100000"/>
              <a:buFont typeface="Arial" panose="020B0604020202020204" pitchFamily="34" charset="0"/>
              <a:buChar char="•"/>
              <a:defRPr sz="1400" cap="none" baseline="0">
                <a:effectLst/>
              </a:defRPr>
            </a:lvl4pPr>
            <a:lvl5pPr marL="2057400" indent="-228600" defTabSz="914400">
              <a:lnSpc>
                <a:spcPct val="120000"/>
              </a:lnSpc>
              <a:spcBef>
                <a:spcPts val="500"/>
              </a:spcBef>
              <a:buClr>
                <a:schemeClr val="accent1"/>
              </a:buClr>
              <a:buSzPct val="100000"/>
              <a:buFont typeface="Arial" panose="020B0604020202020204" pitchFamily="34" charset="0"/>
              <a:buChar char="•"/>
              <a:defRPr sz="1200">
                <a:effectLst/>
              </a:defRPr>
            </a:lvl5pPr>
            <a:lvl6pPr marL="2514600" indent="-228600" defTabSz="914400">
              <a:lnSpc>
                <a:spcPct val="120000"/>
              </a:lnSpc>
              <a:spcBef>
                <a:spcPts val="500"/>
              </a:spcBef>
              <a:buClr>
                <a:schemeClr val="accent1"/>
              </a:buClr>
              <a:buSzPct val="100000"/>
              <a:buFont typeface="Arial" panose="020B0604020202020204" pitchFamily="34" charset="0"/>
              <a:buChar char="•"/>
              <a:defRPr sz="1200">
                <a:effectLst/>
              </a:defRPr>
            </a:lvl6pPr>
            <a:lvl7pPr marL="2971800" indent="-228600" defTabSz="914400">
              <a:lnSpc>
                <a:spcPct val="120000"/>
              </a:lnSpc>
              <a:spcBef>
                <a:spcPts val="500"/>
              </a:spcBef>
              <a:buClr>
                <a:schemeClr val="accent1"/>
              </a:buClr>
              <a:buSzPct val="100000"/>
              <a:buFont typeface="Arial" panose="020B0604020202020204" pitchFamily="34" charset="0"/>
              <a:buChar char="•"/>
              <a:defRPr sz="1200">
                <a:effectLst/>
              </a:defRPr>
            </a:lvl7pPr>
            <a:lvl8pPr marL="34290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8pPr>
            <a:lvl9pPr marL="38862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9pPr>
          </a:lstStyle>
          <a:p>
            <a:pPr marL="0" indent="0">
              <a:buNone/>
            </a:pPr>
            <a:r>
              <a:rPr lang="en-US" b="1" dirty="0" err="1"/>
              <a:t>AmLight-ExP</a:t>
            </a:r>
            <a:r>
              <a:rPr lang="en-US" dirty="0"/>
              <a:t>: A transformative network connecting the </a:t>
            </a:r>
            <a:r>
              <a:rPr lang="en-US" b="1" dirty="0"/>
              <a:t>US, Latin America, and Africa</a:t>
            </a:r>
            <a:r>
              <a:rPr lang="en-US" dirty="0"/>
              <a:t> through advanced optical spectrum and leased capacity.</a:t>
            </a:r>
          </a:p>
          <a:p>
            <a:pPr marL="0" indent="0">
              <a:buNone/>
            </a:pPr>
            <a:r>
              <a:rPr lang="en-US" b="1" dirty="0"/>
              <a:t>Successful Demonstrations</a:t>
            </a:r>
            <a:r>
              <a:rPr lang="en-US" dirty="0"/>
              <a:t>:</a:t>
            </a:r>
          </a:p>
          <a:p>
            <a:pPr marL="457200" lvl="1">
              <a:spcBef>
                <a:spcPts val="0"/>
              </a:spcBef>
            </a:pPr>
            <a:r>
              <a:rPr lang="en-US" sz="1400" b="1" dirty="0"/>
              <a:t>SC24: 100Gbps throughput</a:t>
            </a:r>
            <a:r>
              <a:rPr lang="en-US" sz="1400" dirty="0"/>
              <a:t> tests between </a:t>
            </a:r>
            <a:r>
              <a:rPr lang="en-US" sz="1400" b="1" dirty="0"/>
              <a:t>US and South Africa</a:t>
            </a:r>
            <a:endParaRPr lang="en-US" sz="1400" dirty="0"/>
          </a:p>
          <a:p>
            <a:pPr marL="457200" lvl="1">
              <a:spcBef>
                <a:spcPts val="0"/>
              </a:spcBef>
            </a:pPr>
            <a:r>
              <a:rPr lang="en-US" sz="1400" b="1" dirty="0"/>
              <a:t>WACS/SACS/</a:t>
            </a:r>
            <a:r>
              <a:rPr lang="en-US" sz="1400" b="1" dirty="0" err="1"/>
              <a:t>AmLight</a:t>
            </a:r>
            <a:r>
              <a:rPr lang="en-US" sz="1400" b="1" dirty="0"/>
              <a:t> link</a:t>
            </a:r>
            <a:r>
              <a:rPr lang="en-US" sz="1400" dirty="0"/>
              <a:t> boosted during SC23</a:t>
            </a:r>
          </a:p>
          <a:p>
            <a:pPr marL="457200" lvl="1">
              <a:spcBef>
                <a:spcPts val="0"/>
              </a:spcBef>
            </a:pPr>
            <a:r>
              <a:rPr lang="en-US" sz="1400" dirty="0"/>
              <a:t>Support for </a:t>
            </a:r>
            <a:r>
              <a:rPr lang="en-US" sz="1400" b="1" dirty="0"/>
              <a:t>data-intensive research</a:t>
            </a:r>
            <a:r>
              <a:rPr lang="en-US" sz="1400" dirty="0"/>
              <a:t> in fields like </a:t>
            </a:r>
            <a:r>
              <a:rPr lang="en-US" sz="1400" b="1" dirty="0"/>
              <a:t>astronomy, medical research, agriculture</a:t>
            </a:r>
            <a:r>
              <a:rPr lang="en-US" sz="1400" dirty="0"/>
              <a:t>, and </a:t>
            </a:r>
            <a:r>
              <a:rPr lang="en-US" sz="1400" b="1" dirty="0"/>
              <a:t>genomics</a:t>
            </a:r>
            <a:r>
              <a:rPr lang="en-US" sz="1400" dirty="0"/>
              <a:t>.</a:t>
            </a:r>
          </a:p>
          <a:p>
            <a:pPr marL="0" indent="0">
              <a:buNone/>
            </a:pPr>
            <a:r>
              <a:rPr lang="en-US" b="1" dirty="0"/>
              <a:t>BEAA Collaboration</a:t>
            </a:r>
            <a:r>
              <a:rPr lang="en-US" dirty="0"/>
              <a:t>:</a:t>
            </a:r>
          </a:p>
          <a:p>
            <a:pPr marL="457200" lvl="2">
              <a:spcBef>
                <a:spcPts val="0"/>
              </a:spcBef>
            </a:pPr>
            <a:r>
              <a:rPr lang="en-US" sz="1400" dirty="0"/>
              <a:t>Enhances </a:t>
            </a:r>
            <a:r>
              <a:rPr lang="en-US" sz="1400" b="1" dirty="0"/>
              <a:t>network resilience</a:t>
            </a:r>
            <a:r>
              <a:rPr lang="en-US" sz="1400" dirty="0"/>
              <a:t> for continuous connectivity across continents</a:t>
            </a:r>
          </a:p>
          <a:p>
            <a:pPr marL="457200" lvl="2">
              <a:spcBef>
                <a:spcPts val="0"/>
              </a:spcBef>
            </a:pPr>
            <a:r>
              <a:rPr lang="en-US" sz="1400" dirty="0"/>
              <a:t>Regional RENs (</a:t>
            </a:r>
            <a:r>
              <a:rPr lang="en-US" sz="1400" b="1" dirty="0"/>
              <a:t>WACREN</a:t>
            </a:r>
            <a:r>
              <a:rPr lang="en-US" sz="1400" dirty="0"/>
              <a:t>, </a:t>
            </a:r>
            <a:r>
              <a:rPr lang="en-US" sz="1400" b="1" dirty="0" err="1"/>
              <a:t>UbuntuNet</a:t>
            </a:r>
            <a:r>
              <a:rPr lang="en-US" sz="1400" b="1" dirty="0"/>
              <a:t> Alliance</a:t>
            </a:r>
            <a:r>
              <a:rPr lang="en-US" sz="1400" dirty="0"/>
              <a:t>) empower higher education institutions in Africa.</a:t>
            </a:r>
          </a:p>
          <a:p>
            <a:pPr lvl="1">
              <a:lnSpc>
                <a:spcPct val="100000"/>
              </a:lnSpc>
            </a:pPr>
            <a:endParaRPr lang="en-US" sz="1200" dirty="0"/>
          </a:p>
          <a:p>
            <a:pPr lvl="1">
              <a:lnSpc>
                <a:spcPct val="100000"/>
              </a:lnSpc>
            </a:pPr>
            <a:endParaRPr lang="en-US" sz="1013" dirty="0"/>
          </a:p>
        </p:txBody>
      </p:sp>
      <p:sp>
        <p:nvSpPr>
          <p:cNvPr id="5" name="Title 1">
            <a:extLst>
              <a:ext uri="{FF2B5EF4-FFF2-40B4-BE49-F238E27FC236}">
                <a16:creationId xmlns:a16="http://schemas.microsoft.com/office/drawing/2014/main" id="{37F98E6D-604D-CF16-074D-F3D8E674152A}"/>
              </a:ext>
            </a:extLst>
          </p:cNvPr>
          <p:cNvSpPr txBox="1">
            <a:spLocks/>
          </p:cNvSpPr>
          <p:nvPr/>
        </p:nvSpPr>
        <p:spPr>
          <a:xfrm>
            <a:off x="476798" y="370762"/>
            <a:ext cx="7772400" cy="621464"/>
          </a:xfrm>
          <a:prstGeom prst="rect">
            <a:avLst/>
          </a:prstGeom>
          <a:effectLst/>
        </p:spPr>
        <p:txBody>
          <a:bodyPr vert="horz" lIns="68580" tIns="34290" rIns="68580" bIns="34290" rtlCol="0" anchor="t" anchorCtr="0">
            <a:noAutofit/>
          </a:bodyPr>
          <a:lstStyle>
            <a:defPPr>
              <a:defRPr lang="en-US"/>
            </a:defPPr>
            <a:lvl1pPr indent="0" defTabSz="914400">
              <a:spcBef>
                <a:spcPct val="0"/>
              </a:spcBef>
              <a:buClr>
                <a:schemeClr val="accent6">
                  <a:lumMod val="75000"/>
                </a:schemeClr>
              </a:buClr>
              <a:buSzPct val="128000"/>
              <a:buFont typeface="Georgia" pitchFamily="18" charset="0"/>
              <a:buNone/>
              <a:defRPr sz="4000" b="0" i="0" cap="none" spc="0">
                <a:ln>
                  <a:noFill/>
                </a:ln>
                <a:solidFill>
                  <a:srgbClr val="FFFFFF"/>
                </a:solidFill>
                <a:effectLst/>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2100" b="1" dirty="0">
                <a:solidFill>
                  <a:schemeClr val="tx1"/>
                </a:solidFill>
              </a:rPr>
              <a:t>Conclusion &amp; Next Steps: Advancing Global Research and Education with </a:t>
            </a:r>
            <a:r>
              <a:rPr lang="en-US" sz="2100" b="1" dirty="0" err="1">
                <a:solidFill>
                  <a:schemeClr val="tx1"/>
                </a:solidFill>
              </a:rPr>
              <a:t>AmLight-ExP</a:t>
            </a:r>
            <a:endParaRPr lang="en-US" sz="2100" b="1" dirty="0">
              <a:solidFill>
                <a:schemeClr val="tx1"/>
              </a:solidFill>
            </a:endParaRPr>
          </a:p>
        </p:txBody>
      </p:sp>
      <p:sp>
        <p:nvSpPr>
          <p:cNvPr id="12" name="Slide Number Placeholder 5">
            <a:extLst>
              <a:ext uri="{FF2B5EF4-FFF2-40B4-BE49-F238E27FC236}">
                <a16:creationId xmlns:a16="http://schemas.microsoft.com/office/drawing/2014/main" id="{1D88B0FC-65FD-A1F2-A857-104CA679B748}"/>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14</a:t>
            </a:fld>
            <a:endParaRPr lang="en-US" sz="1200" dirty="0">
              <a:solidFill>
                <a:schemeClr val="accent1"/>
              </a:solidFill>
            </a:endParaRPr>
          </a:p>
        </p:txBody>
      </p:sp>
    </p:spTree>
    <p:extLst>
      <p:ext uri="{BB962C8B-B14F-4D97-AF65-F5344CB8AC3E}">
        <p14:creationId xmlns:p14="http://schemas.microsoft.com/office/powerpoint/2010/main" val="434575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1822" y="1529117"/>
            <a:ext cx="6845468" cy="507639"/>
          </a:xfrm>
          <a:noFill/>
          <a:ln>
            <a:noFill/>
          </a:ln>
        </p:spPr>
        <p:txBody>
          <a:bodyPr>
            <a:noAutofit/>
          </a:bodyPr>
          <a:lstStyle/>
          <a:p>
            <a:r>
              <a:rPr lang="en-US" sz="3300" dirty="0"/>
              <a:t>THANK YOU!</a:t>
            </a:r>
          </a:p>
        </p:txBody>
      </p:sp>
      <p:sp>
        <p:nvSpPr>
          <p:cNvPr id="6" name="Text Placeholder 2">
            <a:extLst>
              <a:ext uri="{FF2B5EF4-FFF2-40B4-BE49-F238E27FC236}">
                <a16:creationId xmlns:a16="http://schemas.microsoft.com/office/drawing/2014/main" id="{DC4F2AF1-FD5B-994F-9F34-368387D12C5C}"/>
              </a:ext>
            </a:extLst>
          </p:cNvPr>
          <p:cNvSpPr txBox="1">
            <a:spLocks/>
          </p:cNvSpPr>
          <p:nvPr/>
        </p:nvSpPr>
        <p:spPr>
          <a:xfrm>
            <a:off x="374754" y="465084"/>
            <a:ext cx="8769245" cy="507640"/>
          </a:xfrm>
          <a:prstGeom prst="rect">
            <a:avLst/>
          </a:prstGeom>
        </p:spPr>
        <p:txBody>
          <a:bodyPr vert="horz" lIns="68580" tIns="34290" rIns="68580" bIns="34290" rtlCol="0">
            <a:noAutofit/>
          </a:bodyPr>
          <a:lstStyle>
            <a:lvl1pPr marL="228600" indent="-182880" algn="l" defTabSz="914400" rtl="0" eaLnBrk="1" latinLnBrk="0" hangingPunct="1">
              <a:spcBef>
                <a:spcPct val="20000"/>
              </a:spcBef>
              <a:spcAft>
                <a:spcPts val="300"/>
              </a:spcAft>
              <a:buClr>
                <a:srgbClr val="FCD40B"/>
              </a:buClr>
              <a:buSzPct val="130000"/>
              <a:buFont typeface="Wingdings" charset="2"/>
              <a:buChar char="§"/>
              <a:defRPr sz="2200" kern="1200">
                <a:solidFill>
                  <a:srgbClr val="000090"/>
                </a:solidFill>
                <a:latin typeface="+mn-lt"/>
                <a:ea typeface="+mn-ea"/>
                <a:cs typeface="+mn-cs"/>
              </a:defRPr>
            </a:lvl1pPr>
            <a:lvl2pPr marL="548640" indent="-182880" algn="l" defTabSz="914400" rtl="0" eaLnBrk="1" latinLnBrk="0" hangingPunct="1">
              <a:spcBef>
                <a:spcPct val="20000"/>
              </a:spcBef>
              <a:spcAft>
                <a:spcPts val="300"/>
              </a:spcAft>
              <a:buClr>
                <a:srgbClr val="FCD40B"/>
              </a:buClr>
              <a:buSzPct val="130000"/>
              <a:buFont typeface="Wingdings" charset="2"/>
              <a:buChar char="§"/>
              <a:defRPr sz="2000" kern="1200">
                <a:solidFill>
                  <a:srgbClr val="000090"/>
                </a:solidFill>
                <a:latin typeface="+mn-lt"/>
                <a:ea typeface="+mn-ea"/>
                <a:cs typeface="+mn-cs"/>
              </a:defRPr>
            </a:lvl2pPr>
            <a:lvl3pPr marL="822960" indent="-182880" algn="l" defTabSz="914400" rtl="0" eaLnBrk="1" latinLnBrk="0" hangingPunct="1">
              <a:spcBef>
                <a:spcPct val="20000"/>
              </a:spcBef>
              <a:spcAft>
                <a:spcPts val="300"/>
              </a:spcAft>
              <a:buClr>
                <a:srgbClr val="FCD40B"/>
              </a:buClr>
              <a:buSzPct val="130000"/>
              <a:buFont typeface="Wingdings" charset="2"/>
              <a:buChar char="§"/>
              <a:defRPr sz="1800" kern="1200">
                <a:solidFill>
                  <a:srgbClr val="000090"/>
                </a:solidFill>
                <a:latin typeface="+mn-lt"/>
                <a:ea typeface="+mn-ea"/>
                <a:cs typeface="+mn-cs"/>
              </a:defRPr>
            </a:lvl3pPr>
            <a:lvl4pPr marL="1097280" indent="-182880" algn="l" defTabSz="914400" rtl="0" eaLnBrk="1" latinLnBrk="0" hangingPunct="1">
              <a:spcBef>
                <a:spcPct val="20000"/>
              </a:spcBef>
              <a:spcAft>
                <a:spcPts val="300"/>
              </a:spcAft>
              <a:buClr>
                <a:srgbClr val="FCD40B"/>
              </a:buClr>
              <a:buSzPct val="130000"/>
              <a:buFont typeface="Wingdings" charset="2"/>
              <a:buChar char="§"/>
              <a:defRPr sz="1600" kern="1200">
                <a:solidFill>
                  <a:srgbClr val="000090"/>
                </a:solidFill>
                <a:latin typeface="+mn-lt"/>
                <a:ea typeface="+mn-ea"/>
                <a:cs typeface="+mn-cs"/>
              </a:defRPr>
            </a:lvl4pPr>
            <a:lvl5pPr marL="1389888" indent="-182880" algn="l" defTabSz="914400" rtl="0" eaLnBrk="1" latinLnBrk="0" hangingPunct="1">
              <a:spcBef>
                <a:spcPct val="20000"/>
              </a:spcBef>
              <a:spcAft>
                <a:spcPts val="300"/>
              </a:spcAft>
              <a:buClr>
                <a:srgbClr val="FCD40B"/>
              </a:buClr>
              <a:buSzPct val="130000"/>
              <a:buFont typeface="Wingdings" charset="2"/>
              <a:buChar char="§"/>
              <a:defRPr sz="1400" kern="1200">
                <a:solidFill>
                  <a:srgbClr val="00009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ctr">
              <a:buNone/>
            </a:pPr>
            <a:r>
              <a:rPr lang="en-US" sz="1400" b="1" dirty="0"/>
              <a:t>Vasilka CHERGAROVA </a:t>
            </a:r>
            <a:r>
              <a:rPr lang="en-US" sz="1400" dirty="0"/>
              <a:t>- Florida International University, Miami, FL, USA, Emails: </a:t>
            </a:r>
            <a:r>
              <a:rPr lang="en-US" sz="1400" dirty="0">
                <a:hlinkClick r:id="rId3"/>
              </a:rPr>
              <a:t>vchergar@fiu.edu</a:t>
            </a:r>
            <a:endParaRPr lang="en-US" sz="1400" dirty="0"/>
          </a:p>
          <a:p>
            <a:pPr marL="45720" indent="0" algn="ctr">
              <a:buNone/>
            </a:pPr>
            <a:endParaRPr lang="en-US" sz="1400" dirty="0"/>
          </a:p>
          <a:p>
            <a:pPr marL="45720" indent="0" algn="ctr">
              <a:buNone/>
            </a:pPr>
            <a:endParaRPr lang="en-US" sz="1400" dirty="0"/>
          </a:p>
          <a:p>
            <a:pPr marL="45720" indent="0" algn="ctr">
              <a:buNone/>
            </a:pPr>
            <a:endParaRPr lang="en-US" sz="1400" dirty="0"/>
          </a:p>
          <a:p>
            <a:pPr marL="0" indent="0" algn="ctr">
              <a:buNone/>
            </a:pPr>
            <a:endParaRPr lang="en-US" sz="1350" b="1" dirty="0">
              <a:solidFill>
                <a:schemeClr val="tx1"/>
              </a:solidFill>
            </a:endParaRPr>
          </a:p>
        </p:txBody>
      </p:sp>
      <p:sp>
        <p:nvSpPr>
          <p:cNvPr id="5" name="TextBox 4">
            <a:extLst>
              <a:ext uri="{FF2B5EF4-FFF2-40B4-BE49-F238E27FC236}">
                <a16:creationId xmlns:a16="http://schemas.microsoft.com/office/drawing/2014/main" id="{D43B1DBE-AEF5-A94B-82B2-68B3D42A5D50}"/>
              </a:ext>
            </a:extLst>
          </p:cNvPr>
          <p:cNvSpPr txBox="1"/>
          <p:nvPr/>
        </p:nvSpPr>
        <p:spPr>
          <a:xfrm>
            <a:off x="727936" y="2036756"/>
            <a:ext cx="7922204" cy="1892826"/>
          </a:xfrm>
          <a:prstGeom prst="rect">
            <a:avLst/>
          </a:prstGeom>
          <a:noFill/>
        </p:spPr>
        <p:txBody>
          <a:bodyPr wrap="square" rtlCol="0">
            <a:spAutoFit/>
          </a:bodyPr>
          <a:lstStyle/>
          <a:p>
            <a:pPr algn="ctr"/>
            <a:r>
              <a:rPr lang="en-US" sz="900" b="1" dirty="0"/>
              <a:t>Heidi MORGAN </a:t>
            </a:r>
            <a:r>
              <a:rPr lang="en-US" sz="900" dirty="0"/>
              <a:t>- University of Southern California, Los Angeles, USA, Email: </a:t>
            </a:r>
            <a:r>
              <a:rPr lang="en-US" sz="900" dirty="0" err="1"/>
              <a:t>hlmorgan@isi.edu</a:t>
            </a:r>
            <a:endParaRPr lang="en-US" sz="900" dirty="0"/>
          </a:p>
          <a:p>
            <a:pPr algn="ctr"/>
            <a:r>
              <a:rPr lang="en-US" sz="900" b="1" dirty="0"/>
              <a:t>Julio IBARRA </a:t>
            </a:r>
            <a:r>
              <a:rPr lang="en-US" sz="900" dirty="0"/>
              <a:t>- Florida International University, Miami, FL, USA, Email: </a:t>
            </a:r>
            <a:r>
              <a:rPr lang="en-US" sz="900" dirty="0" err="1"/>
              <a:t>julio@fiu.edu</a:t>
            </a:r>
            <a:endParaRPr lang="en-US" sz="900" dirty="0"/>
          </a:p>
          <a:p>
            <a:pPr algn="ctr"/>
            <a:r>
              <a:rPr lang="en-US" sz="900" b="1" dirty="0"/>
              <a:t>Jeronimo BEZERRA </a:t>
            </a:r>
            <a:r>
              <a:rPr lang="en-US" sz="900" dirty="0"/>
              <a:t>- Florida International University, Miami, FL, USA, Emails: </a:t>
            </a:r>
            <a:r>
              <a:rPr lang="en-US" sz="900" dirty="0" err="1"/>
              <a:t>jbezerra@fiu.edu</a:t>
            </a:r>
            <a:endParaRPr lang="en-US" sz="900" dirty="0"/>
          </a:p>
          <a:p>
            <a:pPr algn="ctr"/>
            <a:r>
              <a:rPr lang="en-US" sz="900" b="1" dirty="0"/>
              <a:t>Luis Fernandez LOPEZ </a:t>
            </a:r>
            <a:r>
              <a:rPr lang="en-US" sz="900" dirty="0"/>
              <a:t>- Florida International University, Miami, FL, USA, Emails: </a:t>
            </a:r>
            <a:r>
              <a:rPr lang="en-US" sz="900" dirty="0" err="1"/>
              <a:t>llopez@fiu.edu</a:t>
            </a:r>
            <a:endParaRPr lang="en-US" sz="900" dirty="0"/>
          </a:p>
          <a:p>
            <a:pPr algn="ctr"/>
            <a:r>
              <a:rPr lang="en-US" sz="900" b="1" dirty="0"/>
              <a:t>Donald A. “Chip” COX III </a:t>
            </a:r>
            <a:r>
              <a:rPr lang="en-US" sz="900" dirty="0"/>
              <a:t>- Vanderbilt University, Nashville, USA, Email: </a:t>
            </a:r>
            <a:r>
              <a:rPr lang="en-US" sz="900" dirty="0" err="1"/>
              <a:t>chip.cox@vanderbilt.edu</a:t>
            </a:r>
            <a:endParaRPr lang="en-US" sz="900" dirty="0"/>
          </a:p>
          <a:p>
            <a:pPr algn="ctr"/>
            <a:r>
              <a:rPr lang="en-US" sz="900" b="1" dirty="0"/>
              <a:t>Gabriella E. ALVAREZ </a:t>
            </a:r>
            <a:r>
              <a:rPr lang="en-US" sz="900" dirty="0"/>
              <a:t>- Florida International University, Miami, FL, USA, Emails: </a:t>
            </a:r>
            <a:r>
              <a:rPr lang="en-US" sz="900" dirty="0" err="1"/>
              <a:t>gaby.elan@gmail.com</a:t>
            </a:r>
            <a:endParaRPr lang="en-US" sz="900" dirty="0"/>
          </a:p>
          <a:p>
            <a:pPr algn="ctr"/>
            <a:r>
              <a:rPr lang="en-US" sz="900" b="1" dirty="0" err="1"/>
              <a:t>Aluizio</a:t>
            </a:r>
            <a:r>
              <a:rPr lang="en-US" sz="900" b="1" dirty="0"/>
              <a:t> HAZIN </a:t>
            </a:r>
            <a:r>
              <a:rPr lang="en-US" sz="900" dirty="0"/>
              <a:t>- Rede Nacional de Ensino e </a:t>
            </a:r>
            <a:r>
              <a:rPr lang="en-US" sz="900" dirty="0" err="1"/>
              <a:t>Pesquisa</a:t>
            </a:r>
            <a:r>
              <a:rPr lang="en-US" sz="900" dirty="0"/>
              <a:t> (RNP), Brazil, Email: </a:t>
            </a:r>
            <a:r>
              <a:rPr lang="en-US" sz="900" dirty="0">
                <a:hlinkClick r:id="rId4"/>
              </a:rPr>
              <a:t>aluizio.hazin@rnp.br</a:t>
            </a:r>
            <a:endParaRPr lang="en-US" sz="900" dirty="0"/>
          </a:p>
          <a:p>
            <a:pPr algn="ctr"/>
            <a:r>
              <a:rPr lang="en-US" sz="900" b="1" dirty="0"/>
              <a:t>Kasandra PILLAY </a:t>
            </a:r>
            <a:r>
              <a:rPr lang="en-US" sz="900" dirty="0"/>
              <a:t>- Council for Scientific and Industrial Research (CSIR), South African National Research Network (</a:t>
            </a:r>
            <a:r>
              <a:rPr lang="en-US" sz="900" dirty="0" err="1"/>
              <a:t>SANReN</a:t>
            </a:r>
            <a:r>
              <a:rPr lang="en-US" sz="900" dirty="0"/>
              <a:t>), South Africa, Emails: </a:t>
            </a:r>
            <a:r>
              <a:rPr lang="en-US" sz="900" dirty="0">
                <a:hlinkClick r:id="rId5"/>
              </a:rPr>
              <a:t>kpillay@csir.co.za</a:t>
            </a:r>
            <a:endParaRPr lang="en-US" sz="900" dirty="0"/>
          </a:p>
          <a:p>
            <a:pPr algn="ctr"/>
            <a:r>
              <a:rPr lang="en-US" sz="900" b="1" dirty="0"/>
              <a:t>Ajay MAKAN </a:t>
            </a:r>
            <a:r>
              <a:rPr lang="en-US" sz="900" dirty="0"/>
              <a:t>- Council for Scientific and Industrial Research (CSIR), South African National Research Network (</a:t>
            </a:r>
            <a:r>
              <a:rPr lang="en-US" sz="900" dirty="0" err="1"/>
              <a:t>SANReN</a:t>
            </a:r>
            <a:r>
              <a:rPr lang="en-US" sz="900" dirty="0"/>
              <a:t>), South Africa, Emails: </a:t>
            </a:r>
            <a:r>
              <a:rPr lang="en-US" sz="900" dirty="0" err="1"/>
              <a:t>ajay@sanren.ac.za</a:t>
            </a:r>
            <a:endParaRPr lang="en-US" sz="900" dirty="0"/>
          </a:p>
          <a:p>
            <a:pPr algn="ctr"/>
            <a:r>
              <a:rPr lang="en-US" sz="900" b="1" dirty="0"/>
              <a:t>Duncan GREAVES </a:t>
            </a:r>
            <a:r>
              <a:rPr lang="en-US" sz="900" dirty="0"/>
              <a:t>- Tertiary Education and Research Network of South Africa (TENET), South Africa, Email: </a:t>
            </a:r>
            <a:r>
              <a:rPr lang="en-US" sz="900" dirty="0" err="1"/>
              <a:t>ceo@tenet.ac.za</a:t>
            </a:r>
            <a:endParaRPr lang="en-US" sz="900" dirty="0"/>
          </a:p>
          <a:p>
            <a:pPr algn="ctr"/>
            <a:r>
              <a:rPr lang="en-US" sz="900" b="1" dirty="0"/>
              <a:t>Abdullah SHARIFF </a:t>
            </a:r>
            <a:r>
              <a:rPr lang="en-US" sz="900" dirty="0"/>
              <a:t>- Tertiary Education and Research Network of South Africa (TENET), South Africa, Email:  </a:t>
            </a:r>
            <a:r>
              <a:rPr lang="en-US" sz="900" dirty="0" err="1"/>
              <a:t>abdullah@tenet.ac.za</a:t>
            </a:r>
            <a:endParaRPr lang="en-US" sz="900" dirty="0"/>
          </a:p>
          <a:p>
            <a:pPr algn="ctr"/>
            <a:r>
              <a:rPr lang="en-US" sz="900" b="1" dirty="0"/>
              <a:t>Paul SULLIVAN </a:t>
            </a:r>
            <a:r>
              <a:rPr lang="en-US" sz="900" dirty="0"/>
              <a:t>- Tertiary Education and Research Network of South Africa (TENET), South Africa, Email: </a:t>
            </a:r>
            <a:r>
              <a:rPr lang="en-US" sz="900" dirty="0" err="1"/>
              <a:t>paul@tenet.ac.z</a:t>
            </a:r>
            <a:endParaRPr lang="en-US" sz="900" dirty="0"/>
          </a:p>
        </p:txBody>
      </p:sp>
      <p:sp>
        <p:nvSpPr>
          <p:cNvPr id="7" name="Slide Number Placeholder 5">
            <a:extLst>
              <a:ext uri="{FF2B5EF4-FFF2-40B4-BE49-F238E27FC236}">
                <a16:creationId xmlns:a16="http://schemas.microsoft.com/office/drawing/2014/main" id="{E88C4353-F9D2-9948-9031-7948A71FE7E3}"/>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15</a:t>
            </a:fld>
            <a:endParaRPr lang="en-US" sz="1200" dirty="0">
              <a:solidFill>
                <a:schemeClr val="accent1"/>
              </a:solidFill>
            </a:endParaRPr>
          </a:p>
        </p:txBody>
      </p:sp>
      <p:sp>
        <p:nvSpPr>
          <p:cNvPr id="3" name="TextBox 2">
            <a:extLst>
              <a:ext uri="{FF2B5EF4-FFF2-40B4-BE49-F238E27FC236}">
                <a16:creationId xmlns:a16="http://schemas.microsoft.com/office/drawing/2014/main" id="{272F08A0-2367-741D-7E3D-C9F3A0A93AD2}"/>
              </a:ext>
            </a:extLst>
          </p:cNvPr>
          <p:cNvSpPr txBox="1"/>
          <p:nvPr/>
        </p:nvSpPr>
        <p:spPr>
          <a:xfrm>
            <a:off x="1090246" y="4681927"/>
            <a:ext cx="6794580" cy="400110"/>
          </a:xfrm>
          <a:prstGeom prst="rect">
            <a:avLst/>
          </a:prstGeom>
          <a:noFill/>
        </p:spPr>
        <p:txBody>
          <a:bodyPr wrap="square" rtlCol="0">
            <a:spAutoFit/>
          </a:bodyPr>
          <a:lstStyle/>
          <a:p>
            <a:pPr algn="ctr"/>
            <a:r>
              <a:rPr lang="en-US" sz="1000" dirty="0"/>
              <a:t>The authors would also like to thank </a:t>
            </a:r>
            <a:r>
              <a:rPr lang="en-US" sz="1000" dirty="0" err="1"/>
              <a:t>SANReN</a:t>
            </a:r>
            <a:r>
              <a:rPr lang="en-US" sz="1000" dirty="0"/>
              <a:t>, TENET, </a:t>
            </a:r>
            <a:r>
              <a:rPr lang="en-US" sz="1000" dirty="0" err="1"/>
              <a:t>UbuntuNet</a:t>
            </a:r>
            <a:r>
              <a:rPr lang="en-US" sz="1000" dirty="0"/>
              <a:t> Alliance, WACREN, Academic Network of São Paulo (ANSP), and Rede Nacional de Ensino e </a:t>
            </a:r>
            <a:r>
              <a:rPr lang="en-US" sz="1000" dirty="0" err="1"/>
              <a:t>Pesquisa</a:t>
            </a:r>
            <a:r>
              <a:rPr lang="en-US" sz="1000" dirty="0"/>
              <a:t> (RNP). </a:t>
            </a:r>
          </a:p>
        </p:txBody>
      </p:sp>
    </p:spTree>
    <p:extLst>
      <p:ext uri="{BB962C8B-B14F-4D97-AF65-F5344CB8AC3E}">
        <p14:creationId xmlns:p14="http://schemas.microsoft.com/office/powerpoint/2010/main" val="1285271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A9B12D5-FB93-2E4B-8977-7DF758763CC6}"/>
              </a:ext>
            </a:extLst>
          </p:cNvPr>
          <p:cNvSpPr>
            <a:spLocks noGrp="1"/>
          </p:cNvSpPr>
          <p:nvPr>
            <p:ph type="title"/>
          </p:nvPr>
        </p:nvSpPr>
        <p:spPr>
          <a:xfrm>
            <a:off x="1405330" y="503796"/>
            <a:ext cx="6556565" cy="511372"/>
          </a:xfrm>
          <a:effectLst/>
        </p:spPr>
        <p:txBody>
          <a:bodyPr vert="horz" lIns="68580" tIns="34290" rIns="68580" bIns="34290" rtlCol="0" anchor="t" anchorCtr="0">
            <a:noAutofit/>
          </a:bodyPr>
          <a:lstStyle/>
          <a:p>
            <a:pPr>
              <a:buClr>
                <a:schemeClr val="accent6">
                  <a:lumMod val="75000"/>
                </a:schemeClr>
              </a:buClr>
              <a:buSzPct val="128000"/>
              <a:buFont typeface="Georgia" pitchFamily="18" charset="0"/>
            </a:pPr>
            <a:r>
              <a:rPr lang="en-US" sz="2800" cap="none" dirty="0"/>
              <a:t>Outline</a:t>
            </a:r>
          </a:p>
        </p:txBody>
      </p:sp>
      <p:sp>
        <p:nvSpPr>
          <p:cNvPr id="3" name="Content Placeholder 2">
            <a:extLst>
              <a:ext uri="{FF2B5EF4-FFF2-40B4-BE49-F238E27FC236}">
                <a16:creationId xmlns:a16="http://schemas.microsoft.com/office/drawing/2014/main" id="{BC73B11B-BA63-7E4A-8780-0189F748C7A5}"/>
              </a:ext>
            </a:extLst>
          </p:cNvPr>
          <p:cNvSpPr>
            <a:spLocks noGrp="1"/>
          </p:cNvSpPr>
          <p:nvPr>
            <p:ph sz="quarter" idx="13"/>
          </p:nvPr>
        </p:nvSpPr>
        <p:spPr>
          <a:xfrm>
            <a:off x="800654" y="1313195"/>
            <a:ext cx="5982191" cy="2455545"/>
          </a:xfrm>
        </p:spPr>
        <p:txBody>
          <a:bodyPr>
            <a:normAutofit fontScale="92500" lnSpcReduction="20000"/>
          </a:bodyPr>
          <a:lstStyle/>
          <a:p>
            <a:pPr marL="0">
              <a:lnSpc>
                <a:spcPct val="150000"/>
              </a:lnSpc>
              <a:spcBef>
                <a:spcPts val="0"/>
              </a:spcBef>
            </a:pPr>
            <a:r>
              <a:rPr lang="en-US" sz="1800" dirty="0"/>
              <a:t>What is </a:t>
            </a:r>
            <a:r>
              <a:rPr lang="en-US" sz="1800" dirty="0" err="1"/>
              <a:t>AmLight-ExP</a:t>
            </a:r>
            <a:r>
              <a:rPr lang="en-US" sz="1800" dirty="0"/>
              <a:t>?</a:t>
            </a:r>
          </a:p>
          <a:p>
            <a:pPr marL="0">
              <a:lnSpc>
                <a:spcPct val="150000"/>
              </a:lnSpc>
              <a:spcBef>
                <a:spcPts val="0"/>
              </a:spcBef>
            </a:pPr>
            <a:r>
              <a:rPr lang="en-US" sz="1800" dirty="0"/>
              <a:t>SC23 &amp; BEAA Collaboration</a:t>
            </a:r>
          </a:p>
          <a:p>
            <a:pPr marL="0">
              <a:lnSpc>
                <a:spcPct val="150000"/>
              </a:lnSpc>
              <a:spcBef>
                <a:spcPts val="0"/>
              </a:spcBef>
            </a:pPr>
            <a:r>
              <a:rPr lang="en-US" sz="1800" dirty="0"/>
              <a:t>Open Science Grid</a:t>
            </a:r>
          </a:p>
          <a:p>
            <a:pPr marL="0">
              <a:lnSpc>
                <a:spcPct val="150000"/>
              </a:lnSpc>
              <a:spcBef>
                <a:spcPts val="0"/>
              </a:spcBef>
            </a:pPr>
            <a:r>
              <a:rPr lang="en-US" sz="1800" dirty="0"/>
              <a:t>Astronomy</a:t>
            </a:r>
          </a:p>
          <a:p>
            <a:pPr marL="0">
              <a:lnSpc>
                <a:spcPct val="150000"/>
              </a:lnSpc>
              <a:spcBef>
                <a:spcPts val="0"/>
              </a:spcBef>
            </a:pPr>
            <a:r>
              <a:rPr lang="en-US" sz="1800" dirty="0"/>
              <a:t>Cryogenic Electron Microscopy</a:t>
            </a:r>
          </a:p>
          <a:p>
            <a:pPr marL="0">
              <a:lnSpc>
                <a:spcPct val="150000"/>
              </a:lnSpc>
              <a:spcBef>
                <a:spcPts val="0"/>
              </a:spcBef>
            </a:pPr>
            <a:r>
              <a:rPr lang="en-US" sz="1800" dirty="0"/>
              <a:t>Other Science Drivers</a:t>
            </a:r>
          </a:p>
          <a:p>
            <a:pPr marL="0">
              <a:lnSpc>
                <a:spcPct val="150000"/>
              </a:lnSpc>
              <a:spcBef>
                <a:spcPts val="0"/>
              </a:spcBef>
            </a:pPr>
            <a:r>
              <a:rPr lang="en-US" sz="1800" dirty="0"/>
              <a:t>Conclusion</a:t>
            </a:r>
          </a:p>
        </p:txBody>
      </p:sp>
      <p:sp>
        <p:nvSpPr>
          <p:cNvPr id="5" name="CaixaDeTexto 4">
            <a:extLst>
              <a:ext uri="{FF2B5EF4-FFF2-40B4-BE49-F238E27FC236}">
                <a16:creationId xmlns:a16="http://schemas.microsoft.com/office/drawing/2014/main" id="{11AC2CAC-2BDB-7543-9BB9-D061413FC485}"/>
              </a:ext>
            </a:extLst>
          </p:cNvPr>
          <p:cNvSpPr txBox="1"/>
          <p:nvPr/>
        </p:nvSpPr>
        <p:spPr>
          <a:xfrm>
            <a:off x="6885186" y="2342819"/>
            <a:ext cx="1837762" cy="257115"/>
          </a:xfrm>
          <a:prstGeom prst="rect">
            <a:avLst/>
          </a:prstGeom>
        </p:spPr>
        <p:txBody>
          <a:bodyPr vert="horz" lIns="68580" tIns="34290" rIns="68580" bIns="34290" rtlCol="0">
            <a:noAutofit/>
          </a:bodyPr>
          <a:lstStyle>
            <a:defPPr>
              <a:defRPr lang="en-US"/>
            </a:defPPr>
            <a:lvl1pPr marL="45720" indent="0" defTabSz="914400">
              <a:spcBef>
                <a:spcPct val="20000"/>
              </a:spcBef>
              <a:spcAft>
                <a:spcPts val="300"/>
              </a:spcAft>
              <a:buClr>
                <a:srgbClr val="FCD40B"/>
              </a:buClr>
              <a:buSzPct val="130000"/>
              <a:buFont typeface="Wingdings" charset="2"/>
              <a:buNone/>
              <a:defRPr sz="1600">
                <a:solidFill>
                  <a:srgbClr val="000090"/>
                </a:solidFill>
              </a:defRPr>
            </a:lvl1pPr>
            <a:lvl2pPr marL="548640" indent="-182880" defTabSz="914400">
              <a:spcBef>
                <a:spcPct val="20000"/>
              </a:spcBef>
              <a:spcAft>
                <a:spcPts val="300"/>
              </a:spcAft>
              <a:buClr>
                <a:srgbClr val="FCD40B"/>
              </a:buClr>
              <a:buSzPct val="130000"/>
              <a:buFont typeface="Wingdings" charset="2"/>
              <a:buChar char="§"/>
              <a:defRPr sz="2000">
                <a:solidFill>
                  <a:srgbClr val="000090"/>
                </a:solidFill>
              </a:defRPr>
            </a:lvl2pPr>
            <a:lvl3pPr marL="822960" indent="-182880" defTabSz="914400">
              <a:spcBef>
                <a:spcPct val="20000"/>
              </a:spcBef>
              <a:spcAft>
                <a:spcPts val="300"/>
              </a:spcAft>
              <a:buClr>
                <a:srgbClr val="FCD40B"/>
              </a:buClr>
              <a:buSzPct val="130000"/>
              <a:buFont typeface="Wingdings" charset="2"/>
              <a:buChar char="§"/>
              <a:defRPr>
                <a:solidFill>
                  <a:srgbClr val="000090"/>
                </a:solidFill>
              </a:defRPr>
            </a:lvl3pPr>
            <a:lvl4pPr marL="1097280" indent="-182880" defTabSz="914400">
              <a:spcBef>
                <a:spcPct val="20000"/>
              </a:spcBef>
              <a:spcAft>
                <a:spcPts val="300"/>
              </a:spcAft>
              <a:buClr>
                <a:srgbClr val="FCD40B"/>
              </a:buClr>
              <a:buSzPct val="130000"/>
              <a:buFont typeface="Wingdings" charset="2"/>
              <a:buChar char="§"/>
              <a:defRPr sz="1600">
                <a:solidFill>
                  <a:srgbClr val="000090"/>
                </a:solidFill>
              </a:defRPr>
            </a:lvl4pPr>
            <a:lvl5pPr marL="1389888" indent="-182880" defTabSz="914400">
              <a:spcBef>
                <a:spcPct val="20000"/>
              </a:spcBef>
              <a:spcAft>
                <a:spcPts val="300"/>
              </a:spcAft>
              <a:buClr>
                <a:srgbClr val="FCD40B"/>
              </a:buClr>
              <a:buSzPct val="130000"/>
              <a:buFont typeface="Wingdings" charset="2"/>
              <a:buChar char="§"/>
              <a:defRPr sz="1400">
                <a:solidFill>
                  <a:srgbClr val="000090"/>
                </a:solidFill>
              </a:defRPr>
            </a:lvl5pPr>
            <a:lvl6pPr marL="1664208" indent="-182880" defTabSz="914400">
              <a:spcBef>
                <a:spcPct val="20000"/>
              </a:spcBef>
              <a:spcAft>
                <a:spcPts val="300"/>
              </a:spcAft>
              <a:buClr>
                <a:schemeClr val="accent6">
                  <a:lumMod val="75000"/>
                </a:schemeClr>
              </a:buClr>
              <a:buSzPct val="130000"/>
              <a:buFont typeface="Georgia" pitchFamily="18" charset="0"/>
              <a:buChar char="*"/>
              <a:defRPr sz="1400">
                <a:solidFill>
                  <a:schemeClr val="tx1">
                    <a:lumMod val="75000"/>
                    <a:lumOff val="25000"/>
                  </a:schemeClr>
                </a:solidFill>
              </a:defRPr>
            </a:lvl6pPr>
            <a:lvl7pPr marL="1965960" indent="-182880" defTabSz="914400">
              <a:spcBef>
                <a:spcPct val="20000"/>
              </a:spcBef>
              <a:spcAft>
                <a:spcPts val="300"/>
              </a:spcAft>
              <a:buClr>
                <a:schemeClr val="accent6">
                  <a:lumMod val="75000"/>
                </a:schemeClr>
              </a:buClr>
              <a:buSzPct val="130000"/>
              <a:buFont typeface="Georgia" pitchFamily="18" charset="0"/>
              <a:buChar char="*"/>
              <a:defRPr sz="1400">
                <a:solidFill>
                  <a:schemeClr val="tx1">
                    <a:lumMod val="75000"/>
                    <a:lumOff val="25000"/>
                  </a:schemeClr>
                </a:solidFill>
              </a:defRPr>
            </a:lvl7pPr>
            <a:lvl8pPr marL="2286000" indent="-182880" defTabSz="914400">
              <a:spcBef>
                <a:spcPct val="20000"/>
              </a:spcBef>
              <a:spcAft>
                <a:spcPts val="300"/>
              </a:spcAft>
              <a:buClr>
                <a:schemeClr val="accent6">
                  <a:lumMod val="75000"/>
                </a:schemeClr>
              </a:buClr>
              <a:buSzPct val="130000"/>
              <a:buFont typeface="Georgia" pitchFamily="18" charset="0"/>
              <a:buChar char="*"/>
              <a:defRPr sz="1400">
                <a:solidFill>
                  <a:schemeClr val="tx1">
                    <a:lumMod val="75000"/>
                    <a:lumOff val="25000"/>
                  </a:schemeClr>
                </a:solidFill>
              </a:defRPr>
            </a:lvl8pPr>
            <a:lvl9pPr marL="2587752" indent="-182880" defTabSz="914400">
              <a:spcBef>
                <a:spcPct val="20000"/>
              </a:spcBef>
              <a:spcAft>
                <a:spcPts val="300"/>
              </a:spcAft>
              <a:buClr>
                <a:schemeClr val="accent6">
                  <a:lumMod val="75000"/>
                </a:schemeClr>
              </a:buClr>
              <a:buSzPct val="130000"/>
              <a:buFont typeface="Georgia" pitchFamily="18" charset="0"/>
              <a:buChar char="*"/>
              <a:defRPr sz="1400">
                <a:solidFill>
                  <a:schemeClr val="tx1">
                    <a:lumMod val="75000"/>
                    <a:lumOff val="25000"/>
                  </a:schemeClr>
                </a:solidFill>
              </a:defRPr>
            </a:lvl9pPr>
          </a:lstStyle>
          <a:p>
            <a:r>
              <a:rPr lang="pt-BR" sz="900" dirty="0">
                <a:solidFill>
                  <a:schemeClr val="bg1"/>
                </a:solidFill>
              </a:rPr>
              <a:t>60  Miles backhaul</a:t>
            </a:r>
          </a:p>
        </p:txBody>
      </p:sp>
      <p:sp>
        <p:nvSpPr>
          <p:cNvPr id="10" name="Slide Number Placeholder 5">
            <a:extLst>
              <a:ext uri="{FF2B5EF4-FFF2-40B4-BE49-F238E27FC236}">
                <a16:creationId xmlns:a16="http://schemas.microsoft.com/office/drawing/2014/main" id="{DE622E32-E4BC-0248-B835-4A06858524E6}"/>
              </a:ext>
            </a:extLst>
          </p:cNvPr>
          <p:cNvSpPr>
            <a:spLocks noGrp="1"/>
          </p:cNvSpPr>
          <p:nvPr>
            <p:ph type="sldNum" sz="quarter" idx="12"/>
          </p:nvPr>
        </p:nvSpPr>
        <p:spPr>
          <a:xfrm>
            <a:off x="8078542" y="4681927"/>
            <a:ext cx="608264" cy="377684"/>
          </a:xfrm>
        </p:spPr>
        <p:txBody>
          <a:bodyPr/>
          <a:lstStyle/>
          <a:p>
            <a:fld id="{8B1DED20-E75D-544F-B7D4-F9DC9C76F073}" type="slidenum">
              <a:rPr lang="en-US" smtClean="0"/>
              <a:t>2</a:t>
            </a:fld>
            <a:endParaRPr lang="en-US" dirty="0"/>
          </a:p>
        </p:txBody>
      </p:sp>
    </p:spTree>
    <p:extLst>
      <p:ext uri="{BB962C8B-B14F-4D97-AF65-F5344CB8AC3E}">
        <p14:creationId xmlns:p14="http://schemas.microsoft.com/office/powerpoint/2010/main" val="836703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06513C4-D829-924E-9A6D-136AD5509F2D}"/>
              </a:ext>
            </a:extLst>
          </p:cNvPr>
          <p:cNvSpPr/>
          <p:nvPr/>
        </p:nvSpPr>
        <p:spPr>
          <a:xfrm>
            <a:off x="22474" y="4039064"/>
            <a:ext cx="9121526" cy="5492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 name="Content Placeholder 4"/>
          <p:cNvSpPr txBox="1">
            <a:spLocks/>
          </p:cNvSpPr>
          <p:nvPr/>
        </p:nvSpPr>
        <p:spPr>
          <a:xfrm>
            <a:off x="1210730" y="1087778"/>
            <a:ext cx="7476076" cy="2951286"/>
          </a:xfrm>
          <a:prstGeom prst="rect">
            <a:avLst/>
          </a:prstGeom>
        </p:spPr>
        <p:txBody>
          <a:bodyPr vert="horz" lIns="68580" tIns="34290" rIns="68580" bIns="34290" rtlCol="0">
            <a:noAutofit/>
          </a:bodyPr>
          <a:lstStyle>
            <a:defPPr>
              <a:defRPr lang="en-US"/>
            </a:defPPr>
            <a:lvl1pPr marL="45719" indent="0" defTabSz="914400">
              <a:lnSpc>
                <a:spcPct val="120000"/>
              </a:lnSpc>
              <a:spcBef>
                <a:spcPts val="1000"/>
              </a:spcBef>
              <a:buClr>
                <a:schemeClr val="accent1"/>
              </a:buClr>
              <a:buSzPct val="100000"/>
              <a:buFont typeface="Arial" panose="020B0604020202020204" pitchFamily="34" charset="0"/>
              <a:buNone/>
              <a:defRPr sz="2000">
                <a:effectLst/>
              </a:defRPr>
            </a:lvl1pPr>
            <a:lvl2pPr marL="228594" lvl="1" indent="-228600" defTabSz="914400">
              <a:lnSpc>
                <a:spcPct val="120000"/>
              </a:lnSpc>
              <a:spcBef>
                <a:spcPts val="500"/>
              </a:spcBef>
              <a:buClr>
                <a:schemeClr val="accent1"/>
              </a:buClr>
              <a:buSzPct val="100000"/>
              <a:buFont typeface="Arial" panose="020B0604020202020204" pitchFamily="34" charset="0"/>
              <a:buChar char="•"/>
              <a:defRPr sz="1600" cap="none" baseline="0">
                <a:effectLst/>
              </a:defRPr>
            </a:lvl2pPr>
            <a:lvl3pPr marL="502907" lvl="2" indent="-228600" defTabSz="914400">
              <a:lnSpc>
                <a:spcPct val="120000"/>
              </a:lnSpc>
              <a:spcBef>
                <a:spcPts val="500"/>
              </a:spcBef>
              <a:buClr>
                <a:schemeClr val="accent1"/>
              </a:buClr>
              <a:buSzPct val="100000"/>
              <a:buFont typeface="Arial" panose="020B0604020202020204" pitchFamily="34" charset="0"/>
              <a:buChar char="•"/>
              <a:defRPr sz="1200">
                <a:effectLst/>
              </a:defRPr>
            </a:lvl3pPr>
            <a:lvl4pPr marL="1600200" indent="-228600" defTabSz="914400">
              <a:lnSpc>
                <a:spcPct val="120000"/>
              </a:lnSpc>
              <a:spcBef>
                <a:spcPts val="500"/>
              </a:spcBef>
              <a:buClr>
                <a:schemeClr val="accent1"/>
              </a:buClr>
              <a:buSzPct val="100000"/>
              <a:buFont typeface="Arial" panose="020B0604020202020204" pitchFamily="34" charset="0"/>
              <a:buChar char="•"/>
              <a:defRPr sz="1400" cap="none" baseline="0">
                <a:effectLst/>
              </a:defRPr>
            </a:lvl4pPr>
            <a:lvl5pPr marL="2057400" indent="-228600" defTabSz="914400">
              <a:lnSpc>
                <a:spcPct val="120000"/>
              </a:lnSpc>
              <a:spcBef>
                <a:spcPts val="500"/>
              </a:spcBef>
              <a:buClr>
                <a:schemeClr val="accent1"/>
              </a:buClr>
              <a:buSzPct val="100000"/>
              <a:buFont typeface="Arial" panose="020B0604020202020204" pitchFamily="34" charset="0"/>
              <a:buChar char="•"/>
              <a:defRPr sz="1200">
                <a:effectLst/>
              </a:defRPr>
            </a:lvl5pPr>
            <a:lvl6pPr marL="2514600" indent="-228600" defTabSz="914400">
              <a:lnSpc>
                <a:spcPct val="120000"/>
              </a:lnSpc>
              <a:spcBef>
                <a:spcPts val="500"/>
              </a:spcBef>
              <a:buClr>
                <a:schemeClr val="accent1"/>
              </a:buClr>
              <a:buSzPct val="100000"/>
              <a:buFont typeface="Arial" panose="020B0604020202020204" pitchFamily="34" charset="0"/>
              <a:buChar char="•"/>
              <a:defRPr sz="1200">
                <a:effectLst/>
              </a:defRPr>
            </a:lvl6pPr>
            <a:lvl7pPr marL="2971800" indent="-228600" defTabSz="914400">
              <a:lnSpc>
                <a:spcPct val="120000"/>
              </a:lnSpc>
              <a:spcBef>
                <a:spcPts val="500"/>
              </a:spcBef>
              <a:buClr>
                <a:schemeClr val="accent1"/>
              </a:buClr>
              <a:buSzPct val="100000"/>
              <a:buFont typeface="Arial" panose="020B0604020202020204" pitchFamily="34" charset="0"/>
              <a:buChar char="•"/>
              <a:defRPr sz="1200">
                <a:effectLst/>
              </a:defRPr>
            </a:lvl7pPr>
            <a:lvl8pPr marL="34290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8pPr>
            <a:lvl9pPr marL="38862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9pPr>
          </a:lstStyle>
          <a:p>
            <a:r>
              <a:rPr lang="en-US" sz="1500" dirty="0">
                <a:hlinkClick r:id="rId3"/>
              </a:rPr>
              <a:t>AmLight ExP</a:t>
            </a:r>
            <a:r>
              <a:rPr lang="en-US" sz="1500" dirty="0"/>
              <a:t> is a hybrid network that uses Optical spectrum (Express) and Leased capacity (Protect) to build a reliable cutting-edge network infrastructure for research and education</a:t>
            </a:r>
          </a:p>
          <a:p>
            <a:r>
              <a:rPr lang="en-US" sz="1500" dirty="0" err="1"/>
              <a:t>AmLight</a:t>
            </a:r>
            <a:r>
              <a:rPr lang="en-US" sz="1500" dirty="0"/>
              <a:t> </a:t>
            </a:r>
            <a:r>
              <a:rPr lang="en-US" sz="1500" dirty="0" err="1"/>
              <a:t>ExP</a:t>
            </a:r>
            <a:r>
              <a:rPr lang="en-US" sz="1500" dirty="0"/>
              <a:t> Network currently consists of:</a:t>
            </a:r>
          </a:p>
          <a:p>
            <a:pPr lvl="1"/>
            <a:r>
              <a:rPr lang="en-US" sz="1200" dirty="0"/>
              <a:t>600G of upstream bandwidth between the U.S., Latin America, Caribbean, and 100G to South Africa in Cape Town.</a:t>
            </a:r>
          </a:p>
          <a:p>
            <a:pPr lvl="1"/>
            <a:r>
              <a:rPr lang="en-US" sz="1200" dirty="0"/>
              <a:t>Open Exchange Points (OXPs) with Points of Presence (</a:t>
            </a:r>
            <a:r>
              <a:rPr lang="en-US" sz="1200" dirty="0" err="1"/>
              <a:t>PoPs</a:t>
            </a:r>
            <a:r>
              <a:rPr lang="en-US" sz="1200" dirty="0"/>
              <a:t>) in: Florida (3), Brazil(2), Chile, Puerto Rico, Panama, and South Africa, New: Georgia (Atlanta), Argentina (Buenos Aires)</a:t>
            </a:r>
          </a:p>
          <a:p>
            <a:pPr lvl="1"/>
            <a:r>
              <a:rPr lang="en-US" sz="1200" dirty="0"/>
              <a:t>Production Software-defined networking (SDN) Infrastructure since 2014</a:t>
            </a:r>
          </a:p>
          <a:p>
            <a:pPr lvl="1"/>
            <a:r>
              <a:rPr lang="en-US" sz="1200" dirty="0"/>
              <a:t>Deeply Programmable R&amp;E Network Infrastructure</a:t>
            </a:r>
          </a:p>
          <a:p>
            <a:pPr lvl="1"/>
            <a:r>
              <a:rPr lang="en-US" sz="1200" dirty="0"/>
              <a:t>Highly instrumented: </a:t>
            </a:r>
            <a:r>
              <a:rPr lang="en-US" sz="1200" dirty="0" err="1"/>
              <a:t>PerfSONAR</a:t>
            </a:r>
            <a:r>
              <a:rPr lang="en-US" sz="1200" dirty="0"/>
              <a:t>, </a:t>
            </a:r>
            <a:r>
              <a:rPr lang="en-US" sz="1200" dirty="0" err="1"/>
              <a:t>sFlow</a:t>
            </a:r>
            <a:r>
              <a:rPr lang="en-US" sz="1200" dirty="0"/>
              <a:t>, Juniper Telemetry Interface (JTI), In-band Network Telemetry (INT)</a:t>
            </a:r>
          </a:p>
        </p:txBody>
      </p:sp>
      <p:sp>
        <p:nvSpPr>
          <p:cNvPr id="5" name="Title 1"/>
          <p:cNvSpPr txBox="1">
            <a:spLocks/>
          </p:cNvSpPr>
          <p:nvPr/>
        </p:nvSpPr>
        <p:spPr>
          <a:xfrm>
            <a:off x="1371599" y="438240"/>
            <a:ext cx="7053943" cy="385318"/>
          </a:xfrm>
          <a:prstGeom prst="rect">
            <a:avLst/>
          </a:prstGeom>
          <a:effectLst/>
        </p:spPr>
        <p:txBody>
          <a:bodyPr vert="horz" lIns="68580" tIns="34290" rIns="68580" bIns="34290" rtlCol="0" anchor="t" anchorCtr="0">
            <a:noAutofit/>
          </a:bodyPr>
          <a:lstStyle>
            <a:defPPr>
              <a:defRPr lang="en-US"/>
            </a:defPPr>
            <a:lvl1pPr indent="0" defTabSz="914400">
              <a:spcBef>
                <a:spcPct val="0"/>
              </a:spcBef>
              <a:buClr>
                <a:schemeClr val="accent6">
                  <a:lumMod val="75000"/>
                </a:schemeClr>
              </a:buClr>
              <a:buSzPct val="128000"/>
              <a:buFont typeface="Georgia" pitchFamily="18" charset="0"/>
              <a:buNone/>
              <a:defRPr sz="3600" b="0" i="0" cap="none" spc="0">
                <a:ln>
                  <a:noFill/>
                </a:ln>
                <a:effectLst/>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2100" b="1" dirty="0"/>
              <a:t>Americas-Africa </a:t>
            </a:r>
            <a:r>
              <a:rPr lang="en-US" sz="2100" b="1" dirty="0" err="1"/>
              <a:t>Lightpaths</a:t>
            </a:r>
            <a:r>
              <a:rPr lang="en-US" sz="2100" b="1" dirty="0"/>
              <a:t> Express and Protect (</a:t>
            </a:r>
            <a:r>
              <a:rPr lang="en-US" sz="2100" b="1" dirty="0" err="1"/>
              <a:t>ExP</a:t>
            </a:r>
            <a:r>
              <a:rPr lang="en-US" sz="2100" b="1" dirty="0"/>
              <a:t>)</a:t>
            </a:r>
          </a:p>
        </p:txBody>
      </p:sp>
      <p:sp>
        <p:nvSpPr>
          <p:cNvPr id="7" name="TextBox 6"/>
          <p:cNvSpPr txBox="1"/>
          <p:nvPr/>
        </p:nvSpPr>
        <p:spPr>
          <a:xfrm>
            <a:off x="5598533" y="3851081"/>
            <a:ext cx="3414838" cy="323165"/>
          </a:xfrm>
          <a:prstGeom prst="rect">
            <a:avLst/>
          </a:prstGeom>
        </p:spPr>
        <p:txBody>
          <a:bodyPr vert="horz" lIns="68580" tIns="34290" rIns="68580" bIns="34290" rtlCol="0">
            <a:noAutofit/>
          </a:bodyPr>
          <a:lstStyle>
            <a:defPPr>
              <a:defRPr lang="en-US"/>
            </a:defPPr>
            <a:lvl1pPr marL="45719" indent="0" defTabSz="914400">
              <a:lnSpc>
                <a:spcPct val="120000"/>
              </a:lnSpc>
              <a:spcBef>
                <a:spcPts val="1000"/>
              </a:spcBef>
              <a:buClr>
                <a:schemeClr val="accent1"/>
              </a:buClr>
              <a:buSzPct val="100000"/>
              <a:buFont typeface="Arial" panose="020B0604020202020204" pitchFamily="34" charset="0"/>
              <a:buNone/>
              <a:defRPr sz="2000">
                <a:effectLst/>
              </a:defRPr>
            </a:lvl1pPr>
            <a:lvl2pPr marL="228594" lvl="1" indent="-228600" defTabSz="914400">
              <a:lnSpc>
                <a:spcPct val="120000"/>
              </a:lnSpc>
              <a:spcBef>
                <a:spcPts val="500"/>
              </a:spcBef>
              <a:buClr>
                <a:schemeClr val="accent1"/>
              </a:buClr>
              <a:buSzPct val="100000"/>
              <a:buFont typeface="Arial" panose="020B0604020202020204" pitchFamily="34" charset="0"/>
              <a:buChar char="•"/>
              <a:defRPr sz="1600" cap="none" baseline="0">
                <a:effectLst/>
              </a:defRPr>
            </a:lvl2pPr>
            <a:lvl3pPr marL="502907" lvl="2" indent="-228600" defTabSz="914400">
              <a:lnSpc>
                <a:spcPct val="120000"/>
              </a:lnSpc>
              <a:spcBef>
                <a:spcPts val="500"/>
              </a:spcBef>
              <a:buClr>
                <a:schemeClr val="accent1"/>
              </a:buClr>
              <a:buSzPct val="100000"/>
              <a:buFont typeface="Arial" panose="020B0604020202020204" pitchFamily="34" charset="0"/>
              <a:buChar char="•"/>
              <a:defRPr sz="1200">
                <a:effectLst/>
              </a:defRPr>
            </a:lvl3pPr>
            <a:lvl4pPr marL="1600200" indent="-228600" defTabSz="914400">
              <a:lnSpc>
                <a:spcPct val="120000"/>
              </a:lnSpc>
              <a:spcBef>
                <a:spcPts val="500"/>
              </a:spcBef>
              <a:buClr>
                <a:schemeClr val="accent1"/>
              </a:buClr>
              <a:buSzPct val="100000"/>
              <a:buFont typeface="Arial" panose="020B0604020202020204" pitchFamily="34" charset="0"/>
              <a:buChar char="•"/>
              <a:defRPr sz="1400" cap="none" baseline="0">
                <a:effectLst/>
              </a:defRPr>
            </a:lvl4pPr>
            <a:lvl5pPr marL="2057400" indent="-228600" defTabSz="914400">
              <a:lnSpc>
                <a:spcPct val="120000"/>
              </a:lnSpc>
              <a:spcBef>
                <a:spcPts val="500"/>
              </a:spcBef>
              <a:buClr>
                <a:schemeClr val="accent1"/>
              </a:buClr>
              <a:buSzPct val="100000"/>
              <a:buFont typeface="Arial" panose="020B0604020202020204" pitchFamily="34" charset="0"/>
              <a:buChar char="•"/>
              <a:defRPr sz="1200">
                <a:effectLst/>
              </a:defRPr>
            </a:lvl5pPr>
            <a:lvl6pPr marL="2514600" indent="-228600" defTabSz="914400">
              <a:lnSpc>
                <a:spcPct val="120000"/>
              </a:lnSpc>
              <a:spcBef>
                <a:spcPts val="500"/>
              </a:spcBef>
              <a:buClr>
                <a:schemeClr val="accent1"/>
              </a:buClr>
              <a:buSzPct val="100000"/>
              <a:buFont typeface="Arial" panose="020B0604020202020204" pitchFamily="34" charset="0"/>
              <a:buChar char="•"/>
              <a:defRPr sz="1200">
                <a:effectLst/>
              </a:defRPr>
            </a:lvl6pPr>
            <a:lvl7pPr marL="2971800" indent="-228600" defTabSz="914400">
              <a:lnSpc>
                <a:spcPct val="120000"/>
              </a:lnSpc>
              <a:spcBef>
                <a:spcPts val="500"/>
              </a:spcBef>
              <a:buClr>
                <a:schemeClr val="accent1"/>
              </a:buClr>
              <a:buSzPct val="100000"/>
              <a:buFont typeface="Arial" panose="020B0604020202020204" pitchFamily="34" charset="0"/>
              <a:buChar char="•"/>
              <a:defRPr sz="1200">
                <a:effectLst/>
              </a:defRPr>
            </a:lvl7pPr>
            <a:lvl8pPr marL="34290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8pPr>
            <a:lvl9pPr marL="38862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9pPr>
          </a:lstStyle>
          <a:p>
            <a:pPr algn="r"/>
            <a:r>
              <a:rPr lang="en-US" sz="800" dirty="0"/>
              <a:t>(</a:t>
            </a:r>
            <a:r>
              <a:rPr lang="en-US" sz="800" dirty="0" err="1">
                <a:solidFill>
                  <a:srgbClr val="141414"/>
                </a:solidFill>
                <a:effectLst/>
                <a:latin typeface="Times New Roman" panose="02020603050405020304" pitchFamily="18" charset="0"/>
                <a:ea typeface="Times New Roman" panose="02020603050405020304" pitchFamily="18" charset="0"/>
              </a:rPr>
              <a:t>AmLight</a:t>
            </a:r>
            <a:r>
              <a:rPr lang="en-US" sz="800" dirty="0">
                <a:solidFill>
                  <a:srgbClr val="141414"/>
                </a:solidFill>
                <a:effectLst/>
                <a:latin typeface="Times New Roman" panose="02020603050405020304" pitchFamily="18" charset="0"/>
                <a:ea typeface="Times New Roman" panose="02020603050405020304" pitchFamily="18" charset="0"/>
              </a:rPr>
              <a:t> </a:t>
            </a:r>
            <a:r>
              <a:rPr lang="en-US" sz="800" dirty="0" err="1">
                <a:solidFill>
                  <a:srgbClr val="141414"/>
                </a:solidFill>
                <a:effectLst/>
                <a:latin typeface="Times New Roman" panose="02020603050405020304" pitchFamily="18" charset="0"/>
                <a:ea typeface="Times New Roman" panose="02020603050405020304" pitchFamily="18" charset="0"/>
              </a:rPr>
              <a:t>ExP</a:t>
            </a:r>
            <a:r>
              <a:rPr lang="en-US" sz="800" dirty="0">
                <a:solidFill>
                  <a:srgbClr val="141414"/>
                </a:solidFill>
                <a:effectLst/>
                <a:latin typeface="Times New Roman" panose="02020603050405020304" pitchFamily="18" charset="0"/>
                <a:ea typeface="Times New Roman" panose="02020603050405020304" pitchFamily="18" charset="0"/>
              </a:rPr>
              <a:t> project is supported by NSF </a:t>
            </a:r>
            <a:r>
              <a:rPr lang="en-US" sz="800" dirty="0">
                <a:solidFill>
                  <a:srgbClr val="0000FF"/>
                </a:solidFill>
                <a:effectLst/>
                <a:latin typeface="Times New Roman" panose="02020603050405020304" pitchFamily="18" charset="0"/>
                <a:ea typeface="Times New Roman" panose="02020603050405020304" pitchFamily="18" charset="0"/>
                <a:hlinkClick r:id="rId4"/>
              </a:rPr>
              <a:t>Award #1451018</a:t>
            </a:r>
            <a:r>
              <a:rPr lang="en-US" sz="800" dirty="0">
                <a:solidFill>
                  <a:srgbClr val="141414"/>
                </a:solidFill>
                <a:effectLst/>
                <a:latin typeface="Times New Roman" panose="02020603050405020304" pitchFamily="18" charset="0"/>
                <a:ea typeface="Times New Roman" panose="02020603050405020304" pitchFamily="18" charset="0"/>
              </a:rPr>
              <a:t> and </a:t>
            </a:r>
            <a:r>
              <a:rPr lang="en-US" sz="800" dirty="0">
                <a:solidFill>
                  <a:srgbClr val="0000FF"/>
                </a:solidFill>
                <a:effectLst/>
                <a:latin typeface="Times New Roman" panose="02020603050405020304" pitchFamily="18" charset="0"/>
                <a:ea typeface="Times New Roman" panose="02020603050405020304" pitchFamily="18" charset="0"/>
                <a:hlinkClick r:id="rId5"/>
              </a:rPr>
              <a:t>#2029283</a:t>
            </a:r>
            <a:r>
              <a:rPr lang="en-US" sz="800" dirty="0">
                <a:solidFill>
                  <a:srgbClr val="141414"/>
                </a:solidFill>
                <a:effectLst/>
                <a:latin typeface="Times New Roman" panose="02020603050405020304" pitchFamily="18" charset="0"/>
                <a:ea typeface="Times New Roman" panose="02020603050405020304" pitchFamily="18" charset="0"/>
              </a:rPr>
              <a:t>. </a:t>
            </a:r>
            <a:r>
              <a:rPr lang="pl-PL" sz="800" dirty="0"/>
              <a:t>)</a:t>
            </a:r>
            <a:endParaRPr lang="en-US" sz="800" dirty="0"/>
          </a:p>
        </p:txBody>
      </p:sp>
      <p:pic>
        <p:nvPicPr>
          <p:cNvPr id="8" name="Picture 7" descr="aura.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05715" y="4219232"/>
            <a:ext cx="747032" cy="285750"/>
          </a:xfrm>
          <a:prstGeom prst="rect">
            <a:avLst/>
          </a:prstGeom>
        </p:spPr>
      </p:pic>
      <p:pic>
        <p:nvPicPr>
          <p:cNvPr id="10" name="Picture 9"/>
          <p:cNvPicPr>
            <a:picLocks noChangeAspect="1"/>
          </p:cNvPicPr>
          <p:nvPr/>
        </p:nvPicPr>
        <p:blipFill>
          <a:blip r:embed="rId7"/>
          <a:srcRect/>
          <a:stretch/>
        </p:blipFill>
        <p:spPr>
          <a:xfrm>
            <a:off x="2895346" y="4211612"/>
            <a:ext cx="535093" cy="300990"/>
          </a:xfrm>
          <a:prstGeom prst="rect">
            <a:avLst/>
          </a:prstGeom>
        </p:spPr>
      </p:pic>
      <p:pic>
        <p:nvPicPr>
          <p:cNvPr id="12" name="Picture 11" descr="i2s.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435590" y="4166402"/>
            <a:ext cx="497692" cy="391423"/>
          </a:xfrm>
          <a:prstGeom prst="rect">
            <a:avLst/>
          </a:prstGeom>
        </p:spPr>
      </p:pic>
      <p:pic>
        <p:nvPicPr>
          <p:cNvPr id="13" name="Picture 12" descr="flr.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736869" y="4193041"/>
            <a:ext cx="530236" cy="338138"/>
          </a:xfrm>
          <a:prstGeom prst="rect">
            <a:avLst/>
          </a:prstGeom>
        </p:spPr>
      </p:pic>
      <p:pic>
        <p:nvPicPr>
          <p:cNvPr id="14" name="Picture 13" descr="fiu.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263653" y="4202077"/>
            <a:ext cx="459557" cy="342900"/>
          </a:xfrm>
          <a:prstGeom prst="rect">
            <a:avLst/>
          </a:prstGeom>
        </p:spPr>
      </p:pic>
      <p:pic>
        <p:nvPicPr>
          <p:cNvPr id="16" name="Picture 15" descr="AMLightLogo_just_mark.jp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772265" y="4081982"/>
            <a:ext cx="372857" cy="488543"/>
          </a:xfrm>
          <a:prstGeom prst="rect">
            <a:avLst/>
          </a:prstGeom>
        </p:spPr>
      </p:pic>
      <p:pic>
        <p:nvPicPr>
          <p:cNvPr id="17" name="Picture 16"/>
          <p:cNvPicPr>
            <a:picLocks noChangeAspect="1"/>
          </p:cNvPicPr>
          <p:nvPr/>
        </p:nvPicPr>
        <p:blipFill>
          <a:blip r:embed="rId12"/>
          <a:srcRect/>
          <a:stretch/>
        </p:blipFill>
        <p:spPr>
          <a:xfrm>
            <a:off x="5029202" y="4289286"/>
            <a:ext cx="637066" cy="222973"/>
          </a:xfrm>
          <a:prstGeom prst="rect">
            <a:avLst/>
          </a:prstGeom>
        </p:spPr>
      </p:pic>
      <p:pic>
        <p:nvPicPr>
          <p:cNvPr id="19" name="Picture 18">
            <a:extLst>
              <a:ext uri="{FF2B5EF4-FFF2-40B4-BE49-F238E27FC236}">
                <a16:creationId xmlns:a16="http://schemas.microsoft.com/office/drawing/2014/main" id="{C34E5CC6-DA05-7244-B38B-C05CA1B531F9}"/>
              </a:ext>
            </a:extLst>
          </p:cNvPr>
          <p:cNvPicPr>
            <a:picLocks noChangeAspect="1"/>
          </p:cNvPicPr>
          <p:nvPr/>
        </p:nvPicPr>
        <p:blipFill>
          <a:blip r:embed="rId13"/>
          <a:srcRect/>
          <a:stretch/>
        </p:blipFill>
        <p:spPr>
          <a:xfrm>
            <a:off x="4295148" y="4162271"/>
            <a:ext cx="719004" cy="357006"/>
          </a:xfrm>
          <a:prstGeom prst="rect">
            <a:avLst/>
          </a:prstGeom>
        </p:spPr>
      </p:pic>
      <p:pic>
        <p:nvPicPr>
          <p:cNvPr id="24" name="Picture 23">
            <a:extLst>
              <a:ext uri="{FF2B5EF4-FFF2-40B4-BE49-F238E27FC236}">
                <a16:creationId xmlns:a16="http://schemas.microsoft.com/office/drawing/2014/main" id="{7D6C341A-472D-164B-8FD5-413442D0469D}"/>
              </a:ext>
            </a:extLst>
          </p:cNvPr>
          <p:cNvPicPr>
            <a:picLocks noChangeAspect="1"/>
          </p:cNvPicPr>
          <p:nvPr/>
        </p:nvPicPr>
        <p:blipFill>
          <a:blip r:embed="rId14"/>
          <a:stretch>
            <a:fillRect/>
          </a:stretch>
        </p:blipFill>
        <p:spPr>
          <a:xfrm>
            <a:off x="1098039" y="4055723"/>
            <a:ext cx="555695" cy="559042"/>
          </a:xfrm>
          <a:prstGeom prst="rect">
            <a:avLst/>
          </a:prstGeom>
        </p:spPr>
      </p:pic>
      <p:sp>
        <p:nvSpPr>
          <p:cNvPr id="21" name="Slide Number Placeholder 5">
            <a:extLst>
              <a:ext uri="{FF2B5EF4-FFF2-40B4-BE49-F238E27FC236}">
                <a16:creationId xmlns:a16="http://schemas.microsoft.com/office/drawing/2014/main" id="{03F85C94-911C-E941-A2C8-FDD0FFA72CCA}"/>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3</a:t>
            </a:fld>
            <a:endParaRPr lang="en-US" sz="1200" dirty="0">
              <a:solidFill>
                <a:schemeClr val="accent1"/>
              </a:solidFill>
            </a:endParaRPr>
          </a:p>
        </p:txBody>
      </p:sp>
      <p:pic>
        <p:nvPicPr>
          <p:cNvPr id="3" name="Picture 2" descr="Media Kit – Research Education Collaboration">
            <a:extLst>
              <a:ext uri="{FF2B5EF4-FFF2-40B4-BE49-F238E27FC236}">
                <a16:creationId xmlns:a16="http://schemas.microsoft.com/office/drawing/2014/main" id="{CE44BD30-D99A-7022-B201-31F29256FB93}"/>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t="25495" b="27436"/>
          <a:stretch/>
        </p:blipFill>
        <p:spPr bwMode="auto">
          <a:xfrm>
            <a:off x="7119260" y="44700"/>
            <a:ext cx="2030084" cy="52056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Icon&#10;&#10;Description automatically generated">
            <a:extLst>
              <a:ext uri="{FF2B5EF4-FFF2-40B4-BE49-F238E27FC236}">
                <a16:creationId xmlns:a16="http://schemas.microsoft.com/office/drawing/2014/main" id="{7D0AF30A-AEE1-B96D-0584-02CCDE9B5214}"/>
              </a:ext>
            </a:extLst>
          </p:cNvPr>
          <p:cNvPicPr>
            <a:picLocks noChangeAspect="1"/>
          </p:cNvPicPr>
          <p:nvPr/>
        </p:nvPicPr>
        <p:blipFill>
          <a:blip r:embed="rId16"/>
          <a:stretch>
            <a:fillRect/>
          </a:stretch>
        </p:blipFill>
        <p:spPr>
          <a:xfrm rot="16200000">
            <a:off x="3715432" y="4069689"/>
            <a:ext cx="262137" cy="637036"/>
          </a:xfrm>
          <a:prstGeom prst="rect">
            <a:avLst/>
          </a:prstGeom>
        </p:spPr>
      </p:pic>
    </p:spTree>
    <p:extLst>
      <p:ext uri="{BB962C8B-B14F-4D97-AF65-F5344CB8AC3E}">
        <p14:creationId xmlns:p14="http://schemas.microsoft.com/office/powerpoint/2010/main" val="1770172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9EEDF46B-18E4-F24A-B9DC-4FD74A6BDCF9}"/>
              </a:ext>
            </a:extLst>
          </p:cNvPr>
          <p:cNvSpPr/>
          <p:nvPr/>
        </p:nvSpPr>
        <p:spPr>
          <a:xfrm>
            <a:off x="7186246" y="1013792"/>
            <a:ext cx="1957755" cy="35318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p:cNvSpPr txBox="1">
            <a:spLocks/>
          </p:cNvSpPr>
          <p:nvPr/>
        </p:nvSpPr>
        <p:spPr>
          <a:xfrm>
            <a:off x="839449" y="201965"/>
            <a:ext cx="8144045" cy="429219"/>
          </a:xfrm>
          <a:prstGeom prst="rect">
            <a:avLst/>
          </a:prstGeom>
          <a:effectLst/>
        </p:spPr>
        <p:txBody>
          <a:bodyPr vert="horz" lIns="68580" tIns="34290" rIns="68580" bIns="34290" rtlCol="0" anchor="t" anchorCtr="0">
            <a:noAutofit/>
          </a:bodyPr>
          <a:lstStyle>
            <a:defPPr>
              <a:defRPr lang="en-US"/>
            </a:defPPr>
            <a:lvl1pPr indent="0" defTabSz="914400">
              <a:spcBef>
                <a:spcPct val="0"/>
              </a:spcBef>
              <a:buClr>
                <a:schemeClr val="accent6">
                  <a:lumMod val="75000"/>
                </a:schemeClr>
              </a:buClr>
              <a:buSzPct val="128000"/>
              <a:buFont typeface="Georgia" pitchFamily="18" charset="0"/>
              <a:buNone/>
              <a:defRPr sz="4000" b="0" i="0" cap="none" spc="0">
                <a:ln>
                  <a:noFill/>
                </a:ln>
                <a:solidFill>
                  <a:srgbClr val="FFFFFF"/>
                </a:solidFill>
                <a:effectLst/>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2100" b="1" dirty="0">
                <a:solidFill>
                  <a:schemeClr val="tx1"/>
                </a:solidFill>
              </a:rPr>
              <a:t>Americas-Africa </a:t>
            </a:r>
            <a:r>
              <a:rPr lang="en-US" sz="2100" b="1" dirty="0" err="1">
                <a:solidFill>
                  <a:schemeClr val="tx1"/>
                </a:solidFill>
              </a:rPr>
              <a:t>Lightpaths</a:t>
            </a:r>
            <a:r>
              <a:rPr lang="en-US" sz="2100" b="1" dirty="0">
                <a:solidFill>
                  <a:schemeClr val="tx1"/>
                </a:solidFill>
              </a:rPr>
              <a:t> Express and Protect (</a:t>
            </a:r>
            <a:r>
              <a:rPr lang="en-US" sz="2100" b="1" dirty="0" err="1">
                <a:solidFill>
                  <a:schemeClr val="tx1"/>
                </a:solidFill>
              </a:rPr>
              <a:t>ExP</a:t>
            </a:r>
            <a:r>
              <a:rPr lang="en-US" sz="2100" b="1" dirty="0">
                <a:solidFill>
                  <a:schemeClr val="tx1"/>
                </a:solidFill>
              </a:rPr>
              <a:t>)</a:t>
            </a:r>
          </a:p>
        </p:txBody>
      </p:sp>
      <p:sp>
        <p:nvSpPr>
          <p:cNvPr id="18" name="Slide Number Placeholder 5">
            <a:extLst>
              <a:ext uri="{FF2B5EF4-FFF2-40B4-BE49-F238E27FC236}">
                <a16:creationId xmlns:a16="http://schemas.microsoft.com/office/drawing/2014/main" id="{E2937595-EF31-CA41-8E6E-D7D336DABCBF}"/>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4</a:t>
            </a:fld>
            <a:endParaRPr lang="en-US" sz="1200" dirty="0">
              <a:solidFill>
                <a:schemeClr val="accent1"/>
              </a:solidFill>
            </a:endParaRPr>
          </a:p>
        </p:txBody>
      </p:sp>
      <p:pic>
        <p:nvPicPr>
          <p:cNvPr id="2" name="image4.png">
            <a:extLst>
              <a:ext uri="{FF2B5EF4-FFF2-40B4-BE49-F238E27FC236}">
                <a16:creationId xmlns:a16="http://schemas.microsoft.com/office/drawing/2014/main" id="{61A4633F-C21A-2ED8-1F97-C2BE8EBBB6B0}"/>
              </a:ext>
            </a:extLst>
          </p:cNvPr>
          <p:cNvPicPr/>
          <p:nvPr/>
        </p:nvPicPr>
        <p:blipFill>
          <a:blip r:embed="rId3"/>
          <a:srcRect/>
          <a:stretch>
            <a:fillRect/>
          </a:stretch>
        </p:blipFill>
        <p:spPr>
          <a:xfrm>
            <a:off x="863109" y="583224"/>
            <a:ext cx="5943600" cy="3962400"/>
          </a:xfrm>
          <a:prstGeom prst="rect">
            <a:avLst/>
          </a:prstGeom>
          <a:ln/>
        </p:spPr>
      </p:pic>
      <p:sp>
        <p:nvSpPr>
          <p:cNvPr id="4" name="TextBox 3">
            <a:extLst>
              <a:ext uri="{FF2B5EF4-FFF2-40B4-BE49-F238E27FC236}">
                <a16:creationId xmlns:a16="http://schemas.microsoft.com/office/drawing/2014/main" id="{0CD16B5B-FDA7-8424-88CF-58BD7AD995DA}"/>
              </a:ext>
            </a:extLst>
          </p:cNvPr>
          <p:cNvSpPr txBox="1"/>
          <p:nvPr/>
        </p:nvSpPr>
        <p:spPr>
          <a:xfrm>
            <a:off x="7168739" y="1491721"/>
            <a:ext cx="1209922" cy="153207"/>
          </a:xfrm>
          <a:prstGeom prst="rect">
            <a:avLst/>
          </a:prstGeom>
        </p:spPr>
        <p:txBody>
          <a:bodyPr vert="horz" lIns="68580" tIns="34290" rIns="68580" bIns="34290" rtlCol="0">
            <a:noAutofit/>
          </a:bodyPr>
          <a:lstStyle>
            <a:defPPr>
              <a:defRPr lang="en-US"/>
            </a:defPPr>
            <a:lvl1pPr marL="45719" indent="0" defTabSz="914400">
              <a:lnSpc>
                <a:spcPct val="120000"/>
              </a:lnSpc>
              <a:spcBef>
                <a:spcPts val="1000"/>
              </a:spcBef>
              <a:buClr>
                <a:schemeClr val="accent1"/>
              </a:buClr>
              <a:buSzPct val="100000"/>
              <a:buFont typeface="Arial" panose="020B0604020202020204" pitchFamily="34" charset="0"/>
              <a:buNone/>
              <a:defRPr sz="2000">
                <a:effectLst/>
              </a:defRPr>
            </a:lvl1pPr>
            <a:lvl2pPr marL="228594" lvl="1" indent="-228600" defTabSz="914400">
              <a:lnSpc>
                <a:spcPct val="120000"/>
              </a:lnSpc>
              <a:spcBef>
                <a:spcPts val="500"/>
              </a:spcBef>
              <a:buClr>
                <a:schemeClr val="accent1"/>
              </a:buClr>
              <a:buSzPct val="100000"/>
              <a:buFont typeface="Arial" panose="020B0604020202020204" pitchFamily="34" charset="0"/>
              <a:buChar char="•"/>
              <a:defRPr sz="1600" cap="none" baseline="0">
                <a:effectLst/>
              </a:defRPr>
            </a:lvl2pPr>
            <a:lvl3pPr marL="502907" lvl="2" indent="-228600" defTabSz="914400">
              <a:lnSpc>
                <a:spcPct val="120000"/>
              </a:lnSpc>
              <a:spcBef>
                <a:spcPts val="500"/>
              </a:spcBef>
              <a:buClr>
                <a:schemeClr val="accent1"/>
              </a:buClr>
              <a:buSzPct val="100000"/>
              <a:buFont typeface="Arial" panose="020B0604020202020204" pitchFamily="34" charset="0"/>
              <a:buChar char="•"/>
              <a:defRPr sz="1200">
                <a:effectLst/>
              </a:defRPr>
            </a:lvl3pPr>
            <a:lvl4pPr marL="1600200" indent="-228600" defTabSz="914400">
              <a:lnSpc>
                <a:spcPct val="120000"/>
              </a:lnSpc>
              <a:spcBef>
                <a:spcPts val="500"/>
              </a:spcBef>
              <a:buClr>
                <a:schemeClr val="accent1"/>
              </a:buClr>
              <a:buSzPct val="100000"/>
              <a:buFont typeface="Arial" panose="020B0604020202020204" pitchFamily="34" charset="0"/>
              <a:buChar char="•"/>
              <a:defRPr sz="1400" cap="none" baseline="0">
                <a:effectLst/>
              </a:defRPr>
            </a:lvl4pPr>
            <a:lvl5pPr marL="2057400" indent="-228600" defTabSz="914400">
              <a:lnSpc>
                <a:spcPct val="120000"/>
              </a:lnSpc>
              <a:spcBef>
                <a:spcPts val="500"/>
              </a:spcBef>
              <a:buClr>
                <a:schemeClr val="accent1"/>
              </a:buClr>
              <a:buSzPct val="100000"/>
              <a:buFont typeface="Arial" panose="020B0604020202020204" pitchFamily="34" charset="0"/>
              <a:buChar char="•"/>
              <a:defRPr sz="1200">
                <a:effectLst/>
              </a:defRPr>
            </a:lvl5pPr>
            <a:lvl6pPr marL="2514600" indent="-228600" defTabSz="914400">
              <a:lnSpc>
                <a:spcPct val="120000"/>
              </a:lnSpc>
              <a:spcBef>
                <a:spcPts val="500"/>
              </a:spcBef>
              <a:buClr>
                <a:schemeClr val="accent1"/>
              </a:buClr>
              <a:buSzPct val="100000"/>
              <a:buFont typeface="Arial" panose="020B0604020202020204" pitchFamily="34" charset="0"/>
              <a:buChar char="•"/>
              <a:defRPr sz="1200">
                <a:effectLst/>
              </a:defRPr>
            </a:lvl6pPr>
            <a:lvl7pPr marL="2971800" indent="-228600" defTabSz="914400">
              <a:lnSpc>
                <a:spcPct val="120000"/>
              </a:lnSpc>
              <a:spcBef>
                <a:spcPts val="500"/>
              </a:spcBef>
              <a:buClr>
                <a:schemeClr val="accent1"/>
              </a:buClr>
              <a:buSzPct val="100000"/>
              <a:buFont typeface="Arial" panose="020B0604020202020204" pitchFamily="34" charset="0"/>
              <a:buChar char="•"/>
              <a:defRPr sz="1200">
                <a:effectLst/>
              </a:defRPr>
            </a:lvl7pPr>
            <a:lvl8pPr marL="34290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8pPr>
            <a:lvl9pPr marL="3886200" indent="-228600" defTabSz="914400">
              <a:lnSpc>
                <a:spcPct val="120000"/>
              </a:lnSpc>
              <a:spcBef>
                <a:spcPts val="500"/>
              </a:spcBef>
              <a:buClr>
                <a:schemeClr val="accent1"/>
              </a:buClr>
              <a:buSzPct val="100000"/>
              <a:buFont typeface="Arial" panose="020B0604020202020204" pitchFamily="34" charset="0"/>
              <a:buChar char="•"/>
              <a:defRPr sz="1200" baseline="0">
                <a:effectLst/>
              </a:defRPr>
            </a:lvl9pPr>
          </a:lstStyle>
          <a:p>
            <a:r>
              <a:rPr lang="en-US" sz="600" dirty="0"/>
              <a:t>(NSF  </a:t>
            </a:r>
            <a:r>
              <a:rPr lang="pl-PL" sz="600" dirty="0">
                <a:hlinkClick r:id="rId4"/>
              </a:rPr>
              <a:t>Award # OAC-2029283</a:t>
            </a:r>
            <a:r>
              <a:rPr lang="pl-PL" sz="600" dirty="0"/>
              <a:t>)</a:t>
            </a:r>
            <a:endParaRPr lang="en-US" sz="600" dirty="0"/>
          </a:p>
        </p:txBody>
      </p:sp>
      <p:pic>
        <p:nvPicPr>
          <p:cNvPr id="6" name="Picture 5">
            <a:extLst>
              <a:ext uri="{FF2B5EF4-FFF2-40B4-BE49-F238E27FC236}">
                <a16:creationId xmlns:a16="http://schemas.microsoft.com/office/drawing/2014/main" id="{394E57CC-ABBE-15DF-7EB3-42AE1D0F3B26}"/>
              </a:ext>
            </a:extLst>
          </p:cNvPr>
          <p:cNvPicPr>
            <a:picLocks noChangeAspect="1"/>
          </p:cNvPicPr>
          <p:nvPr/>
        </p:nvPicPr>
        <p:blipFill>
          <a:blip r:embed="rId5"/>
          <a:stretch>
            <a:fillRect/>
          </a:stretch>
        </p:blipFill>
        <p:spPr>
          <a:xfrm>
            <a:off x="7186246" y="1118165"/>
            <a:ext cx="1234294" cy="378755"/>
          </a:xfrm>
          <a:prstGeom prst="rect">
            <a:avLst/>
          </a:prstGeom>
        </p:spPr>
      </p:pic>
      <p:pic>
        <p:nvPicPr>
          <p:cNvPr id="7" name="Picture 6">
            <a:extLst>
              <a:ext uri="{FF2B5EF4-FFF2-40B4-BE49-F238E27FC236}">
                <a16:creationId xmlns:a16="http://schemas.microsoft.com/office/drawing/2014/main" id="{4F98C4C4-A2D9-59D8-86C4-19E3E67DBD43}"/>
              </a:ext>
            </a:extLst>
          </p:cNvPr>
          <p:cNvPicPr>
            <a:picLocks noChangeAspect="1"/>
          </p:cNvPicPr>
          <p:nvPr/>
        </p:nvPicPr>
        <p:blipFill>
          <a:blip r:embed="rId6"/>
          <a:stretch>
            <a:fillRect/>
          </a:stretch>
        </p:blipFill>
        <p:spPr>
          <a:xfrm>
            <a:off x="8471767" y="1096605"/>
            <a:ext cx="494691" cy="497670"/>
          </a:xfrm>
          <a:prstGeom prst="rect">
            <a:avLst/>
          </a:prstGeom>
        </p:spPr>
      </p:pic>
      <p:pic>
        <p:nvPicPr>
          <p:cNvPr id="11" name="Picture 10" descr="fiu.jpg">
            <a:extLst>
              <a:ext uri="{FF2B5EF4-FFF2-40B4-BE49-F238E27FC236}">
                <a16:creationId xmlns:a16="http://schemas.microsoft.com/office/drawing/2014/main" id="{A54CF40F-36EE-D6CB-EBE3-2BC17ED0A04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261763" y="1881486"/>
            <a:ext cx="543625" cy="405627"/>
          </a:xfrm>
          <a:prstGeom prst="rect">
            <a:avLst/>
          </a:prstGeom>
        </p:spPr>
      </p:pic>
      <p:pic>
        <p:nvPicPr>
          <p:cNvPr id="15" name="Picture 14" descr="Logo&#10;&#10;Description automatically generated">
            <a:extLst>
              <a:ext uri="{FF2B5EF4-FFF2-40B4-BE49-F238E27FC236}">
                <a16:creationId xmlns:a16="http://schemas.microsoft.com/office/drawing/2014/main" id="{9D47602A-37FC-7907-5071-AC448C0C299C}"/>
              </a:ext>
            </a:extLst>
          </p:cNvPr>
          <p:cNvPicPr>
            <a:picLocks noChangeAspect="1"/>
          </p:cNvPicPr>
          <p:nvPr/>
        </p:nvPicPr>
        <p:blipFill>
          <a:blip r:embed="rId8"/>
          <a:stretch>
            <a:fillRect/>
          </a:stretch>
        </p:blipFill>
        <p:spPr>
          <a:xfrm>
            <a:off x="8011298" y="2050162"/>
            <a:ext cx="671090" cy="279621"/>
          </a:xfrm>
          <a:prstGeom prst="rect">
            <a:avLst/>
          </a:prstGeom>
        </p:spPr>
      </p:pic>
      <p:pic>
        <p:nvPicPr>
          <p:cNvPr id="21" name="Picture 20" descr="Text&#10;&#10;Description automatically generated">
            <a:extLst>
              <a:ext uri="{FF2B5EF4-FFF2-40B4-BE49-F238E27FC236}">
                <a16:creationId xmlns:a16="http://schemas.microsoft.com/office/drawing/2014/main" id="{D785FDB2-5065-058A-D6A2-C4528B86CD14}"/>
              </a:ext>
            </a:extLst>
          </p:cNvPr>
          <p:cNvPicPr>
            <a:picLocks noChangeAspect="1"/>
          </p:cNvPicPr>
          <p:nvPr/>
        </p:nvPicPr>
        <p:blipFill>
          <a:blip r:embed="rId9"/>
          <a:stretch>
            <a:fillRect/>
          </a:stretch>
        </p:blipFill>
        <p:spPr>
          <a:xfrm>
            <a:off x="7892423" y="1806857"/>
            <a:ext cx="806606" cy="175153"/>
          </a:xfrm>
          <a:prstGeom prst="rect">
            <a:avLst/>
          </a:prstGeom>
        </p:spPr>
      </p:pic>
      <p:pic>
        <p:nvPicPr>
          <p:cNvPr id="22" name="Picture 21" descr="Icon&#10;&#10;Description automatically generated">
            <a:extLst>
              <a:ext uri="{FF2B5EF4-FFF2-40B4-BE49-F238E27FC236}">
                <a16:creationId xmlns:a16="http://schemas.microsoft.com/office/drawing/2014/main" id="{5484019A-9D00-25A4-19BA-3E6F574D093A}"/>
              </a:ext>
            </a:extLst>
          </p:cNvPr>
          <p:cNvPicPr>
            <a:picLocks noChangeAspect="1"/>
          </p:cNvPicPr>
          <p:nvPr/>
        </p:nvPicPr>
        <p:blipFill>
          <a:blip r:embed="rId10"/>
          <a:stretch>
            <a:fillRect/>
          </a:stretch>
        </p:blipFill>
        <p:spPr>
          <a:xfrm rot="16200000">
            <a:off x="7428748" y="2354844"/>
            <a:ext cx="261412" cy="635274"/>
          </a:xfrm>
          <a:prstGeom prst="rect">
            <a:avLst/>
          </a:prstGeom>
        </p:spPr>
      </p:pic>
      <p:pic>
        <p:nvPicPr>
          <p:cNvPr id="24" name="Picture 23" descr="rnp_logo_RGB_300x158.jpg">
            <a:extLst>
              <a:ext uri="{FF2B5EF4-FFF2-40B4-BE49-F238E27FC236}">
                <a16:creationId xmlns:a16="http://schemas.microsoft.com/office/drawing/2014/main" id="{DA3D6C6D-6126-DD7C-368D-F1356CE7E1B8}"/>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078636" y="2541774"/>
            <a:ext cx="496352" cy="261412"/>
          </a:xfrm>
          <a:prstGeom prst="rect">
            <a:avLst/>
          </a:prstGeom>
        </p:spPr>
      </p:pic>
      <p:pic>
        <p:nvPicPr>
          <p:cNvPr id="25" name="Picture 24">
            <a:extLst>
              <a:ext uri="{FF2B5EF4-FFF2-40B4-BE49-F238E27FC236}">
                <a16:creationId xmlns:a16="http://schemas.microsoft.com/office/drawing/2014/main" id="{A729FDF1-4E94-CFB3-0FD2-0A60B92FEED8}"/>
              </a:ext>
            </a:extLst>
          </p:cNvPr>
          <p:cNvPicPr>
            <a:picLocks noChangeAspect="1"/>
          </p:cNvPicPr>
          <p:nvPr/>
        </p:nvPicPr>
        <p:blipFill>
          <a:blip r:embed="rId12"/>
          <a:stretch>
            <a:fillRect/>
          </a:stretch>
        </p:blipFill>
        <p:spPr>
          <a:xfrm>
            <a:off x="8078542" y="2967460"/>
            <a:ext cx="701503" cy="279620"/>
          </a:xfrm>
          <a:prstGeom prst="rect">
            <a:avLst/>
          </a:prstGeom>
        </p:spPr>
      </p:pic>
      <p:pic>
        <p:nvPicPr>
          <p:cNvPr id="26" name="Picture 25" descr="aura.jpg">
            <a:extLst>
              <a:ext uri="{FF2B5EF4-FFF2-40B4-BE49-F238E27FC236}">
                <a16:creationId xmlns:a16="http://schemas.microsoft.com/office/drawing/2014/main" id="{F42D27A5-F6D2-DA54-790A-27B223560E01}"/>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7256911" y="3474567"/>
            <a:ext cx="731006" cy="279620"/>
          </a:xfrm>
          <a:prstGeom prst="rect">
            <a:avLst/>
          </a:prstGeom>
        </p:spPr>
      </p:pic>
      <p:pic>
        <p:nvPicPr>
          <p:cNvPr id="27" name="Picture 26">
            <a:extLst>
              <a:ext uri="{FF2B5EF4-FFF2-40B4-BE49-F238E27FC236}">
                <a16:creationId xmlns:a16="http://schemas.microsoft.com/office/drawing/2014/main" id="{33E349B8-4F06-F47B-FFD1-4459D56486B5}"/>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295529" y="3011778"/>
            <a:ext cx="627577" cy="219991"/>
          </a:xfrm>
          <a:prstGeom prst="rect">
            <a:avLst/>
          </a:prstGeom>
        </p:spPr>
      </p:pic>
      <p:pic>
        <p:nvPicPr>
          <p:cNvPr id="28" name="Picture 27" descr="Logo, company name&#10;&#10;Description automatically generated">
            <a:extLst>
              <a:ext uri="{FF2B5EF4-FFF2-40B4-BE49-F238E27FC236}">
                <a16:creationId xmlns:a16="http://schemas.microsoft.com/office/drawing/2014/main" id="{2DBAD188-2D3E-4925-1CCB-05A592A32B63}"/>
              </a:ext>
            </a:extLst>
          </p:cNvPr>
          <p:cNvPicPr>
            <a:picLocks noChangeAspect="1"/>
          </p:cNvPicPr>
          <p:nvPr/>
        </p:nvPicPr>
        <p:blipFill rotWithShape="1">
          <a:blip r:embed="rId15"/>
          <a:srcRect l="12485" t="25286" r="12067" b="23388"/>
          <a:stretch/>
        </p:blipFill>
        <p:spPr>
          <a:xfrm>
            <a:off x="8203972" y="3317205"/>
            <a:ext cx="804412" cy="547219"/>
          </a:xfrm>
          <a:prstGeom prst="rect">
            <a:avLst/>
          </a:prstGeom>
        </p:spPr>
      </p:pic>
      <p:pic>
        <p:nvPicPr>
          <p:cNvPr id="29" name="Picture 28" descr="i2s.jpg">
            <a:extLst>
              <a:ext uri="{FF2B5EF4-FFF2-40B4-BE49-F238E27FC236}">
                <a16:creationId xmlns:a16="http://schemas.microsoft.com/office/drawing/2014/main" id="{9499ED00-FB38-7FFB-873D-CADD7C9109DD}"/>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8213459" y="4256547"/>
            <a:ext cx="351453" cy="276409"/>
          </a:xfrm>
          <a:prstGeom prst="rect">
            <a:avLst/>
          </a:prstGeom>
        </p:spPr>
      </p:pic>
      <p:pic>
        <p:nvPicPr>
          <p:cNvPr id="30" name="Picture 29" descr="flr.jpg">
            <a:extLst>
              <a:ext uri="{FF2B5EF4-FFF2-40B4-BE49-F238E27FC236}">
                <a16:creationId xmlns:a16="http://schemas.microsoft.com/office/drawing/2014/main" id="{0B86EC11-CD89-B3D2-8AD2-406D48FB357F}"/>
              </a:ext>
            </a:extLst>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7586483" y="4224465"/>
            <a:ext cx="374434" cy="238781"/>
          </a:xfrm>
          <a:prstGeom prst="rect">
            <a:avLst/>
          </a:prstGeom>
        </p:spPr>
      </p:pic>
      <p:pic>
        <p:nvPicPr>
          <p:cNvPr id="31" name="Picture 30" descr="Text&#10;&#10;Description automatically generated with medium confidence">
            <a:extLst>
              <a:ext uri="{FF2B5EF4-FFF2-40B4-BE49-F238E27FC236}">
                <a16:creationId xmlns:a16="http://schemas.microsoft.com/office/drawing/2014/main" id="{E95517FC-FC46-9B56-78E8-F07B23F9EFF5}"/>
              </a:ext>
            </a:extLst>
          </p:cNvPr>
          <p:cNvPicPr>
            <a:picLocks noChangeAspect="1"/>
          </p:cNvPicPr>
          <p:nvPr/>
        </p:nvPicPr>
        <p:blipFill>
          <a:blip r:embed="rId18"/>
          <a:stretch>
            <a:fillRect/>
          </a:stretch>
        </p:blipFill>
        <p:spPr>
          <a:xfrm>
            <a:off x="8213459" y="3895824"/>
            <a:ext cx="485570" cy="260127"/>
          </a:xfrm>
          <a:prstGeom prst="rect">
            <a:avLst/>
          </a:prstGeom>
        </p:spPr>
      </p:pic>
      <p:pic>
        <p:nvPicPr>
          <p:cNvPr id="32" name="Picture 31" descr="A picture containing text, clipart&#10;&#10;Description automatically generated">
            <a:extLst>
              <a:ext uri="{FF2B5EF4-FFF2-40B4-BE49-F238E27FC236}">
                <a16:creationId xmlns:a16="http://schemas.microsoft.com/office/drawing/2014/main" id="{14EF26B4-2F6A-3106-CC6F-0F03A4849388}"/>
              </a:ext>
            </a:extLst>
          </p:cNvPr>
          <p:cNvPicPr>
            <a:picLocks noChangeAspect="1"/>
          </p:cNvPicPr>
          <p:nvPr/>
        </p:nvPicPr>
        <p:blipFill>
          <a:blip r:embed="rId19"/>
          <a:stretch>
            <a:fillRect/>
          </a:stretch>
        </p:blipFill>
        <p:spPr>
          <a:xfrm>
            <a:off x="7302091" y="3903821"/>
            <a:ext cx="637646" cy="273277"/>
          </a:xfrm>
          <a:prstGeom prst="rect">
            <a:avLst/>
          </a:prstGeom>
        </p:spPr>
      </p:pic>
    </p:spTree>
    <p:extLst>
      <p:ext uri="{BB962C8B-B14F-4D97-AF65-F5344CB8AC3E}">
        <p14:creationId xmlns:p14="http://schemas.microsoft.com/office/powerpoint/2010/main" val="1734803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E2EACB9-A548-0127-2684-4E8D6D22769B}"/>
              </a:ext>
            </a:extLst>
          </p:cNvPr>
          <p:cNvSpPr>
            <a:spLocks noGrp="1"/>
          </p:cNvSpPr>
          <p:nvPr>
            <p:ph type="subTitle" idx="1"/>
          </p:nvPr>
        </p:nvSpPr>
        <p:spPr/>
        <p:txBody>
          <a:bodyPr/>
          <a:lstStyle/>
          <a:p>
            <a:endParaRPr lang="en-US"/>
          </a:p>
        </p:txBody>
      </p:sp>
      <p:sp>
        <p:nvSpPr>
          <p:cNvPr id="3" name="Slide Number Placeholder 2">
            <a:extLst>
              <a:ext uri="{FF2B5EF4-FFF2-40B4-BE49-F238E27FC236}">
                <a16:creationId xmlns:a16="http://schemas.microsoft.com/office/drawing/2014/main" id="{37FF7139-0F2A-4F92-D4CB-7135F0311F2F}"/>
              </a:ext>
            </a:extLst>
          </p:cNvPr>
          <p:cNvSpPr>
            <a:spLocks noGrp="1"/>
          </p:cNvSpPr>
          <p:nvPr>
            <p:ph type="sldNum" sz="quarter" idx="10"/>
          </p:nvPr>
        </p:nvSpPr>
        <p:spPr/>
        <p:txBody>
          <a:bodyPr/>
          <a:lstStyle/>
          <a:p>
            <a:fld id="{19EF46FC-4FE8-0B4D-A496-871207EA84C6}" type="slidenum">
              <a:rPr lang="en-US" smtClean="0"/>
              <a:pPr/>
              <a:t>5</a:t>
            </a:fld>
            <a:endParaRPr lang="en-US" dirty="0"/>
          </a:p>
        </p:txBody>
      </p:sp>
      <p:pic>
        <p:nvPicPr>
          <p:cNvPr id="5" name="Picture 4" descr="A map of the world&#10;&#10;Description automatically generated">
            <a:extLst>
              <a:ext uri="{FF2B5EF4-FFF2-40B4-BE49-F238E27FC236}">
                <a16:creationId xmlns:a16="http://schemas.microsoft.com/office/drawing/2014/main" id="{11B5D687-0505-FC10-71C0-B765BE7279A2}"/>
              </a:ext>
            </a:extLst>
          </p:cNvPr>
          <p:cNvPicPr>
            <a:picLocks noChangeAspect="1"/>
          </p:cNvPicPr>
          <p:nvPr/>
        </p:nvPicPr>
        <p:blipFill>
          <a:blip r:embed="rId2"/>
          <a:srcRect l="618" t="1264" r="426" b="1501"/>
          <a:stretch/>
        </p:blipFill>
        <p:spPr>
          <a:xfrm>
            <a:off x="575187" y="0"/>
            <a:ext cx="8163232" cy="4586438"/>
          </a:xfrm>
          <a:prstGeom prst="rect">
            <a:avLst/>
          </a:prstGeom>
        </p:spPr>
      </p:pic>
    </p:spTree>
    <p:extLst>
      <p:ext uri="{BB962C8B-B14F-4D97-AF65-F5344CB8AC3E}">
        <p14:creationId xmlns:p14="http://schemas.microsoft.com/office/powerpoint/2010/main" val="407264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6099" y="448328"/>
            <a:ext cx="6730635" cy="417791"/>
          </a:xfrm>
          <a:effectLst/>
        </p:spPr>
        <p:txBody>
          <a:bodyPr vert="horz" lIns="68580" tIns="34290" rIns="68580" bIns="34290" rtlCol="0" anchor="t" anchorCtr="0">
            <a:noAutofit/>
          </a:bodyPr>
          <a:lstStyle/>
          <a:p>
            <a:pPr>
              <a:buClr>
                <a:schemeClr val="accent6">
                  <a:lumMod val="75000"/>
                </a:schemeClr>
              </a:buClr>
              <a:buSzPct val="128000"/>
            </a:pPr>
            <a:r>
              <a:rPr lang="en-ZA" sz="2100" cap="none" dirty="0"/>
              <a:t>The  South Africa NREN =  TENET &amp; SANReN</a:t>
            </a:r>
            <a:br>
              <a:rPr lang="en-ZA" sz="2100" cap="none" dirty="0"/>
            </a:br>
            <a:r>
              <a:rPr lang="en-US" sz="2100" cap="none" dirty="0"/>
              <a:t>	</a:t>
            </a:r>
          </a:p>
        </p:txBody>
      </p:sp>
      <p:sp>
        <p:nvSpPr>
          <p:cNvPr id="5" name="Content Placeholder 2">
            <a:extLst>
              <a:ext uri="{FF2B5EF4-FFF2-40B4-BE49-F238E27FC236}">
                <a16:creationId xmlns:a16="http://schemas.microsoft.com/office/drawing/2014/main" id="{8EA3E671-A7BF-C942-98C3-79E836AD7F19}"/>
              </a:ext>
            </a:extLst>
          </p:cNvPr>
          <p:cNvSpPr txBox="1">
            <a:spLocks/>
          </p:cNvSpPr>
          <p:nvPr/>
        </p:nvSpPr>
        <p:spPr>
          <a:xfrm>
            <a:off x="1006099" y="1085856"/>
            <a:ext cx="3118226" cy="3400420"/>
          </a:xfrm>
          <a:prstGeom prst="rect">
            <a:avLst/>
          </a:prstGeom>
        </p:spPr>
        <p:txBody>
          <a:bodyPr vert="horz" lIns="68580" tIns="34290" rIns="68580" bIns="34290" rtlCol="0">
            <a:normAutofit fontScale="92500" lnSpcReduction="10000"/>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en-US" sz="1500" b="1" dirty="0"/>
              <a:t>TENET</a:t>
            </a:r>
          </a:p>
          <a:p>
            <a:r>
              <a:rPr lang="en-US" sz="1500" dirty="0"/>
              <a:t>Created in 2000 as a non-profit company. Membership is primarily universities (all 26) and research institutions, but serves a much wider constituency</a:t>
            </a:r>
          </a:p>
          <a:p>
            <a:r>
              <a:rPr lang="en-US" sz="1500" dirty="0"/>
              <a:t>Funded through cost recovery from beneficiaries</a:t>
            </a:r>
          </a:p>
          <a:p>
            <a:r>
              <a:rPr lang="en-US" sz="1500" dirty="0"/>
              <a:t>Operates network deployed by </a:t>
            </a:r>
            <a:r>
              <a:rPr lang="en-US" sz="1500" dirty="0" err="1"/>
              <a:t>SANReN</a:t>
            </a:r>
            <a:r>
              <a:rPr lang="en-US" sz="1500" dirty="0"/>
              <a:t>, but also deploys some network components</a:t>
            </a:r>
          </a:p>
          <a:p>
            <a:r>
              <a:rPr lang="en-US" sz="1500" dirty="0"/>
              <a:t>Delivers services</a:t>
            </a:r>
          </a:p>
        </p:txBody>
      </p:sp>
      <p:sp>
        <p:nvSpPr>
          <p:cNvPr id="6" name="Content Placeholder 2">
            <a:extLst>
              <a:ext uri="{FF2B5EF4-FFF2-40B4-BE49-F238E27FC236}">
                <a16:creationId xmlns:a16="http://schemas.microsoft.com/office/drawing/2014/main" id="{1AE3883F-B8C8-A842-A2A0-8E6887921FEA}"/>
              </a:ext>
            </a:extLst>
          </p:cNvPr>
          <p:cNvSpPr txBox="1">
            <a:spLocks/>
          </p:cNvSpPr>
          <p:nvPr/>
        </p:nvSpPr>
        <p:spPr>
          <a:xfrm>
            <a:off x="4301839" y="1085855"/>
            <a:ext cx="3118226" cy="3400420"/>
          </a:xfrm>
          <a:prstGeom prst="rect">
            <a:avLst/>
          </a:prstGeom>
        </p:spPr>
        <p:txBody>
          <a:bodyPr vert="horz" lIns="68580" tIns="34290" rIns="68580" bIns="34290" rtlCol="0">
            <a:normAutofit fontScale="92500"/>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fontAlgn="t">
              <a:buNone/>
            </a:pPr>
            <a:r>
              <a:rPr lang="en-ZA" sz="1500" b="1" dirty="0"/>
              <a:t>SANReN</a:t>
            </a:r>
          </a:p>
          <a:p>
            <a:pPr fontAlgn="t"/>
            <a:r>
              <a:rPr lang="en-ZA" sz="1500" dirty="0"/>
              <a:t>Created in 2006 as a business unit in the Council for Scientific and Industrial Research</a:t>
            </a:r>
            <a:endParaRPr lang="en-US" sz="1500" dirty="0"/>
          </a:p>
          <a:p>
            <a:pPr fontAlgn="t"/>
            <a:r>
              <a:rPr lang="en-ZA" sz="1500" dirty="0"/>
              <a:t>Funded through a State grant (Department of Science and Technology)</a:t>
            </a:r>
            <a:endParaRPr lang="en-US" sz="1500" dirty="0"/>
          </a:p>
          <a:p>
            <a:pPr fontAlgn="t"/>
            <a:r>
              <a:rPr lang="en-ZA" sz="1500" dirty="0"/>
              <a:t>Designs, acquires and implements networks and network components, from metro to international level</a:t>
            </a:r>
            <a:endParaRPr lang="en-US" sz="1500" dirty="0"/>
          </a:p>
          <a:p>
            <a:pPr fontAlgn="t"/>
            <a:r>
              <a:rPr lang="en-ZA" sz="1500" dirty="0"/>
              <a:t>Develops and incubates services</a:t>
            </a:r>
            <a:endParaRPr lang="en-US" sz="1500" dirty="0"/>
          </a:p>
        </p:txBody>
      </p:sp>
      <p:sp>
        <p:nvSpPr>
          <p:cNvPr id="7" name="Slide Number Placeholder 5">
            <a:extLst>
              <a:ext uri="{FF2B5EF4-FFF2-40B4-BE49-F238E27FC236}">
                <a16:creationId xmlns:a16="http://schemas.microsoft.com/office/drawing/2014/main" id="{A8848EDE-9422-8C43-8744-C8371B93C564}"/>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6</a:t>
            </a:fld>
            <a:endParaRPr lang="en-US" sz="1200" dirty="0">
              <a:solidFill>
                <a:schemeClr val="accent1"/>
              </a:solidFill>
            </a:endParaRPr>
          </a:p>
        </p:txBody>
      </p:sp>
    </p:spTree>
    <p:extLst>
      <p:ext uri="{BB962C8B-B14F-4D97-AF65-F5344CB8AC3E}">
        <p14:creationId xmlns:p14="http://schemas.microsoft.com/office/powerpoint/2010/main" val="3050262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79D64D-F856-0EB4-6E39-DDB73328EE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1CD608-D9E6-42B4-9F64-449E6AAB80D7}"/>
              </a:ext>
            </a:extLst>
          </p:cNvPr>
          <p:cNvSpPr>
            <a:spLocks noGrp="1"/>
          </p:cNvSpPr>
          <p:nvPr>
            <p:ph type="title"/>
          </p:nvPr>
        </p:nvSpPr>
        <p:spPr>
          <a:xfrm>
            <a:off x="1006099" y="448328"/>
            <a:ext cx="7072443" cy="417791"/>
          </a:xfrm>
          <a:effectLst/>
        </p:spPr>
        <p:txBody>
          <a:bodyPr vert="horz" lIns="68580" tIns="34290" rIns="68580" bIns="34290" rtlCol="0" anchor="t" anchorCtr="0">
            <a:noAutofit/>
          </a:bodyPr>
          <a:lstStyle/>
          <a:p>
            <a:pPr>
              <a:buClr>
                <a:schemeClr val="accent6">
                  <a:lumMod val="75000"/>
                </a:schemeClr>
              </a:buClr>
              <a:buSzPct val="128000"/>
            </a:pPr>
            <a:r>
              <a:rPr lang="en-ZA" sz="2100" cap="none" dirty="0"/>
              <a:t>Network performance during Supercomputing (SC23) </a:t>
            </a:r>
            <a:br>
              <a:rPr lang="en-ZA" sz="2100" cap="none" dirty="0"/>
            </a:br>
            <a:r>
              <a:rPr lang="en-US" sz="2100" cap="none" dirty="0"/>
              <a:t>	</a:t>
            </a:r>
          </a:p>
        </p:txBody>
      </p:sp>
      <p:sp>
        <p:nvSpPr>
          <p:cNvPr id="5" name="Content Placeholder 2">
            <a:extLst>
              <a:ext uri="{FF2B5EF4-FFF2-40B4-BE49-F238E27FC236}">
                <a16:creationId xmlns:a16="http://schemas.microsoft.com/office/drawing/2014/main" id="{FB39A34C-73AD-B24E-5ACF-E0902EBE7399}"/>
              </a:ext>
            </a:extLst>
          </p:cNvPr>
          <p:cNvSpPr txBox="1">
            <a:spLocks/>
          </p:cNvSpPr>
          <p:nvPr/>
        </p:nvSpPr>
        <p:spPr>
          <a:xfrm>
            <a:off x="757646" y="1007478"/>
            <a:ext cx="8164285" cy="1714950"/>
          </a:xfrm>
          <a:prstGeom prst="rect">
            <a:avLst/>
          </a:prstGeom>
        </p:spPr>
        <p:txBody>
          <a:bodyPr vert="horz" lIns="68580" tIns="34290" rIns="68580" bIns="34290" rtlCol="0">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a:lnSpc>
                <a:spcPct val="110000"/>
              </a:lnSpc>
              <a:spcBef>
                <a:spcPts val="0"/>
              </a:spcBef>
              <a:buFont typeface="Arial" panose="020B0604020202020204" pitchFamily="34" charset="0"/>
              <a:buChar char="•"/>
            </a:pPr>
            <a:r>
              <a:rPr lang="en-US" sz="1400" dirty="0"/>
              <a:t>Leveraged </a:t>
            </a:r>
            <a:r>
              <a:rPr lang="en-US" sz="1400" dirty="0" err="1"/>
              <a:t>AmLight-ExP's</a:t>
            </a:r>
            <a:r>
              <a:rPr lang="en-US" sz="1400" dirty="0"/>
              <a:t> 100Gbps infrastructure via South Atlantic Cable System (SACS)</a:t>
            </a:r>
          </a:p>
          <a:p>
            <a:pPr marL="0">
              <a:lnSpc>
                <a:spcPct val="110000"/>
              </a:lnSpc>
              <a:spcBef>
                <a:spcPts val="0"/>
              </a:spcBef>
              <a:buFont typeface="Arial" panose="020B0604020202020204" pitchFamily="34" charset="0"/>
              <a:buChar char="•"/>
            </a:pPr>
            <a:r>
              <a:rPr lang="en-US" sz="1400" dirty="0"/>
              <a:t>Demonstrated </a:t>
            </a:r>
            <a:r>
              <a:rPr lang="en-US" sz="1400" dirty="0" err="1"/>
              <a:t>SANReN</a:t>
            </a:r>
            <a:r>
              <a:rPr lang="en-US" sz="1400" dirty="0"/>
              <a:t> Data Transfer Nodes (DTNs)</a:t>
            </a:r>
          </a:p>
          <a:p>
            <a:pPr marL="0">
              <a:lnSpc>
                <a:spcPct val="110000"/>
              </a:lnSpc>
              <a:spcBef>
                <a:spcPts val="0"/>
              </a:spcBef>
              <a:buFont typeface="Arial" panose="020B0604020202020204" pitchFamily="34" charset="0"/>
              <a:buChar char="•"/>
            </a:pPr>
            <a:r>
              <a:rPr lang="en-US" sz="1400" dirty="0"/>
              <a:t>Achieved </a:t>
            </a:r>
            <a:r>
              <a:rPr lang="en-US" sz="1400" b="1" dirty="0"/>
              <a:t>2.5 </a:t>
            </a:r>
            <a:r>
              <a:rPr lang="en-US" sz="1400" b="1" dirty="0" err="1"/>
              <a:t>Tbps</a:t>
            </a:r>
            <a:r>
              <a:rPr lang="en-US" sz="1400" b="1" dirty="0"/>
              <a:t> data transmission</a:t>
            </a:r>
            <a:r>
              <a:rPr lang="en-US" sz="1400" dirty="0"/>
              <a:t> across the US, Brazil, and South Africa</a:t>
            </a:r>
          </a:p>
          <a:p>
            <a:pPr marL="0" indent="0">
              <a:buNone/>
            </a:pPr>
            <a:r>
              <a:rPr lang="en-US" sz="1400" b="1" dirty="0"/>
              <a:t>Test Path: Miami to Cape Town</a:t>
            </a:r>
            <a:endParaRPr lang="en-US" sz="1400" dirty="0"/>
          </a:p>
          <a:p>
            <a:pPr marL="0">
              <a:spcBef>
                <a:spcPts val="0"/>
              </a:spcBef>
            </a:pPr>
            <a:r>
              <a:rPr lang="en-US" sz="1400" dirty="0"/>
              <a:t>Used 100Gbps SACS link (Miami - Fortaleza - Cape Town) - filled to +/- 98%. </a:t>
            </a:r>
          </a:p>
          <a:p>
            <a:pPr marL="0">
              <a:spcBef>
                <a:spcPts val="0"/>
              </a:spcBef>
              <a:buFont typeface="Arial" panose="020B0604020202020204" pitchFamily="34" charset="0"/>
              <a:buChar char="•"/>
            </a:pPr>
            <a:r>
              <a:rPr lang="en-US" sz="1400" dirty="0"/>
              <a:t>Achieved </a:t>
            </a:r>
            <a:r>
              <a:rPr lang="en-US" sz="1400" b="1" dirty="0"/>
              <a:t>70Gbps</a:t>
            </a:r>
            <a:r>
              <a:rPr lang="en-US" sz="1400" dirty="0"/>
              <a:t> throughput using iperf3, running 4 parallel 20Gbps streams with a 400MB TCP window</a:t>
            </a:r>
          </a:p>
        </p:txBody>
      </p:sp>
      <p:sp>
        <p:nvSpPr>
          <p:cNvPr id="7" name="Slide Number Placeholder 5">
            <a:extLst>
              <a:ext uri="{FF2B5EF4-FFF2-40B4-BE49-F238E27FC236}">
                <a16:creationId xmlns:a16="http://schemas.microsoft.com/office/drawing/2014/main" id="{9D006B17-F476-651E-0256-3193DF1B6C6E}"/>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7</a:t>
            </a:fld>
            <a:endParaRPr lang="en-US" sz="1200" dirty="0">
              <a:solidFill>
                <a:schemeClr val="accent1"/>
              </a:solidFill>
            </a:endParaRPr>
          </a:p>
        </p:txBody>
      </p:sp>
      <p:pic>
        <p:nvPicPr>
          <p:cNvPr id="3" name="image2.png">
            <a:extLst>
              <a:ext uri="{FF2B5EF4-FFF2-40B4-BE49-F238E27FC236}">
                <a16:creationId xmlns:a16="http://schemas.microsoft.com/office/drawing/2014/main" id="{525B714F-9685-16E1-781F-1E41D87D9E4C}"/>
              </a:ext>
            </a:extLst>
          </p:cNvPr>
          <p:cNvPicPr/>
          <p:nvPr/>
        </p:nvPicPr>
        <p:blipFill>
          <a:blip r:embed="rId3"/>
          <a:srcRect/>
          <a:stretch>
            <a:fillRect/>
          </a:stretch>
        </p:blipFill>
        <p:spPr>
          <a:xfrm>
            <a:off x="3128554" y="2722428"/>
            <a:ext cx="5943600" cy="1816100"/>
          </a:xfrm>
          <a:prstGeom prst="rect">
            <a:avLst/>
          </a:prstGeom>
          <a:ln/>
        </p:spPr>
      </p:pic>
      <p:sp>
        <p:nvSpPr>
          <p:cNvPr id="4" name="Content Placeholder 2">
            <a:extLst>
              <a:ext uri="{FF2B5EF4-FFF2-40B4-BE49-F238E27FC236}">
                <a16:creationId xmlns:a16="http://schemas.microsoft.com/office/drawing/2014/main" id="{07F6F963-14ED-5E5A-91E9-68B79E3EC481}"/>
              </a:ext>
            </a:extLst>
          </p:cNvPr>
          <p:cNvSpPr txBox="1">
            <a:spLocks/>
          </p:cNvSpPr>
          <p:nvPr/>
        </p:nvSpPr>
        <p:spPr>
          <a:xfrm>
            <a:off x="733155" y="2761617"/>
            <a:ext cx="2473778" cy="1816100"/>
          </a:xfrm>
          <a:prstGeom prst="rect">
            <a:avLst/>
          </a:prstGeom>
        </p:spPr>
        <p:txBody>
          <a:bodyPr vert="horz" lIns="68580" tIns="34290" rIns="68580" bIns="34290" rtlCol="0">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nSpc>
                <a:spcPct val="110000"/>
              </a:lnSpc>
              <a:spcBef>
                <a:spcPts val="0"/>
              </a:spcBef>
              <a:buNone/>
            </a:pPr>
            <a:r>
              <a:rPr lang="en-US" sz="1400" b="1" dirty="0"/>
              <a:t>Collaboration Impact</a:t>
            </a:r>
            <a:endParaRPr lang="en-US" sz="1400" dirty="0"/>
          </a:p>
          <a:p>
            <a:pPr marL="0">
              <a:lnSpc>
                <a:spcPct val="100000"/>
              </a:lnSpc>
              <a:spcBef>
                <a:spcPts val="0"/>
              </a:spcBef>
              <a:buFont typeface="Arial" panose="020B0604020202020204" pitchFamily="34" charset="0"/>
              <a:buChar char="•"/>
            </a:pPr>
            <a:r>
              <a:rPr lang="en-US" sz="1400" dirty="0"/>
              <a:t>Highlighted </a:t>
            </a:r>
            <a:r>
              <a:rPr lang="en-US" sz="1400" b="1" dirty="0"/>
              <a:t>African NREN involvement</a:t>
            </a:r>
            <a:r>
              <a:rPr lang="en-US" sz="1400" dirty="0"/>
              <a:t> in global data transfer experiments</a:t>
            </a:r>
          </a:p>
          <a:p>
            <a:pPr marL="0">
              <a:lnSpc>
                <a:spcPct val="100000"/>
              </a:lnSpc>
              <a:spcBef>
                <a:spcPts val="0"/>
              </a:spcBef>
              <a:buFont typeface="Arial" panose="020B0604020202020204" pitchFamily="34" charset="0"/>
              <a:buChar char="•"/>
            </a:pPr>
            <a:r>
              <a:rPr lang="en-US" sz="1400" dirty="0"/>
              <a:t>Strengthened partnership between </a:t>
            </a:r>
            <a:r>
              <a:rPr lang="en-US" sz="1400" dirty="0" err="1"/>
              <a:t>AmLight-ExP</a:t>
            </a:r>
            <a:r>
              <a:rPr lang="en-US" sz="1400" dirty="0"/>
              <a:t> and </a:t>
            </a:r>
            <a:r>
              <a:rPr lang="en-US" sz="1400" dirty="0" err="1"/>
              <a:t>SANReN</a:t>
            </a:r>
            <a:endParaRPr lang="en-US" sz="1400" dirty="0"/>
          </a:p>
        </p:txBody>
      </p:sp>
    </p:spTree>
    <p:extLst>
      <p:ext uri="{BB962C8B-B14F-4D97-AF65-F5344CB8AC3E}">
        <p14:creationId xmlns:p14="http://schemas.microsoft.com/office/powerpoint/2010/main" val="3549220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766978-F843-9473-39A4-FA2748FA09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EC3456-49C0-117F-8E9B-41EF1A0BB200}"/>
              </a:ext>
            </a:extLst>
          </p:cNvPr>
          <p:cNvSpPr>
            <a:spLocks noGrp="1"/>
          </p:cNvSpPr>
          <p:nvPr>
            <p:ph type="title"/>
          </p:nvPr>
        </p:nvSpPr>
        <p:spPr>
          <a:xfrm>
            <a:off x="653143" y="461573"/>
            <a:ext cx="8347165" cy="417791"/>
          </a:xfrm>
          <a:effectLst/>
        </p:spPr>
        <p:txBody>
          <a:bodyPr vert="horz" lIns="68580" tIns="34290" rIns="68580" bIns="34290" rtlCol="0" anchor="t" anchorCtr="0">
            <a:noAutofit/>
          </a:bodyPr>
          <a:lstStyle/>
          <a:p>
            <a:pPr>
              <a:buClr>
                <a:schemeClr val="accent6">
                  <a:lumMod val="75000"/>
                </a:schemeClr>
              </a:buClr>
              <a:buSzPct val="128000"/>
            </a:pPr>
            <a:r>
              <a:rPr lang="en-ZA" sz="2100" cap="none" dirty="0"/>
              <a:t>Bridging Europe, Africa, and the Americas (BEAA) – New Collaboration for shared transoceanic R&amp;E networking resilience</a:t>
            </a:r>
            <a:br>
              <a:rPr lang="en-ZA" sz="2100" cap="none" dirty="0"/>
            </a:br>
            <a:r>
              <a:rPr lang="en-US" sz="2100" cap="none" dirty="0"/>
              <a:t>	</a:t>
            </a:r>
          </a:p>
        </p:txBody>
      </p:sp>
      <p:sp>
        <p:nvSpPr>
          <p:cNvPr id="5" name="Content Placeholder 2">
            <a:extLst>
              <a:ext uri="{FF2B5EF4-FFF2-40B4-BE49-F238E27FC236}">
                <a16:creationId xmlns:a16="http://schemas.microsoft.com/office/drawing/2014/main" id="{FD272781-213B-C60E-E107-9D512A7E0F98}"/>
              </a:ext>
            </a:extLst>
          </p:cNvPr>
          <p:cNvSpPr txBox="1">
            <a:spLocks/>
          </p:cNvSpPr>
          <p:nvPr/>
        </p:nvSpPr>
        <p:spPr>
          <a:xfrm>
            <a:off x="783771" y="1296261"/>
            <a:ext cx="8164285" cy="3228910"/>
          </a:xfrm>
          <a:prstGeom prst="rect">
            <a:avLst/>
          </a:prstGeom>
        </p:spPr>
        <p:txBody>
          <a:bodyPr vert="horz" lIns="68580" tIns="34290" rIns="68580" bIns="34290" rtlCol="0">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a:lnSpc>
                <a:spcPct val="100000"/>
              </a:lnSpc>
              <a:spcBef>
                <a:spcPts val="0"/>
              </a:spcBef>
              <a:buFont typeface="Arial" panose="020B0604020202020204" pitchFamily="34" charset="0"/>
              <a:buChar char="•"/>
            </a:pPr>
            <a:r>
              <a:rPr lang="en-US" sz="1600" dirty="0"/>
              <a:t>Partnership between </a:t>
            </a:r>
            <a:r>
              <a:rPr lang="en-US" sz="1600" b="1" dirty="0"/>
              <a:t>seven regional/national R&amp;E networks</a:t>
            </a:r>
            <a:r>
              <a:rPr lang="en-US" sz="1600" dirty="0"/>
              <a:t> across Europe, Africa, and Latin America</a:t>
            </a:r>
          </a:p>
          <a:p>
            <a:pPr marL="0">
              <a:lnSpc>
                <a:spcPct val="100000"/>
              </a:lnSpc>
              <a:spcBef>
                <a:spcPts val="0"/>
              </a:spcBef>
              <a:buFont typeface="Arial" panose="020B0604020202020204" pitchFamily="34" charset="0"/>
              <a:buChar char="•"/>
            </a:pPr>
            <a:r>
              <a:rPr lang="en-US" sz="1600" dirty="0"/>
              <a:t>Aimed at enhancing network resilience via </a:t>
            </a:r>
            <a:r>
              <a:rPr lang="en-US" sz="1600" b="1" dirty="0"/>
              <a:t>shared transoceanic links</a:t>
            </a:r>
            <a:endParaRPr lang="en-US" sz="1600" dirty="0"/>
          </a:p>
          <a:p>
            <a:pPr marL="0" indent="0">
              <a:spcBef>
                <a:spcPts val="0"/>
              </a:spcBef>
              <a:buNone/>
            </a:pPr>
            <a:r>
              <a:rPr lang="en-US" sz="1800" b="1" dirty="0"/>
              <a:t>Memorandum of Understanding (MoU)</a:t>
            </a:r>
            <a:endParaRPr lang="en-US" sz="1800" dirty="0"/>
          </a:p>
          <a:p>
            <a:pPr marL="0">
              <a:lnSpc>
                <a:spcPct val="100000"/>
              </a:lnSpc>
              <a:spcBef>
                <a:spcPts val="0"/>
              </a:spcBef>
              <a:buFont typeface="Arial" panose="020B0604020202020204" pitchFamily="34" charset="0"/>
              <a:buChar char="•"/>
            </a:pPr>
            <a:r>
              <a:rPr lang="en-US" sz="1600" dirty="0"/>
              <a:t>Signed by </a:t>
            </a:r>
            <a:r>
              <a:rPr lang="en-US" sz="1600" dirty="0" err="1"/>
              <a:t>AmLight</a:t>
            </a:r>
            <a:r>
              <a:rPr lang="en-US" sz="1600" dirty="0"/>
              <a:t>/FIU, GÉANT, </a:t>
            </a:r>
            <a:r>
              <a:rPr lang="en-US" sz="1600" dirty="0" err="1"/>
              <a:t>RedCLARA</a:t>
            </a:r>
            <a:r>
              <a:rPr lang="en-US" sz="1600" dirty="0"/>
              <a:t>, RNP, CSIR, TENET, and the </a:t>
            </a:r>
            <a:r>
              <a:rPr lang="en-US" sz="1600" dirty="0" err="1"/>
              <a:t>UbuntuNet</a:t>
            </a:r>
            <a:r>
              <a:rPr lang="en-US" sz="1600" dirty="0"/>
              <a:t> Alliance</a:t>
            </a:r>
          </a:p>
          <a:p>
            <a:pPr marL="0">
              <a:lnSpc>
                <a:spcPct val="100000"/>
              </a:lnSpc>
              <a:spcBef>
                <a:spcPts val="0"/>
              </a:spcBef>
              <a:buFont typeface="Arial" panose="020B0604020202020204" pitchFamily="34" charset="0"/>
              <a:buChar char="•"/>
            </a:pPr>
            <a:r>
              <a:rPr lang="en-US" sz="1600" b="1" dirty="0"/>
              <a:t>Initial 3-year agreement</a:t>
            </a:r>
            <a:r>
              <a:rPr lang="en-US" sz="1600" dirty="0"/>
              <a:t> for mutual backup and high-capacity resource sharing</a:t>
            </a:r>
          </a:p>
          <a:p>
            <a:pPr marL="0">
              <a:lnSpc>
                <a:spcPct val="100000"/>
              </a:lnSpc>
              <a:spcBef>
                <a:spcPts val="0"/>
              </a:spcBef>
              <a:buFont typeface="Arial" panose="020B0604020202020204" pitchFamily="34" charset="0"/>
              <a:buChar char="•"/>
            </a:pPr>
            <a:r>
              <a:rPr lang="en-US" sz="1600" dirty="0"/>
              <a:t>Ensures </a:t>
            </a:r>
            <a:r>
              <a:rPr lang="en-US" sz="1600" b="1" dirty="0"/>
              <a:t>back-up connectivity</a:t>
            </a:r>
            <a:r>
              <a:rPr lang="en-US" sz="1600" dirty="0"/>
              <a:t> for uninterrupted R&amp;E collaborations</a:t>
            </a:r>
          </a:p>
          <a:p>
            <a:pPr marL="0" indent="0">
              <a:spcBef>
                <a:spcPts val="0"/>
              </a:spcBef>
              <a:buNone/>
            </a:pPr>
            <a:r>
              <a:rPr lang="en-US" sz="1800" b="1" dirty="0"/>
              <a:t>Impact</a:t>
            </a:r>
            <a:endParaRPr lang="en-US" sz="1800" dirty="0"/>
          </a:p>
          <a:p>
            <a:pPr marL="0">
              <a:lnSpc>
                <a:spcPct val="100000"/>
              </a:lnSpc>
              <a:spcBef>
                <a:spcPts val="0"/>
              </a:spcBef>
              <a:buFont typeface="Arial" panose="020B0604020202020204" pitchFamily="34" charset="0"/>
              <a:buChar char="•"/>
            </a:pPr>
            <a:r>
              <a:rPr lang="en-US" sz="1600" dirty="0"/>
              <a:t>Critical during outages, e.g., </a:t>
            </a:r>
            <a:r>
              <a:rPr lang="en-US" sz="1600" b="1" dirty="0"/>
              <a:t>March 2024 cable disruptions</a:t>
            </a:r>
            <a:r>
              <a:rPr lang="en-US" sz="1600" dirty="0"/>
              <a:t> off West Africa</a:t>
            </a:r>
          </a:p>
          <a:p>
            <a:pPr marL="0">
              <a:lnSpc>
                <a:spcPct val="100000"/>
              </a:lnSpc>
              <a:spcBef>
                <a:spcPts val="0"/>
              </a:spcBef>
              <a:buFont typeface="Arial" panose="020B0604020202020204" pitchFamily="34" charset="0"/>
              <a:buChar char="•"/>
            </a:pPr>
            <a:r>
              <a:rPr lang="en-US" sz="1600" dirty="0"/>
              <a:t>Enabled traffic migration to backup systems like </a:t>
            </a:r>
            <a:r>
              <a:rPr lang="en-US" sz="1600" b="1" dirty="0"/>
              <a:t>Google's Equiano</a:t>
            </a:r>
            <a:r>
              <a:rPr lang="en-US" sz="1600" dirty="0"/>
              <a:t> and </a:t>
            </a:r>
            <a:r>
              <a:rPr lang="en-US" sz="1600" b="1" dirty="0" err="1"/>
              <a:t>AmLight</a:t>
            </a:r>
            <a:r>
              <a:rPr lang="en-US" sz="1600" b="1" dirty="0"/>
              <a:t> SACS academic link</a:t>
            </a:r>
            <a:endParaRPr lang="en-US" sz="1600" dirty="0"/>
          </a:p>
        </p:txBody>
      </p:sp>
      <p:sp>
        <p:nvSpPr>
          <p:cNvPr id="7" name="Slide Number Placeholder 5">
            <a:extLst>
              <a:ext uri="{FF2B5EF4-FFF2-40B4-BE49-F238E27FC236}">
                <a16:creationId xmlns:a16="http://schemas.microsoft.com/office/drawing/2014/main" id="{B0C6D082-486F-8938-FF01-9F377CB41A6B}"/>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8</a:t>
            </a:fld>
            <a:endParaRPr lang="en-US" sz="1200" dirty="0">
              <a:solidFill>
                <a:schemeClr val="accent1"/>
              </a:solidFill>
            </a:endParaRPr>
          </a:p>
        </p:txBody>
      </p:sp>
    </p:spTree>
    <p:extLst>
      <p:ext uri="{BB962C8B-B14F-4D97-AF65-F5344CB8AC3E}">
        <p14:creationId xmlns:p14="http://schemas.microsoft.com/office/powerpoint/2010/main" val="3941469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978B37-82D5-CA99-7B25-C548F145D4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0EDCA6-AC18-23F0-8BB1-4B1185507D6F}"/>
              </a:ext>
            </a:extLst>
          </p:cNvPr>
          <p:cNvSpPr>
            <a:spLocks noGrp="1"/>
          </p:cNvSpPr>
          <p:nvPr>
            <p:ph type="title"/>
          </p:nvPr>
        </p:nvSpPr>
        <p:spPr>
          <a:xfrm>
            <a:off x="653143" y="461573"/>
            <a:ext cx="8347165" cy="417791"/>
          </a:xfrm>
          <a:effectLst/>
        </p:spPr>
        <p:txBody>
          <a:bodyPr vert="horz" lIns="68580" tIns="34290" rIns="68580" bIns="34290" rtlCol="0" anchor="t" anchorCtr="0">
            <a:noAutofit/>
          </a:bodyPr>
          <a:lstStyle/>
          <a:p>
            <a:pPr>
              <a:buClr>
                <a:schemeClr val="accent6">
                  <a:lumMod val="75000"/>
                </a:schemeClr>
              </a:buClr>
              <a:buSzPct val="128000"/>
            </a:pPr>
            <a:r>
              <a:rPr lang="en-ZA" sz="2100" cap="none" dirty="0"/>
              <a:t>Open Science Grid (OSG)</a:t>
            </a:r>
            <a:br>
              <a:rPr lang="en-ZA" sz="2100" cap="none" dirty="0"/>
            </a:br>
            <a:r>
              <a:rPr lang="en-US" sz="2100" cap="none" dirty="0"/>
              <a:t>	</a:t>
            </a:r>
          </a:p>
        </p:txBody>
      </p:sp>
      <p:sp>
        <p:nvSpPr>
          <p:cNvPr id="7" name="Slide Number Placeholder 5">
            <a:extLst>
              <a:ext uri="{FF2B5EF4-FFF2-40B4-BE49-F238E27FC236}">
                <a16:creationId xmlns:a16="http://schemas.microsoft.com/office/drawing/2014/main" id="{0AEF632D-BE43-9F37-51A8-D2FA6C269DE8}"/>
              </a:ext>
            </a:extLst>
          </p:cNvPr>
          <p:cNvSpPr txBox="1">
            <a:spLocks/>
          </p:cNvSpPr>
          <p:nvPr/>
        </p:nvSpPr>
        <p:spPr>
          <a:xfrm>
            <a:off x="8078542" y="4681927"/>
            <a:ext cx="608264" cy="37768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B1DED20-E75D-544F-B7D4-F9DC9C76F073}" type="slidenum">
              <a:rPr lang="en-US" sz="1200">
                <a:solidFill>
                  <a:schemeClr val="accent1"/>
                </a:solidFill>
              </a:rPr>
              <a:pPr algn="r"/>
              <a:t>9</a:t>
            </a:fld>
            <a:endParaRPr lang="en-US" sz="1200" dirty="0">
              <a:solidFill>
                <a:schemeClr val="accent1"/>
              </a:solidFill>
            </a:endParaRPr>
          </a:p>
        </p:txBody>
      </p:sp>
      <p:pic>
        <p:nvPicPr>
          <p:cNvPr id="3" name="image3.png">
            <a:extLst>
              <a:ext uri="{FF2B5EF4-FFF2-40B4-BE49-F238E27FC236}">
                <a16:creationId xmlns:a16="http://schemas.microsoft.com/office/drawing/2014/main" id="{A178F8B4-DFD5-E91D-CD43-F56C730DD4BE}"/>
              </a:ext>
            </a:extLst>
          </p:cNvPr>
          <p:cNvPicPr/>
          <p:nvPr/>
        </p:nvPicPr>
        <p:blipFill>
          <a:blip r:embed="rId3"/>
          <a:srcRect/>
          <a:stretch>
            <a:fillRect/>
          </a:stretch>
        </p:blipFill>
        <p:spPr>
          <a:xfrm>
            <a:off x="4284620" y="101536"/>
            <a:ext cx="4767942" cy="2301603"/>
          </a:xfrm>
          <a:prstGeom prst="rect">
            <a:avLst/>
          </a:prstGeom>
          <a:ln/>
        </p:spPr>
      </p:pic>
      <p:sp>
        <p:nvSpPr>
          <p:cNvPr id="4" name="Content Placeholder 2">
            <a:extLst>
              <a:ext uri="{FF2B5EF4-FFF2-40B4-BE49-F238E27FC236}">
                <a16:creationId xmlns:a16="http://schemas.microsoft.com/office/drawing/2014/main" id="{1B8EFB5B-0D52-3E8B-D5A3-B520EBFEB1B3}"/>
              </a:ext>
            </a:extLst>
          </p:cNvPr>
          <p:cNvSpPr txBox="1">
            <a:spLocks/>
          </p:cNvSpPr>
          <p:nvPr/>
        </p:nvSpPr>
        <p:spPr>
          <a:xfrm>
            <a:off x="587827" y="1064316"/>
            <a:ext cx="3631475" cy="1874827"/>
          </a:xfrm>
          <a:prstGeom prst="rect">
            <a:avLst/>
          </a:prstGeom>
        </p:spPr>
        <p:txBody>
          <a:bodyPr vert="horz" lIns="68580" tIns="34290" rIns="68580" bIns="34290" rtlCol="0">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nSpc>
                <a:spcPct val="100000"/>
              </a:lnSpc>
              <a:buNone/>
            </a:pPr>
            <a:r>
              <a:rPr lang="en-US" sz="1400" b="1" dirty="0"/>
              <a:t>OSG's Role</a:t>
            </a:r>
            <a:endParaRPr lang="en-US" sz="1400" dirty="0"/>
          </a:p>
          <a:p>
            <a:pPr>
              <a:lnSpc>
                <a:spcPct val="100000"/>
              </a:lnSpc>
              <a:buFont typeface="Arial" panose="020B0604020202020204" pitchFamily="34" charset="0"/>
              <a:buChar char="•"/>
            </a:pPr>
            <a:r>
              <a:rPr lang="en-US" sz="1400" dirty="0"/>
              <a:t>Provides </a:t>
            </a:r>
            <a:r>
              <a:rPr lang="en-US" sz="1400" b="1" dirty="0"/>
              <a:t>software and services</a:t>
            </a:r>
            <a:r>
              <a:rPr lang="en-US" sz="1400" dirty="0"/>
              <a:t> to enable </a:t>
            </a:r>
            <a:r>
              <a:rPr lang="en-US" sz="1400" b="1" dirty="0"/>
              <a:t>opportunistic usage</a:t>
            </a:r>
            <a:r>
              <a:rPr lang="en-US" sz="1400" dirty="0"/>
              <a:t> of distributed computational resources</a:t>
            </a:r>
          </a:p>
          <a:p>
            <a:pPr>
              <a:lnSpc>
                <a:spcPct val="100000"/>
              </a:lnSpc>
              <a:buFont typeface="Arial" panose="020B0604020202020204" pitchFamily="34" charset="0"/>
              <a:buChar char="•"/>
            </a:pPr>
            <a:r>
              <a:rPr lang="en-US" sz="1400" dirty="0"/>
              <a:t>Supports </a:t>
            </a:r>
            <a:r>
              <a:rPr lang="en-US" sz="1400" b="1" dirty="0"/>
              <a:t>35 institutions</a:t>
            </a:r>
            <a:r>
              <a:rPr lang="en-US" sz="1400" dirty="0"/>
              <a:t> across five continents through the </a:t>
            </a:r>
            <a:r>
              <a:rPr lang="en-US" sz="1400" b="1" dirty="0"/>
              <a:t>Open Science Data Federation (OSDF)</a:t>
            </a:r>
            <a:endParaRPr lang="en-US" sz="1400" dirty="0"/>
          </a:p>
        </p:txBody>
      </p:sp>
      <p:sp>
        <p:nvSpPr>
          <p:cNvPr id="6" name="Content Placeholder 2">
            <a:extLst>
              <a:ext uri="{FF2B5EF4-FFF2-40B4-BE49-F238E27FC236}">
                <a16:creationId xmlns:a16="http://schemas.microsoft.com/office/drawing/2014/main" id="{93DAA211-C504-D9EE-0DC3-ECA1481D4F01}"/>
              </a:ext>
            </a:extLst>
          </p:cNvPr>
          <p:cNvSpPr txBox="1">
            <a:spLocks/>
          </p:cNvSpPr>
          <p:nvPr/>
        </p:nvSpPr>
        <p:spPr>
          <a:xfrm>
            <a:off x="640074" y="3058780"/>
            <a:ext cx="8399423" cy="1537941"/>
          </a:xfrm>
          <a:prstGeom prst="rect">
            <a:avLst/>
          </a:prstGeom>
        </p:spPr>
        <p:txBody>
          <a:bodyPr vert="horz" lIns="68580" tIns="34290" rIns="68580" bIns="34290" rtlCol="0">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nSpc>
                <a:spcPct val="100000"/>
              </a:lnSpc>
              <a:spcBef>
                <a:spcPts val="0"/>
              </a:spcBef>
              <a:buNone/>
            </a:pPr>
            <a:r>
              <a:rPr lang="en-US" sz="1400" b="1" dirty="0"/>
              <a:t>Infrastructure</a:t>
            </a:r>
            <a:endParaRPr lang="en-US" sz="1400" dirty="0"/>
          </a:p>
          <a:p>
            <a:pPr>
              <a:lnSpc>
                <a:spcPct val="100000"/>
              </a:lnSpc>
              <a:spcBef>
                <a:spcPts val="0"/>
              </a:spcBef>
              <a:buFont typeface="Arial" panose="020B0604020202020204" pitchFamily="34" charset="0"/>
              <a:buChar char="•"/>
            </a:pPr>
            <a:r>
              <a:rPr lang="en-US" sz="1400" b="1" dirty="0"/>
              <a:t>17 Origins</a:t>
            </a:r>
            <a:r>
              <a:rPr lang="en-US" sz="1400" dirty="0"/>
              <a:t> and </a:t>
            </a:r>
            <a:r>
              <a:rPr lang="en-US" sz="1400" b="1" dirty="0"/>
              <a:t>34 caches</a:t>
            </a:r>
            <a:r>
              <a:rPr lang="en-US" sz="1400" dirty="0"/>
              <a:t> globally contributing to the resource-sharing network</a:t>
            </a:r>
          </a:p>
          <a:p>
            <a:pPr marL="0" indent="0">
              <a:lnSpc>
                <a:spcPct val="100000"/>
              </a:lnSpc>
              <a:spcBef>
                <a:spcPts val="0"/>
              </a:spcBef>
              <a:buNone/>
            </a:pPr>
            <a:r>
              <a:rPr lang="en-US" sz="1400" b="1" dirty="0"/>
              <a:t>Challenges</a:t>
            </a:r>
            <a:endParaRPr lang="en-US" sz="1400" dirty="0"/>
          </a:p>
          <a:p>
            <a:pPr>
              <a:lnSpc>
                <a:spcPct val="100000"/>
              </a:lnSpc>
              <a:spcBef>
                <a:spcPts val="0"/>
              </a:spcBef>
              <a:buFont typeface="Arial" panose="020B0604020202020204" pitchFamily="34" charset="0"/>
              <a:buChar char="•"/>
            </a:pPr>
            <a:r>
              <a:rPr lang="en-US" sz="1400" b="1" dirty="0"/>
              <a:t>Cache population delays</a:t>
            </a:r>
            <a:r>
              <a:rPr lang="en-US" sz="1400" dirty="0"/>
              <a:t> due to lack of data on </a:t>
            </a:r>
            <a:r>
              <a:rPr lang="en-US" sz="1400" b="1" dirty="0"/>
              <a:t>latency</a:t>
            </a:r>
            <a:r>
              <a:rPr lang="en-US" sz="1400" dirty="0"/>
              <a:t> and </a:t>
            </a:r>
            <a:r>
              <a:rPr lang="en-US" sz="1400" b="1" dirty="0"/>
              <a:t>geographical distance</a:t>
            </a:r>
            <a:r>
              <a:rPr lang="en-US" sz="1400" dirty="0"/>
              <a:t> between Caches and Origins</a:t>
            </a:r>
          </a:p>
          <a:p>
            <a:pPr>
              <a:lnSpc>
                <a:spcPct val="100000"/>
              </a:lnSpc>
              <a:spcBef>
                <a:spcPts val="0"/>
              </a:spcBef>
              <a:buFont typeface="Arial" panose="020B0604020202020204" pitchFamily="34" charset="0"/>
              <a:buChar char="•"/>
            </a:pPr>
            <a:r>
              <a:rPr lang="en-US" sz="1400" dirty="0"/>
              <a:t>Requires better insights into </a:t>
            </a:r>
            <a:r>
              <a:rPr lang="en-US" sz="1400" b="1" dirty="0"/>
              <a:t>round-trip time (RTT)</a:t>
            </a:r>
            <a:r>
              <a:rPr lang="en-US" sz="1400" dirty="0"/>
              <a:t> to improve efficiency</a:t>
            </a:r>
          </a:p>
          <a:p>
            <a:pPr marL="0" indent="0">
              <a:lnSpc>
                <a:spcPct val="100000"/>
              </a:lnSpc>
              <a:spcBef>
                <a:spcPts val="0"/>
              </a:spcBef>
              <a:buNone/>
            </a:pPr>
            <a:endParaRPr lang="en-US" sz="1600" dirty="0"/>
          </a:p>
        </p:txBody>
      </p:sp>
    </p:spTree>
    <p:extLst>
      <p:ext uri="{BB962C8B-B14F-4D97-AF65-F5344CB8AC3E}">
        <p14:creationId xmlns:p14="http://schemas.microsoft.com/office/powerpoint/2010/main" val="717199006"/>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{DA450041-7B3A-9F4F-88CC-E02A5B991EF6}tf10001119</Template>
  <TotalTime>8377</TotalTime>
  <Words>2310</Words>
  <Application>Microsoft Macintosh PowerPoint</Application>
  <PresentationFormat>On-screen Show (16:9)</PresentationFormat>
  <Paragraphs>199</Paragraphs>
  <Slides>15</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Georgia</vt:lpstr>
      <vt:lpstr>Gill Sans MT</vt:lpstr>
      <vt:lpstr>Times New Roman</vt:lpstr>
      <vt:lpstr>Trebuchet MS</vt:lpstr>
      <vt:lpstr>Gallery</vt:lpstr>
      <vt:lpstr>AmLight ExP- Network Connectivity for Open Science between South Africa, the US, and South America</vt:lpstr>
      <vt:lpstr>Outline</vt:lpstr>
      <vt:lpstr>PowerPoint Presentation</vt:lpstr>
      <vt:lpstr>PowerPoint Presentation</vt:lpstr>
      <vt:lpstr>PowerPoint Presentation</vt:lpstr>
      <vt:lpstr>The  South Africa NREN =  TENET &amp; SANReN  </vt:lpstr>
      <vt:lpstr>Network performance during Supercomputing (SC23)   </vt:lpstr>
      <vt:lpstr>Bridging Europe, Africa, and the Americas (BEAA) – New Collaboration for shared transoceanic R&amp;E networking resilience  </vt:lpstr>
      <vt:lpstr>Open Science Grid (OSG)  </vt:lpstr>
      <vt:lpstr>Open Science Data Federation (OSDF): Expanding Impact and Global Collaboration  </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Developments in the South Atlantic</dc:title>
  <dc:creator>Vasilka Chergarova</dc:creator>
  <cp:lastModifiedBy>Vasilka Chergarova</cp:lastModifiedBy>
  <cp:revision>166</cp:revision>
  <dcterms:created xsi:type="dcterms:W3CDTF">2019-05-02T18:33:51Z</dcterms:created>
  <dcterms:modified xsi:type="dcterms:W3CDTF">2024-10-25T14:54:43Z</dcterms:modified>
</cp:coreProperties>
</file>