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90" r:id="rId2"/>
    <p:sldId id="291" r:id="rId3"/>
    <p:sldId id="261" r:id="rId4"/>
    <p:sldId id="280" r:id="rId5"/>
    <p:sldId id="281" r:id="rId6"/>
    <p:sldId id="282" r:id="rId7"/>
    <p:sldId id="276" r:id="rId8"/>
    <p:sldId id="283" r:id="rId9"/>
    <p:sldId id="284" r:id="rId10"/>
    <p:sldId id="263" r:id="rId11"/>
    <p:sldId id="265" r:id="rId12"/>
    <p:sldId id="278" r:id="rId13"/>
    <p:sldId id="266" r:id="rId14"/>
    <p:sldId id="292" r:id="rId15"/>
    <p:sldId id="293" r:id="rId16"/>
    <p:sldId id="294" r:id="rId17"/>
    <p:sldId id="295" r:id="rId18"/>
    <p:sldId id="299" r:id="rId19"/>
    <p:sldId id="296" r:id="rId20"/>
    <p:sldId id="297" r:id="rId21"/>
    <p:sldId id="298" r:id="rId22"/>
    <p:sldId id="300" r:id="rId23"/>
    <p:sldId id="301" r:id="rId24"/>
    <p:sldId id="302" r:id="rId25"/>
    <p:sldId id="303" r:id="rId26"/>
    <p:sldId id="304" r:id="rId27"/>
    <p:sldId id="305" r:id="rId28"/>
    <p:sldId id="288"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cked"/>
        <c:varyColors val="0"/>
        <c:ser>
          <c:idx val="0"/>
          <c:order val="0"/>
          <c:tx>
            <c:strRef>
              <c:f>Sheet1!$A$2</c:f>
              <c:strCache>
                <c:ptCount val="1"/>
                <c:pt idx="0">
                  <c:v>MLR</c:v>
                </c:pt>
              </c:strCache>
            </c:strRef>
          </c:tx>
          <c:spPr>
            <a:ln w="22225" cap="rnd">
              <a:solidFill>
                <a:schemeClr val="accent1"/>
              </a:solidFill>
            </a:ln>
            <a:effectLst>
              <a:glow rad="139700">
                <a:schemeClr val="accent1">
                  <a:satMod val="175000"/>
                  <a:alpha val="14000"/>
                </a:schemeClr>
              </a:glow>
            </a:effectLst>
          </c:spPr>
          <c:marker>
            <c:symbol val="none"/>
          </c:marker>
          <c:cat>
            <c:strRef>
              <c:f>Sheet1!$B$1:$D$1</c:f>
              <c:strCache>
                <c:ptCount val="3"/>
                <c:pt idx="0">
                  <c:v>MAE</c:v>
                </c:pt>
                <c:pt idx="1">
                  <c:v>RMSE</c:v>
                </c:pt>
                <c:pt idx="2">
                  <c:v>R2</c:v>
                </c:pt>
              </c:strCache>
            </c:strRef>
          </c:cat>
          <c:val>
            <c:numRef>
              <c:f>Sheet1!$B$2:$D$2</c:f>
              <c:numCache>
                <c:formatCode>General</c:formatCode>
                <c:ptCount val="3"/>
                <c:pt idx="0">
                  <c:v>0.4</c:v>
                </c:pt>
                <c:pt idx="1">
                  <c:v>0.45</c:v>
                </c:pt>
                <c:pt idx="2">
                  <c:v>0.78</c:v>
                </c:pt>
              </c:numCache>
            </c:numRef>
          </c:val>
          <c:smooth val="0"/>
          <c:extLst>
            <c:ext xmlns:c16="http://schemas.microsoft.com/office/drawing/2014/chart" uri="{C3380CC4-5D6E-409C-BE32-E72D297353CC}">
              <c16:uniqueId val="{00000000-0C46-45C3-9C5E-D0D640305290}"/>
            </c:ext>
          </c:extLst>
        </c:ser>
        <c:ser>
          <c:idx val="1"/>
          <c:order val="1"/>
          <c:tx>
            <c:strRef>
              <c:f>Sheet1!$A$3</c:f>
              <c:strCache>
                <c:ptCount val="1"/>
                <c:pt idx="0">
                  <c:v>ANN</c:v>
                </c:pt>
              </c:strCache>
            </c:strRef>
          </c:tx>
          <c:spPr>
            <a:ln w="22225" cap="rnd">
              <a:solidFill>
                <a:schemeClr val="accent2"/>
              </a:solidFill>
            </a:ln>
            <a:effectLst>
              <a:glow rad="139700">
                <a:schemeClr val="accent2">
                  <a:satMod val="175000"/>
                  <a:alpha val="14000"/>
                </a:schemeClr>
              </a:glow>
            </a:effectLst>
          </c:spPr>
          <c:marker>
            <c:symbol val="none"/>
          </c:marker>
          <c:cat>
            <c:strRef>
              <c:f>Sheet1!$B$1:$D$1</c:f>
              <c:strCache>
                <c:ptCount val="3"/>
                <c:pt idx="0">
                  <c:v>MAE</c:v>
                </c:pt>
                <c:pt idx="1">
                  <c:v>RMSE</c:v>
                </c:pt>
                <c:pt idx="2">
                  <c:v>R2</c:v>
                </c:pt>
              </c:strCache>
            </c:strRef>
          </c:cat>
          <c:val>
            <c:numRef>
              <c:f>Sheet1!$B$3:$D$3</c:f>
              <c:numCache>
                <c:formatCode>General</c:formatCode>
                <c:ptCount val="3"/>
                <c:pt idx="0">
                  <c:v>0.35</c:v>
                </c:pt>
                <c:pt idx="1">
                  <c:v>0.38</c:v>
                </c:pt>
                <c:pt idx="2">
                  <c:v>0.82</c:v>
                </c:pt>
              </c:numCache>
            </c:numRef>
          </c:val>
          <c:smooth val="0"/>
          <c:extLst>
            <c:ext xmlns:c16="http://schemas.microsoft.com/office/drawing/2014/chart" uri="{C3380CC4-5D6E-409C-BE32-E72D297353CC}">
              <c16:uniqueId val="{00000001-0C46-45C3-9C5E-D0D640305290}"/>
            </c:ext>
          </c:extLst>
        </c:ser>
        <c:ser>
          <c:idx val="2"/>
          <c:order val="2"/>
          <c:tx>
            <c:strRef>
              <c:f>Sheet1!$A$4</c:f>
              <c:strCache>
                <c:ptCount val="1"/>
                <c:pt idx="0">
                  <c:v>RF</c:v>
                </c:pt>
              </c:strCache>
            </c:strRef>
          </c:tx>
          <c:spPr>
            <a:ln w="22225" cap="rnd">
              <a:solidFill>
                <a:schemeClr val="accent3"/>
              </a:solidFill>
            </a:ln>
            <a:effectLst>
              <a:glow rad="139700">
                <a:schemeClr val="accent3">
                  <a:satMod val="175000"/>
                  <a:alpha val="14000"/>
                </a:schemeClr>
              </a:glow>
            </a:effectLst>
          </c:spPr>
          <c:marker>
            <c:symbol val="none"/>
          </c:marker>
          <c:cat>
            <c:strRef>
              <c:f>Sheet1!$B$1:$D$1</c:f>
              <c:strCache>
                <c:ptCount val="3"/>
                <c:pt idx="0">
                  <c:v>MAE</c:v>
                </c:pt>
                <c:pt idx="1">
                  <c:v>RMSE</c:v>
                </c:pt>
                <c:pt idx="2">
                  <c:v>R2</c:v>
                </c:pt>
              </c:strCache>
            </c:strRef>
          </c:cat>
          <c:val>
            <c:numRef>
              <c:f>Sheet1!$B$4:$D$4</c:f>
              <c:numCache>
                <c:formatCode>General</c:formatCode>
                <c:ptCount val="3"/>
                <c:pt idx="0">
                  <c:v>0.25</c:v>
                </c:pt>
                <c:pt idx="1">
                  <c:v>0.22</c:v>
                </c:pt>
                <c:pt idx="2">
                  <c:v>0.94</c:v>
                </c:pt>
              </c:numCache>
            </c:numRef>
          </c:val>
          <c:smooth val="0"/>
          <c:extLst>
            <c:ext xmlns:c16="http://schemas.microsoft.com/office/drawing/2014/chart" uri="{C3380CC4-5D6E-409C-BE32-E72D297353CC}">
              <c16:uniqueId val="{00000002-0C46-45C3-9C5E-D0D640305290}"/>
            </c:ext>
          </c:extLst>
        </c:ser>
        <c:dLbls>
          <c:showLegendKey val="0"/>
          <c:showVal val="0"/>
          <c:showCatName val="0"/>
          <c:showSerName val="0"/>
          <c:showPercent val="0"/>
          <c:showBubbleSize val="0"/>
        </c:dLbls>
        <c:smooth val="0"/>
        <c:axId val="556826112"/>
        <c:axId val="556828992"/>
      </c:lineChart>
      <c:catAx>
        <c:axId val="556826112"/>
        <c:scaling>
          <c:orientation val="minMax"/>
        </c:scaling>
        <c:delete val="0"/>
        <c:axPos val="b"/>
        <c:majorGridlines>
          <c:spPr>
            <a:ln w="9525" cap="flat" cmpd="sng" algn="ctr">
              <a:gradFill>
                <a:gsLst>
                  <a:gs pos="100000">
                    <a:schemeClr val="dk1">
                      <a:lumMod val="75000"/>
                      <a:lumOff val="25000"/>
                    </a:schemeClr>
                  </a:gs>
                  <a:gs pos="0">
                    <a:schemeClr val="dk1">
                      <a:lumMod val="65000"/>
                      <a:lumOff val="35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ZM"/>
          </a:p>
        </c:txPr>
        <c:crossAx val="556828992"/>
        <c:crosses val="autoZero"/>
        <c:auto val="1"/>
        <c:lblAlgn val="ctr"/>
        <c:lblOffset val="100"/>
        <c:noMultiLvlLbl val="0"/>
      </c:catAx>
      <c:valAx>
        <c:axId val="556828992"/>
        <c:scaling>
          <c:orientation val="minMax"/>
        </c:scaling>
        <c:delete val="0"/>
        <c:axPos val="l"/>
        <c:majorGridlines>
          <c:spPr>
            <a:ln w="9525" cap="flat" cmpd="sng" algn="ctr">
              <a:gradFill>
                <a:gsLst>
                  <a:gs pos="100000">
                    <a:schemeClr val="dk1">
                      <a:lumMod val="75000"/>
                      <a:lumOff val="25000"/>
                    </a:schemeClr>
                  </a:gs>
                  <a:gs pos="0">
                    <a:schemeClr val="dk1">
                      <a:lumMod val="65000"/>
                      <a:lumOff val="35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ZM"/>
          </a:p>
        </c:txPr>
        <c:crossAx val="556826112"/>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ZM"/>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ZM"/>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6">
  <cs:axisTitle>
    <cs:lnRef idx="0"/>
    <cs:fillRef idx="0"/>
    <cs:effectRef idx="0"/>
    <cs:fontRef idx="minor">
      <a:schemeClr val="lt1">
        <a:lumMod val="75000"/>
      </a:schemeClr>
    </cs:fontRef>
    <cs:defRPr sz="900" b="1" kern="1200"/>
  </cs:axisTitle>
  <cs:categoryAxis>
    <cs:lnRef idx="0"/>
    <cs:fillRef idx="0"/>
    <cs:effectRef idx="0"/>
    <cs:fontRef idx="minor">
      <a:schemeClr val="lt1">
        <a:lumMod val="75000"/>
      </a:schemeClr>
    </cs:fontRef>
    <cs:defRPr sz="900"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900" kern="1200"/>
  </cs:chartArea>
  <cs:dataLabel>
    <cs:lnRef idx="0"/>
    <cs:fillRef idx="0"/>
    <cs:effectRef idx="0"/>
    <cs:fontRef idx="minor">
      <a:schemeClr val="lt1">
        <a:lumMod val="75000"/>
      </a:schemeClr>
    </cs:fontRef>
    <cs:defRPr sz="900"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900"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75000"/>
                <a:lumOff val="25000"/>
              </a:schemeClr>
            </a:gs>
            <a:gs pos="0">
              <a:schemeClr val="dk1">
                <a:lumMod val="65000"/>
                <a:lumOff val="3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dk1">
                <a:lumMod val="75000"/>
                <a:lumOff val="25000"/>
                <a:alpha val="25000"/>
              </a:schemeClr>
            </a:gs>
            <a:gs pos="0">
              <a:schemeClr val="dk1">
                <a:lumMod val="65000"/>
                <a:lumOff val="35000"/>
                <a:alpha val="25000"/>
              </a:schemeClr>
            </a:gs>
          </a:gsLst>
          <a:lin ang="5400000" scaled="0"/>
        </a:gra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900"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400"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900"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defRPr sz="900"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D384F9D6-3B33-41AE-983E-82831E90188F}" type="datetimeFigureOut">
              <a:rPr lang="en-US" smtClean="0"/>
              <a:t>10/21/2024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988CF4-6500-4F79-A722-1F612F7B446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384F9D6-3B33-41AE-983E-82831E90188F}" type="datetimeFigureOut">
              <a:rPr lang="en-US" smtClean="0"/>
              <a:t>10/21/2024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988CF4-6500-4F79-A722-1F612F7B446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384F9D6-3B33-41AE-983E-82831E90188F}" type="datetimeFigureOut">
              <a:rPr lang="en-US" smtClean="0"/>
              <a:t>10/21/2024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988CF4-6500-4F79-A722-1F612F7B446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384F9D6-3B33-41AE-983E-82831E90188F}" type="datetimeFigureOut">
              <a:rPr lang="en-US" smtClean="0"/>
              <a:t>10/21/2024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988CF4-6500-4F79-A722-1F612F7B446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384F9D6-3B33-41AE-983E-82831E90188F}" type="datetimeFigureOut">
              <a:rPr lang="en-US" smtClean="0"/>
              <a:t>10/21/2024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988CF4-6500-4F79-A722-1F612F7B446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384F9D6-3B33-41AE-983E-82831E90188F}" type="datetimeFigureOut">
              <a:rPr lang="en-US" smtClean="0"/>
              <a:t>10/21/2024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988CF4-6500-4F79-A722-1F612F7B446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384F9D6-3B33-41AE-983E-82831E90188F}" type="datetimeFigureOut">
              <a:rPr lang="en-US" smtClean="0"/>
              <a:t>10/21/2024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D988CF4-6500-4F79-A722-1F612F7B446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384F9D6-3B33-41AE-983E-82831E90188F}" type="datetimeFigureOut">
              <a:rPr lang="en-US" smtClean="0"/>
              <a:t>10/21/2024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D988CF4-6500-4F79-A722-1F612F7B446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84F9D6-3B33-41AE-983E-82831E90188F}" type="datetimeFigureOut">
              <a:rPr lang="en-US" smtClean="0"/>
              <a:t>10/21/2024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D988CF4-6500-4F79-A722-1F612F7B446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384F9D6-3B33-41AE-983E-82831E90188F}" type="datetimeFigureOut">
              <a:rPr lang="en-US" smtClean="0"/>
              <a:t>10/21/2024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988CF4-6500-4F79-A722-1F612F7B446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384F9D6-3B33-41AE-983E-82831E90188F}" type="datetimeFigureOut">
              <a:rPr lang="en-US" smtClean="0"/>
              <a:t>10/21/2024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988CF4-6500-4F79-A722-1F612F7B446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84F9D6-3B33-41AE-983E-82831E90188F}" type="datetimeFigureOut">
              <a:rPr lang="en-US" smtClean="0"/>
              <a:t>10/21/2024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988CF4-6500-4F79-A722-1F612F7B446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Main%20Lieterature%20Sources.docx" TargetMode="External"/><Relationship Id="rId1" Type="http://schemas.openxmlformats.org/officeDocument/2006/relationships/slideLayout" Target="../slideLayouts/slideLayout2.xml"/><Relationship Id="rId4" Type="http://schemas.openxmlformats.org/officeDocument/2006/relationships/image" Target="../media/image9.sv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13587" y="334348"/>
            <a:ext cx="8839200" cy="1981199"/>
          </a:xfrm>
        </p:spPr>
        <p:txBody>
          <a:bodyPr>
            <a:noAutofit/>
          </a:bodyPr>
          <a:lstStyle/>
          <a:p>
            <a:r>
              <a:rPr lang="en-GB" sz="3200" b="1" dirty="0">
                <a:latin typeface="Arial" pitchFamily="34" charset="0"/>
                <a:cs typeface="Arial" pitchFamily="34" charset="0"/>
              </a:rPr>
              <a:t>INTERNATIONAL CONFERENCE</a:t>
            </a:r>
            <a:endParaRPr lang="en-GB" sz="3200" b="1" dirty="0">
              <a:solidFill>
                <a:schemeClr val="accent6">
                  <a:lumMod val="75000"/>
                </a:schemeClr>
              </a:solidFill>
              <a:latin typeface="Arial" pitchFamily="34" charset="0"/>
              <a:cs typeface="Arial" pitchFamily="34" charset="0"/>
            </a:endParaRPr>
          </a:p>
        </p:txBody>
      </p:sp>
      <p:sp>
        <p:nvSpPr>
          <p:cNvPr id="3" name="Subtitle 2"/>
          <p:cNvSpPr>
            <a:spLocks noGrp="1"/>
          </p:cNvSpPr>
          <p:nvPr>
            <p:ph type="subTitle" idx="1"/>
          </p:nvPr>
        </p:nvSpPr>
        <p:spPr>
          <a:xfrm>
            <a:off x="653143" y="2478832"/>
            <a:ext cx="10954139" cy="1371600"/>
          </a:xfrm>
        </p:spPr>
        <p:txBody>
          <a:bodyPr>
            <a:noAutofit/>
          </a:bodyPr>
          <a:lstStyle/>
          <a:p>
            <a:pPr>
              <a:spcBef>
                <a:spcPts val="0"/>
              </a:spcBef>
            </a:pPr>
            <a:r>
              <a:rPr lang="en-US" b="1" i="1" dirty="0"/>
              <a:t>Design and </a:t>
            </a:r>
            <a:r>
              <a:rPr lang="en-US" b="1" i="1" dirty="0" err="1"/>
              <a:t>implemention</a:t>
            </a:r>
            <a:r>
              <a:rPr lang="en-US" b="1" i="1" dirty="0"/>
              <a:t> of an AI-enabled IoT-based smart aquaculture system for water quality management in Kalumbila Mine's surface plant areas (PhD continuous research)</a:t>
            </a:r>
          </a:p>
          <a:p>
            <a:pPr>
              <a:spcBef>
                <a:spcPts val="0"/>
              </a:spcBef>
            </a:pPr>
            <a:endParaRPr lang="en-US" b="1" i="1" dirty="0"/>
          </a:p>
          <a:p>
            <a:pPr>
              <a:spcBef>
                <a:spcPts val="0"/>
              </a:spcBef>
            </a:pPr>
            <a:r>
              <a:rPr lang="en-US" b="1" i="1" dirty="0"/>
              <a:t>(A Case of Chisola and </a:t>
            </a:r>
            <a:r>
              <a:rPr lang="en-US" b="1" i="1" dirty="0" err="1"/>
              <a:t>Musanghezi</a:t>
            </a:r>
            <a:r>
              <a:rPr lang="en-US" b="1" i="1" dirty="0"/>
              <a:t> Dams)</a:t>
            </a:r>
          </a:p>
          <a:p>
            <a:pPr>
              <a:spcBef>
                <a:spcPts val="0"/>
              </a:spcBef>
            </a:pPr>
            <a:endParaRPr lang="en-GB" sz="3600" b="1" dirty="0">
              <a:solidFill>
                <a:schemeClr val="accent6">
                  <a:lumMod val="75000"/>
                </a:schemeClr>
              </a:solidFill>
              <a:latin typeface="+mj-lt"/>
              <a:ea typeface="+mj-ea"/>
              <a:cs typeface="+mj-cs"/>
            </a:endParaRPr>
          </a:p>
        </p:txBody>
      </p:sp>
      <p:sp>
        <p:nvSpPr>
          <p:cNvPr id="12296" name="Rectangle 8"/>
          <p:cNvSpPr>
            <a:spLocks noChangeArrowheads="1"/>
          </p:cNvSpPr>
          <p:nvPr/>
        </p:nvSpPr>
        <p:spPr bwMode="auto">
          <a:xfrm>
            <a:off x="1524001" y="2725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2297" name="Rectangle 9"/>
          <p:cNvSpPr>
            <a:spLocks noChangeArrowheads="1"/>
          </p:cNvSpPr>
          <p:nvPr/>
        </p:nvSpPr>
        <p:spPr bwMode="auto">
          <a:xfrm>
            <a:off x="5971607" y="1470483"/>
            <a:ext cx="248786" cy="43088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fontAlgn="base">
              <a:spcBef>
                <a:spcPct val="0"/>
              </a:spcBef>
              <a:spcAft>
                <a:spcPct val="0"/>
              </a:spcAft>
            </a:pPr>
            <a:r>
              <a:rPr lang="en-US" sz="2200" i="1">
                <a:solidFill>
                  <a:srgbClr val="00000A"/>
                </a:solidFill>
                <a:latin typeface="Calibri" pitchFamily="34" charset="0"/>
                <a:ea typeface="Times New Roman" pitchFamily="18" charset="0"/>
                <a:cs typeface="Calibri" pitchFamily="34" charset="0"/>
              </a:rPr>
              <a:t> </a:t>
            </a:r>
            <a:endParaRPr lang="en-US">
              <a:latin typeface="Arial" pitchFamily="34" charset="0"/>
              <a:cs typeface="Arial" pitchFamily="34" charset="0"/>
            </a:endParaRPr>
          </a:p>
        </p:txBody>
      </p:sp>
      <p:sp>
        <p:nvSpPr>
          <p:cNvPr id="12298" name="Rectangle 10"/>
          <p:cNvSpPr>
            <a:spLocks noChangeArrowheads="1"/>
          </p:cNvSpPr>
          <p:nvPr/>
        </p:nvSpPr>
        <p:spPr bwMode="auto">
          <a:xfrm>
            <a:off x="5971607" y="2756358"/>
            <a:ext cx="248786" cy="43088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fontAlgn="base">
              <a:spcBef>
                <a:spcPct val="0"/>
              </a:spcBef>
              <a:spcAft>
                <a:spcPct val="0"/>
              </a:spcAft>
            </a:pPr>
            <a:r>
              <a:rPr lang="en-US" sz="2200" i="1">
                <a:solidFill>
                  <a:srgbClr val="00000A"/>
                </a:solidFill>
                <a:latin typeface="Calibri" pitchFamily="34" charset="0"/>
                <a:ea typeface="Times New Roman" pitchFamily="18" charset="0"/>
                <a:cs typeface="Calibri" pitchFamily="34" charset="0"/>
              </a:rPr>
              <a:t> </a:t>
            </a:r>
            <a:endParaRPr lang="en-US">
              <a:latin typeface="Arial" pitchFamily="34" charset="0"/>
              <a:cs typeface="Arial" pitchFamily="34" charset="0"/>
            </a:endParaRPr>
          </a:p>
        </p:txBody>
      </p:sp>
      <p:sp>
        <p:nvSpPr>
          <p:cNvPr id="12299" name="Rectangle 11"/>
          <p:cNvSpPr>
            <a:spLocks noChangeArrowheads="1"/>
          </p:cNvSpPr>
          <p:nvPr/>
        </p:nvSpPr>
        <p:spPr bwMode="auto">
          <a:xfrm>
            <a:off x="1524001" y="3098514"/>
            <a:ext cx="184731"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sz="1400" b="1" i="1">
              <a:solidFill>
                <a:srgbClr val="00000A"/>
              </a:solidFill>
              <a:latin typeface="Cambria" pitchFamily="18" charset="0"/>
              <a:ea typeface="Times New Roman" pitchFamily="18" charset="0"/>
              <a:cs typeface="Arial" pitchFamily="34" charset="0"/>
            </a:endParaRPr>
          </a:p>
          <a:p>
            <a:pPr eaLnBrk="0" fontAlgn="base" hangingPunct="0">
              <a:spcBef>
                <a:spcPct val="0"/>
              </a:spcBef>
              <a:spcAft>
                <a:spcPct val="0"/>
              </a:spcAft>
            </a:pPr>
            <a:endParaRPr lang="en-US">
              <a:latin typeface="Arial" pitchFamily="34" charset="0"/>
              <a:cs typeface="Arial" pitchFamily="34" charset="0"/>
            </a:endParaRPr>
          </a:p>
        </p:txBody>
      </p:sp>
      <p:sp>
        <p:nvSpPr>
          <p:cNvPr id="17" name="Subtitle 2"/>
          <p:cNvSpPr txBox="1">
            <a:spLocks/>
          </p:cNvSpPr>
          <p:nvPr/>
        </p:nvSpPr>
        <p:spPr>
          <a:xfrm>
            <a:off x="858417" y="4890796"/>
            <a:ext cx="10468946" cy="990600"/>
          </a:xfrm>
          <a:prstGeom prst="rect">
            <a:avLst/>
          </a:prstGeom>
        </p:spPr>
        <p:txBody>
          <a:bodyPr vert="horz" lIns="91440" tIns="45720" rIns="91440" bIns="45720" rtlCol="0">
            <a:noAutofit/>
          </a:bodyPr>
          <a:lstStyle/>
          <a:p>
            <a:pPr algn="ctr">
              <a:defRPr/>
            </a:pPr>
            <a:r>
              <a:rPr lang="en-GB" sz="2000" b="1" dirty="0">
                <a:solidFill>
                  <a:schemeClr val="accent6">
                    <a:lumMod val="75000"/>
                  </a:schemeClr>
                </a:solidFill>
                <a:latin typeface="+mj-lt"/>
                <a:ea typeface="+mj-ea"/>
                <a:cs typeface="+mj-cs"/>
              </a:rPr>
              <a:t>Chimanga Kashale</a:t>
            </a:r>
            <a:r>
              <a:rPr lang="en-GB" sz="2000" b="1" baseline="30000" dirty="0">
                <a:solidFill>
                  <a:schemeClr val="accent6">
                    <a:lumMod val="75000"/>
                  </a:schemeClr>
                </a:solidFill>
                <a:latin typeface="+mj-lt"/>
                <a:ea typeface="+mj-ea"/>
                <a:cs typeface="+mj-cs"/>
              </a:rPr>
              <a:t>1</a:t>
            </a:r>
            <a:r>
              <a:rPr lang="en-GB" sz="2000" b="1" dirty="0">
                <a:solidFill>
                  <a:schemeClr val="accent6">
                    <a:lumMod val="75000"/>
                  </a:schemeClr>
                </a:solidFill>
                <a:latin typeface="+mj-lt"/>
                <a:ea typeface="+mj-ea"/>
                <a:cs typeface="+mj-cs"/>
              </a:rPr>
              <a:t>, Professor Santhi Kumaran</a:t>
            </a:r>
            <a:r>
              <a:rPr lang="en-GB" sz="2000" b="1" baseline="30000" dirty="0">
                <a:solidFill>
                  <a:schemeClr val="accent6">
                    <a:lumMod val="75000"/>
                  </a:schemeClr>
                </a:solidFill>
                <a:latin typeface="+mj-lt"/>
                <a:ea typeface="+mj-ea"/>
                <a:cs typeface="+mj-cs"/>
              </a:rPr>
              <a:t>2</a:t>
            </a:r>
            <a:r>
              <a:rPr lang="en-GB" sz="2000" b="1" dirty="0">
                <a:solidFill>
                  <a:schemeClr val="accent6">
                    <a:lumMod val="75000"/>
                  </a:schemeClr>
                </a:solidFill>
                <a:latin typeface="+mj-lt"/>
                <a:ea typeface="+mj-ea"/>
                <a:cs typeface="+mj-cs"/>
              </a:rPr>
              <a:t>, Professor Josephat Kalezhi</a:t>
            </a:r>
            <a:r>
              <a:rPr lang="en-GB" sz="2000" b="1" baseline="30000" dirty="0">
                <a:solidFill>
                  <a:schemeClr val="accent6">
                    <a:lumMod val="75000"/>
                  </a:schemeClr>
                </a:solidFill>
                <a:latin typeface="+mj-lt"/>
                <a:ea typeface="+mj-ea"/>
                <a:cs typeface="+mj-cs"/>
              </a:rPr>
              <a:t>3</a:t>
            </a:r>
          </a:p>
          <a:p>
            <a:pPr algn="ctr">
              <a:defRPr/>
            </a:pPr>
            <a:r>
              <a:rPr lang="en-GB" sz="3200" b="1" dirty="0">
                <a:solidFill>
                  <a:schemeClr val="accent6">
                    <a:lumMod val="75000"/>
                  </a:schemeClr>
                </a:solidFill>
                <a:latin typeface="+mj-lt"/>
                <a:ea typeface="+mj-ea"/>
                <a:cs typeface="+mj-cs"/>
              </a:rPr>
              <a:t>Copperbelt University</a:t>
            </a:r>
          </a:p>
          <a:p>
            <a:pPr algn="ctr">
              <a:defRPr/>
            </a:pPr>
            <a:r>
              <a:rPr lang="en-GB" sz="3200" b="1" dirty="0">
                <a:solidFill>
                  <a:schemeClr val="accent6">
                    <a:lumMod val="75000"/>
                  </a:schemeClr>
                </a:solidFill>
                <a:latin typeface="+mj-lt"/>
                <a:ea typeface="+mj-ea"/>
                <a:cs typeface="+mj-cs"/>
              </a:rPr>
              <a:t> School of Information and Communication Technology (SICT)</a:t>
            </a:r>
          </a:p>
        </p:txBody>
      </p:sp>
      <p:pic>
        <p:nvPicPr>
          <p:cNvPr id="1026" name="Picture 2">
            <a:extLst>
              <a:ext uri="{FF2B5EF4-FFF2-40B4-BE49-F238E27FC236}">
                <a16:creationId xmlns:a16="http://schemas.microsoft.com/office/drawing/2014/main" id="{72245014-A79A-0872-B0A2-B6A7D976CB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8980" y="230350"/>
            <a:ext cx="5743575" cy="16573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Ubuntunet Alliance">
            <a:extLst>
              <a:ext uri="{FF2B5EF4-FFF2-40B4-BE49-F238E27FC236}">
                <a16:creationId xmlns:a16="http://schemas.microsoft.com/office/drawing/2014/main" id="{DF38C25E-34F4-7726-1FCD-7AACF4C6A5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7888"/>
            <a:ext cx="2028825" cy="590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7961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dirty="0">
                <a:latin typeface="Times New Roman" panose="02020603050405020304" pitchFamily="18" charset="0"/>
                <a:cs typeface="Times New Roman" panose="02020603050405020304" pitchFamily="18" charset="0"/>
              </a:rPr>
              <a:t>RESEARCH OBJECTIVES</a:t>
            </a:r>
            <a:br>
              <a:rPr lang="en-US" dirty="0"/>
            </a:br>
            <a:endParaRPr lang="en-US" dirty="0"/>
          </a:p>
        </p:txBody>
      </p:sp>
      <p:sp>
        <p:nvSpPr>
          <p:cNvPr id="5" name="Content Placeholder 2"/>
          <p:cNvSpPr>
            <a:spLocks noGrp="1"/>
          </p:cNvSpPr>
          <p:nvPr>
            <p:ph idx="1"/>
          </p:nvPr>
        </p:nvSpPr>
        <p:spPr>
          <a:xfrm>
            <a:off x="838200" y="1239372"/>
            <a:ext cx="10502900" cy="4899544"/>
          </a:xfrm>
        </p:spPr>
        <p:txBody>
          <a:bodyPr>
            <a:normAutofit/>
          </a:bodyPr>
          <a:lstStyle/>
          <a:p>
            <a:pPr algn="just"/>
            <a:r>
              <a:rPr lang="en-US" dirty="0">
                <a:latin typeface="Times New Roman" panose="02020603050405020304" pitchFamily="18" charset="0"/>
              </a:rPr>
              <a:t>The main objective of the study was to design and implement a Machine learning prediction model that assess the effect of mine pollutants on fish production in Mine Surface Plant Areas.  </a:t>
            </a:r>
          </a:p>
          <a:p>
            <a:pPr marL="0" indent="0" algn="just" rtl="0">
              <a:buNone/>
            </a:pPr>
            <a:r>
              <a:rPr lang="en-US" dirty="0">
                <a:latin typeface="Times New Roman" panose="02020603050405020304" pitchFamily="18" charset="0"/>
              </a:rPr>
              <a:t>Specific objectives:</a:t>
            </a:r>
          </a:p>
          <a:p>
            <a:pPr marL="457200" indent="-457200" algn="just">
              <a:buClr>
                <a:srgbClr val="000000"/>
              </a:buClr>
              <a:buFont typeface="+mj-lt"/>
              <a:buAutoNum type="arabicPeriod"/>
            </a:pPr>
            <a:r>
              <a:rPr lang="en-US" dirty="0">
                <a:latin typeface="Times New Roman" panose="02020603050405020304" pitchFamily="18" charset="0"/>
              </a:rPr>
              <a:t>To assess the impact of heavy metal contamination on water quality in the Mine's surface plant areas.</a:t>
            </a:r>
          </a:p>
          <a:p>
            <a:pPr marL="457200" indent="-457200" algn="just">
              <a:buClr>
                <a:srgbClr val="000000"/>
              </a:buClr>
              <a:buFont typeface="+mj-lt"/>
              <a:buAutoNum type="arabicPeriod"/>
            </a:pPr>
            <a:r>
              <a:rPr lang="en-US" dirty="0">
                <a:latin typeface="Times New Roman" panose="02020603050405020304" pitchFamily="18" charset="0"/>
              </a:rPr>
              <a:t>To design and implement an AI-enabled IoT-based smart aquaculture system for water quality management in Mine's surface plant.</a:t>
            </a:r>
          </a:p>
          <a:p>
            <a:pPr marL="457200" indent="-457200" algn="just">
              <a:buClr>
                <a:srgbClr val="000000"/>
              </a:buClr>
              <a:buFont typeface="+mj-lt"/>
              <a:buAutoNum type="arabicPeriod"/>
            </a:pPr>
            <a:r>
              <a:rPr lang="en-US" dirty="0">
                <a:latin typeface="Times New Roman" panose="02020603050405020304" pitchFamily="18" charset="0"/>
              </a:rPr>
              <a:t>To develop a Machine Learning Model that utilizes data on mine influents (Cu, Fe, Co and pH) to predict potential future changes in heavy metal contamination levels</a:t>
            </a:r>
          </a:p>
          <a:p>
            <a:pPr marL="457200" indent="-457200" algn="just">
              <a:buClr>
                <a:srgbClr val="000000"/>
              </a:buClr>
              <a:buFont typeface="+mj-lt"/>
              <a:buAutoNum type="arabicPeriod"/>
            </a:pPr>
            <a:endParaRPr lang="en-US" dirty="0">
              <a:solidFill>
                <a:srgbClr val="000000"/>
              </a:solidFill>
              <a:latin typeface="Times New Roman" panose="02020603050405020304" pitchFamily="18" charset="0"/>
            </a:endParaRPr>
          </a:p>
          <a:p>
            <a:pPr marL="0" indent="0" algn="just" rtl="0">
              <a:buNone/>
            </a:pPr>
            <a:endParaRPr lang="en-US" dirty="0">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365125"/>
            <a:ext cx="10515600" cy="583781"/>
          </a:xfrm>
        </p:spPr>
        <p:txBody>
          <a:bodyPr>
            <a:normAutofit fontScale="90000"/>
          </a:bodyPr>
          <a:lstStyle/>
          <a:p>
            <a:r>
              <a:rPr lang="en-US" sz="6000" dirty="0">
                <a:latin typeface="Times New Roman" panose="02020603050405020304" pitchFamily="18" charset="0"/>
                <a:cs typeface="Times New Roman" panose="02020603050405020304" pitchFamily="18" charset="0"/>
              </a:rPr>
              <a:t>Literature review</a:t>
            </a:r>
            <a:br>
              <a:rPr lang="en-US" dirty="0"/>
            </a:br>
            <a:endParaRPr lang="en-US" dirty="0"/>
          </a:p>
        </p:txBody>
      </p:sp>
      <p:pic>
        <p:nvPicPr>
          <p:cNvPr id="8" name="Graphic 7" descr="Books">
            <a:hlinkClick r:id="rId2" action="ppaction://hlinkfile"/>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57934" y="5715000"/>
            <a:ext cx="914400" cy="914400"/>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803508702"/>
              </p:ext>
            </p:extLst>
          </p:nvPr>
        </p:nvGraphicFramePr>
        <p:xfrm>
          <a:off x="465828" y="21039827"/>
          <a:ext cx="11093568" cy="4945776"/>
        </p:xfrm>
        <a:graphic>
          <a:graphicData uri="http://schemas.openxmlformats.org/drawingml/2006/table">
            <a:tbl>
              <a:tblPr firstRow="1" firstCol="1" bandRow="1">
                <a:tableStyleId>{5C22544A-7EE6-4342-B048-85BDC9FD1C3A}</a:tableStyleId>
              </a:tblPr>
              <a:tblGrid>
                <a:gridCol w="1848928">
                  <a:extLst>
                    <a:ext uri="{9D8B030D-6E8A-4147-A177-3AD203B41FA5}">
                      <a16:colId xmlns:a16="http://schemas.microsoft.com/office/drawing/2014/main" val="20000"/>
                    </a:ext>
                  </a:extLst>
                </a:gridCol>
                <a:gridCol w="1848928">
                  <a:extLst>
                    <a:ext uri="{9D8B030D-6E8A-4147-A177-3AD203B41FA5}">
                      <a16:colId xmlns:a16="http://schemas.microsoft.com/office/drawing/2014/main" val="20001"/>
                    </a:ext>
                  </a:extLst>
                </a:gridCol>
                <a:gridCol w="1848928">
                  <a:extLst>
                    <a:ext uri="{9D8B030D-6E8A-4147-A177-3AD203B41FA5}">
                      <a16:colId xmlns:a16="http://schemas.microsoft.com/office/drawing/2014/main" val="20002"/>
                    </a:ext>
                  </a:extLst>
                </a:gridCol>
                <a:gridCol w="1848928">
                  <a:extLst>
                    <a:ext uri="{9D8B030D-6E8A-4147-A177-3AD203B41FA5}">
                      <a16:colId xmlns:a16="http://schemas.microsoft.com/office/drawing/2014/main" val="20003"/>
                    </a:ext>
                  </a:extLst>
                </a:gridCol>
                <a:gridCol w="1848928">
                  <a:extLst>
                    <a:ext uri="{9D8B030D-6E8A-4147-A177-3AD203B41FA5}">
                      <a16:colId xmlns:a16="http://schemas.microsoft.com/office/drawing/2014/main" val="20004"/>
                    </a:ext>
                  </a:extLst>
                </a:gridCol>
                <a:gridCol w="1848928">
                  <a:extLst>
                    <a:ext uri="{9D8B030D-6E8A-4147-A177-3AD203B41FA5}">
                      <a16:colId xmlns:a16="http://schemas.microsoft.com/office/drawing/2014/main" val="20005"/>
                    </a:ext>
                  </a:extLst>
                </a:gridCol>
              </a:tblGrid>
              <a:tr h="290257">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Ecological Indicators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2020</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Huang, B. et al.</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Machine learning for aquatic toxicity of mining effluents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a:effectLst/>
                          <a:latin typeface="Times New Roman" panose="02020603050405020304" pitchFamily="18" charset="0"/>
                          <a:cs typeface="Times New Roman" panose="02020603050405020304" pitchFamily="18" charset="0"/>
                        </a:rPr>
                        <a:t>Predicts aquatic toxicity of mining effluents</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Focuses on effluent toxicity, not specific fish production impact</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7328" marB="7328" anchor="b"/>
                </a:tc>
                <a:extLst>
                  <a:ext uri="{0D108BD9-81ED-4DB2-BD59-A6C34878D82A}">
                    <a16:rowId xmlns:a16="http://schemas.microsoft.com/office/drawing/2014/main" val="10000"/>
                  </a:ext>
                </a:extLst>
              </a:tr>
              <a:tr h="495934">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Academia Journal</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a:effectLst/>
                          <a:latin typeface="Times New Roman" panose="02020603050405020304" pitchFamily="18" charset="0"/>
                          <a:cs typeface="Times New Roman" panose="02020603050405020304" pitchFamily="18" charset="0"/>
                        </a:rPr>
                        <a:t>2011</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Not Available</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Investigated effects of mine effluents on fish physiology and histology</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Mine effluents negatively impact fish health (reduced growth, reproductive impairment, organ damage)</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Lacks focus on prediction modeling for fish production assessment</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7328" marB="7328" anchor="b"/>
                </a:tc>
                <a:extLst>
                  <a:ext uri="{0D108BD9-81ED-4DB2-BD59-A6C34878D82A}">
                    <a16:rowId xmlns:a16="http://schemas.microsoft.com/office/drawing/2014/main" val="10001"/>
                  </a:ext>
                </a:extLst>
              </a:tr>
              <a:tr h="358815">
                <a:tc>
                  <a:txBody>
                    <a:bodyPr/>
                    <a:lstStyle/>
                    <a:p>
                      <a:pPr algn="just">
                        <a:lnSpc>
                          <a:spcPct val="107000"/>
                        </a:lnSpc>
                        <a:spcAft>
                          <a:spcPts val="800"/>
                        </a:spcAft>
                      </a:pPr>
                      <a:r>
                        <a:rPr lang="en-US" sz="1600">
                          <a:effectLst/>
                          <a:latin typeface="Times New Roman" panose="02020603050405020304" pitchFamily="18" charset="0"/>
                          <a:cs typeface="Times New Roman" panose="02020603050405020304" pitchFamily="18" charset="0"/>
                        </a:rPr>
                        <a:t>Aquatic Ecosystem Health &amp; Management</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a:effectLst/>
                          <a:latin typeface="Times New Roman" panose="02020603050405020304" pitchFamily="18" charset="0"/>
                          <a:cs typeface="Times New Roman" panose="02020603050405020304" pitchFamily="18" charset="0"/>
                        </a:rPr>
                        <a:t>2018</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Not Available</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Reviewed effects of metal contamination on aquatic systems and fish</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Metals impair fish physiology and behavior</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Does not quantify the impact on fish production</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7328" marB="7328" anchor="b"/>
                </a:tc>
                <a:extLst>
                  <a:ext uri="{0D108BD9-81ED-4DB2-BD59-A6C34878D82A}">
                    <a16:rowId xmlns:a16="http://schemas.microsoft.com/office/drawing/2014/main" val="10002"/>
                  </a:ext>
                </a:extLst>
              </a:tr>
              <a:tr h="427375">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US Environmental Protection Agency (EPA)</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a:effectLst/>
                          <a:latin typeface="Times New Roman" panose="02020603050405020304" pitchFamily="18" charset="0"/>
                          <a:cs typeface="Times New Roman" panose="02020603050405020304" pitchFamily="18" charset="0"/>
                        </a:rPr>
                        <a:t>2003</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a:effectLst/>
                          <a:latin typeface="Times New Roman" panose="02020603050405020304" pitchFamily="18" charset="0"/>
                          <a:cs typeface="Times New Roman" panose="02020603050405020304" pitchFamily="18" charset="0"/>
                        </a:rPr>
                        <a:t>Not Available</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Assessed environmental impact of abandoned mine drainage (AMD) on fish communities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AMD significantly reduces fish diversity, abundance, and biomass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Doesn't use machine learning for prediction</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7328" marB="7328" anchor="b"/>
                </a:tc>
                <a:extLst>
                  <a:ext uri="{0D108BD9-81ED-4DB2-BD59-A6C34878D82A}">
                    <a16:rowId xmlns:a16="http://schemas.microsoft.com/office/drawing/2014/main" val="10003"/>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451848050"/>
              </p:ext>
            </p:extLst>
          </p:nvPr>
        </p:nvGraphicFramePr>
        <p:xfrm>
          <a:off x="544902" y="948906"/>
          <a:ext cx="11093568" cy="4812121"/>
        </p:xfrm>
        <a:graphic>
          <a:graphicData uri="http://schemas.openxmlformats.org/drawingml/2006/table">
            <a:tbl>
              <a:tblPr firstRow="1" firstCol="1" bandRow="1">
                <a:tableStyleId>{5C22544A-7EE6-4342-B048-85BDC9FD1C3A}</a:tableStyleId>
              </a:tblPr>
              <a:tblGrid>
                <a:gridCol w="1848928">
                  <a:extLst>
                    <a:ext uri="{9D8B030D-6E8A-4147-A177-3AD203B41FA5}">
                      <a16:colId xmlns:a16="http://schemas.microsoft.com/office/drawing/2014/main" val="20000"/>
                    </a:ext>
                  </a:extLst>
                </a:gridCol>
                <a:gridCol w="1848928">
                  <a:extLst>
                    <a:ext uri="{9D8B030D-6E8A-4147-A177-3AD203B41FA5}">
                      <a16:colId xmlns:a16="http://schemas.microsoft.com/office/drawing/2014/main" val="20001"/>
                    </a:ext>
                  </a:extLst>
                </a:gridCol>
                <a:gridCol w="1848928">
                  <a:extLst>
                    <a:ext uri="{9D8B030D-6E8A-4147-A177-3AD203B41FA5}">
                      <a16:colId xmlns:a16="http://schemas.microsoft.com/office/drawing/2014/main" val="20002"/>
                    </a:ext>
                  </a:extLst>
                </a:gridCol>
                <a:gridCol w="1848928">
                  <a:extLst>
                    <a:ext uri="{9D8B030D-6E8A-4147-A177-3AD203B41FA5}">
                      <a16:colId xmlns:a16="http://schemas.microsoft.com/office/drawing/2014/main" val="20003"/>
                    </a:ext>
                  </a:extLst>
                </a:gridCol>
                <a:gridCol w="1848928">
                  <a:extLst>
                    <a:ext uri="{9D8B030D-6E8A-4147-A177-3AD203B41FA5}">
                      <a16:colId xmlns:a16="http://schemas.microsoft.com/office/drawing/2014/main" val="20004"/>
                    </a:ext>
                  </a:extLst>
                </a:gridCol>
                <a:gridCol w="1848928">
                  <a:extLst>
                    <a:ext uri="{9D8B030D-6E8A-4147-A177-3AD203B41FA5}">
                      <a16:colId xmlns:a16="http://schemas.microsoft.com/office/drawing/2014/main" val="20005"/>
                    </a:ext>
                  </a:extLst>
                </a:gridCol>
              </a:tblGrid>
              <a:tr h="388188">
                <a:tc>
                  <a:txBody>
                    <a:bodyPr/>
                    <a:lstStyle/>
                    <a:p>
                      <a:pPr algn="ctr">
                        <a:lnSpc>
                          <a:spcPct val="107000"/>
                        </a:lnSpc>
                        <a:spcAft>
                          <a:spcPts val="800"/>
                        </a:spcAft>
                      </a:pPr>
                      <a:r>
                        <a:rPr lang="en-US" sz="1600" dirty="0">
                          <a:effectLst/>
                        </a:rPr>
                        <a:t>Journal</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10992" marR="10992" marT="7328" marB="7328" anchor="b"/>
                </a:tc>
                <a:tc>
                  <a:txBody>
                    <a:bodyPr/>
                    <a:lstStyle/>
                    <a:p>
                      <a:pPr algn="ctr">
                        <a:lnSpc>
                          <a:spcPct val="107000"/>
                        </a:lnSpc>
                        <a:spcAft>
                          <a:spcPts val="800"/>
                        </a:spcAft>
                      </a:pPr>
                      <a:r>
                        <a:rPr lang="en-US" sz="1600" dirty="0">
                          <a:effectLst/>
                        </a:rPr>
                        <a:t>Year</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10992" marR="10992" marT="7328" marB="7328" anchor="b"/>
                </a:tc>
                <a:tc>
                  <a:txBody>
                    <a:bodyPr/>
                    <a:lstStyle/>
                    <a:p>
                      <a:pPr algn="ctr">
                        <a:lnSpc>
                          <a:spcPct val="107000"/>
                        </a:lnSpc>
                        <a:spcAft>
                          <a:spcPts val="800"/>
                        </a:spcAft>
                      </a:pPr>
                      <a:r>
                        <a:rPr lang="en-US" sz="1600" dirty="0">
                          <a:effectLst/>
                        </a:rPr>
                        <a:t>Author(s)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10992" marR="10992" marT="7328" marB="7328" anchor="b"/>
                </a:tc>
                <a:tc>
                  <a:txBody>
                    <a:bodyPr/>
                    <a:lstStyle/>
                    <a:p>
                      <a:pPr algn="ctr">
                        <a:lnSpc>
                          <a:spcPct val="107000"/>
                        </a:lnSpc>
                        <a:spcAft>
                          <a:spcPts val="800"/>
                        </a:spcAft>
                      </a:pPr>
                      <a:r>
                        <a:rPr lang="en-US" sz="1600" dirty="0">
                          <a:effectLst/>
                        </a:rPr>
                        <a:t>Methods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10992" marR="10992" marT="7328" marB="7328" anchor="b"/>
                </a:tc>
                <a:tc>
                  <a:txBody>
                    <a:bodyPr/>
                    <a:lstStyle/>
                    <a:p>
                      <a:pPr algn="ctr">
                        <a:lnSpc>
                          <a:spcPct val="107000"/>
                        </a:lnSpc>
                        <a:spcAft>
                          <a:spcPts val="800"/>
                        </a:spcAft>
                      </a:pPr>
                      <a:r>
                        <a:rPr lang="en-US" sz="1600" dirty="0">
                          <a:effectLst/>
                        </a:rPr>
                        <a:t>Findings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10992" marR="10992" marT="7328" marB="7328" anchor="b"/>
                </a:tc>
                <a:tc>
                  <a:txBody>
                    <a:bodyPr/>
                    <a:lstStyle/>
                    <a:p>
                      <a:pPr algn="ctr">
                        <a:lnSpc>
                          <a:spcPct val="107000"/>
                        </a:lnSpc>
                        <a:spcAft>
                          <a:spcPts val="800"/>
                        </a:spcAft>
                      </a:pPr>
                      <a:r>
                        <a:rPr lang="en-US" sz="1600" dirty="0">
                          <a:effectLst/>
                        </a:rPr>
                        <a:t>Gap</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10992" marR="10992" marT="7328" marB="7328" anchor="b"/>
                </a:tc>
                <a:extLst>
                  <a:ext uri="{0D108BD9-81ED-4DB2-BD59-A6C34878D82A}">
                    <a16:rowId xmlns:a16="http://schemas.microsoft.com/office/drawing/2014/main" val="10000"/>
                  </a:ext>
                </a:extLst>
              </a:tr>
              <a:tr h="427375">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Environmental Science &amp; Technology</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2020</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Lu, J. et al.</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Review of machine learning techniques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Machine learning offers various methods for assessing pollutant impact on aquatic ecosystems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No specific focus on fish production</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7328" marB="7328" anchor="b"/>
                </a:tc>
                <a:extLst>
                  <a:ext uri="{0D108BD9-81ED-4DB2-BD59-A6C34878D82A}">
                    <a16:rowId xmlns:a16="http://schemas.microsoft.com/office/drawing/2014/main" val="10001"/>
                  </a:ext>
                </a:extLst>
              </a:tr>
              <a:tr h="358815">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Ecotoxicology and Environmental Safety</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2021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Zhu, Y. et al.</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Machine learning models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a:effectLst/>
                          <a:latin typeface="Times New Roman" panose="02020603050405020304" pitchFamily="18" charset="0"/>
                          <a:cs typeface="Times New Roman" panose="02020603050405020304" pitchFamily="18" charset="0"/>
                        </a:rPr>
                        <a:t>Predicts heavy metal contamination and its effects on fish populations</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Focuses on heavy metals, did not consider  mine surface plant areas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7328" marB="7328" anchor="b"/>
                </a:tc>
                <a:extLst>
                  <a:ext uri="{0D108BD9-81ED-4DB2-BD59-A6C34878D82A}">
                    <a16:rowId xmlns:a16="http://schemas.microsoft.com/office/drawing/2014/main" val="10002"/>
                  </a:ext>
                </a:extLst>
              </a:tr>
              <a:tr h="290257">
                <a:tc>
                  <a:txBody>
                    <a:bodyPr/>
                    <a:lstStyle/>
                    <a:p>
                      <a:pPr algn="just">
                        <a:lnSpc>
                          <a:spcPct val="107000"/>
                        </a:lnSpc>
                        <a:spcAft>
                          <a:spcPts val="800"/>
                        </a:spcAft>
                      </a:pPr>
                      <a:r>
                        <a:rPr lang="en-US" sz="1600">
                          <a:effectLst/>
                          <a:latin typeface="Times New Roman" panose="02020603050405020304" pitchFamily="18" charset="0"/>
                          <a:cs typeface="Times New Roman" panose="02020603050405020304" pitchFamily="18" charset="0"/>
                        </a:rPr>
                        <a:t>Water Research</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2019</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a:effectLst/>
                          <a:latin typeface="Times New Roman" panose="02020603050405020304" pitchFamily="18" charset="0"/>
                          <a:cs typeface="Times New Roman" panose="02020603050405020304" pitchFamily="18" charset="0"/>
                        </a:rPr>
                        <a:t>Wang, X. et al.</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a:effectLst/>
                          <a:latin typeface="Times New Roman" panose="02020603050405020304" pitchFamily="18" charset="0"/>
                          <a:cs typeface="Times New Roman" panose="02020603050405020304" pitchFamily="18" charset="0"/>
                        </a:rPr>
                        <a:t>Machine learning for water quality prediction</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Predicts water quality parameters in mine-impacted areas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Water quality, not directly fish production, but provides insights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7328" marB="7328" anchor="b"/>
                </a:tc>
                <a:extLst>
                  <a:ext uri="{0D108BD9-81ED-4DB2-BD59-A6C34878D82A}">
                    <a16:rowId xmlns:a16="http://schemas.microsoft.com/office/drawing/2014/main" val="10003"/>
                  </a:ext>
                </a:extLst>
              </a:tr>
              <a:tr h="290257">
                <a:tc>
                  <a:txBody>
                    <a:bodyPr/>
                    <a:lstStyle/>
                    <a:p>
                      <a:pPr algn="just">
                        <a:lnSpc>
                          <a:spcPct val="107000"/>
                        </a:lnSpc>
                        <a:spcAft>
                          <a:spcPts val="800"/>
                        </a:spcAft>
                      </a:pPr>
                      <a:r>
                        <a:rPr lang="en-US" sz="1600">
                          <a:effectLst/>
                          <a:latin typeface="Times New Roman" panose="02020603050405020304" pitchFamily="18" charset="0"/>
                          <a:cs typeface="Times New Roman" panose="02020603050405020304" pitchFamily="18" charset="0"/>
                        </a:rPr>
                        <a:t>Journal of Hazardous Materials</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2022</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a:effectLst/>
                          <a:latin typeface="Times New Roman" panose="02020603050405020304" pitchFamily="18" charset="0"/>
                          <a:cs typeface="Times New Roman" panose="02020603050405020304" pitchFamily="18" charset="0"/>
                        </a:rPr>
                        <a:t>Chen, L. et al.</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Integrated machine learning models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Assesses impact of mining pollutants on fish</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0992" marR="10992" marT="7328" marB="7328" anchor="b"/>
                </a:tc>
                <a:tc>
                  <a:txBody>
                    <a:bodyPr/>
                    <a:lstStyle/>
                    <a:p>
                      <a:pPr algn="just">
                        <a:lnSpc>
                          <a:spcPct val="107000"/>
                        </a:lnSpc>
                        <a:spcAft>
                          <a:spcPts val="800"/>
                        </a:spcAft>
                      </a:pPr>
                      <a:r>
                        <a:rPr lang="en-US" sz="1600" dirty="0">
                          <a:effectLst/>
                          <a:latin typeface="Times New Roman" panose="02020603050405020304" pitchFamily="18" charset="0"/>
                          <a:cs typeface="Times New Roman" panose="02020603050405020304" pitchFamily="18" charset="0"/>
                        </a:rPr>
                        <a:t>Uses multiple models, and was  computationally expensive</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7328" marB="7328" anchor="b"/>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Gaps In Literature</a:t>
            </a:r>
          </a:p>
        </p:txBody>
      </p:sp>
      <p:sp>
        <p:nvSpPr>
          <p:cNvPr id="3" name="Content Placeholder 2"/>
          <p:cNvSpPr>
            <a:spLocks noGrp="1"/>
          </p:cNvSpPr>
          <p:nvPr>
            <p:ph idx="1"/>
          </p:nvPr>
        </p:nvSpPr>
        <p:spPr>
          <a:xfrm>
            <a:off x="743932" y="1224454"/>
            <a:ext cx="10719062" cy="4796794"/>
          </a:xfrm>
        </p:spPr>
        <p:txBody>
          <a:bodyPr>
            <a:normAutofit fontScale="32500" lnSpcReduction="20000"/>
          </a:bodyPr>
          <a:lstStyle/>
          <a:p>
            <a:pPr marL="0" indent="0" algn="just">
              <a:buNone/>
            </a:pPr>
            <a:endParaRPr lang="en-US" b="1"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r>
              <a:rPr lang="en-US" sz="8000" dirty="0">
                <a:latin typeface="Times New Roman" panose="02020603050405020304" pitchFamily="18" charset="0"/>
                <a:cs typeface="Times New Roman" panose="02020603050405020304" pitchFamily="18" charset="0"/>
              </a:rPr>
              <a:t>Despite extensive research on the impact of environmental pollutants on aquatic ecosystems, there is a notable gap in studies specifically addressing the effects of mine pollutants on fish production within mine surface plant areas.</a:t>
            </a:r>
          </a:p>
          <a:p>
            <a:pPr algn="just">
              <a:buFont typeface="Wingdings" panose="05000000000000000000" pitchFamily="2" charset="2"/>
              <a:buChar char="Ø"/>
            </a:pPr>
            <a:r>
              <a:rPr lang="en-US" sz="8000" dirty="0">
                <a:latin typeface="Times New Roman" panose="02020603050405020304" pitchFamily="18" charset="0"/>
                <a:cs typeface="Times New Roman" panose="02020603050405020304" pitchFamily="18" charset="0"/>
              </a:rPr>
              <a:t>Most of the existing literature just generalized the impact of various pollutants on fish populations without accounting for the unique conditions and pollutant types prevalent in mine surface plant areas. </a:t>
            </a:r>
          </a:p>
          <a:p>
            <a:pPr algn="just">
              <a:buFont typeface="Wingdings" panose="05000000000000000000" pitchFamily="2" charset="2"/>
              <a:buChar char="Ø"/>
            </a:pPr>
            <a:r>
              <a:rPr lang="en-US" sz="8000" dirty="0">
                <a:latin typeface="Times New Roman" panose="02020603050405020304" pitchFamily="18" charset="0"/>
                <a:cs typeface="Times New Roman" panose="02020603050405020304" pitchFamily="18" charset="0"/>
              </a:rPr>
              <a:t>The majority of studies focus on individual pollutants rather than the combined and potentially synergistic effects of multiple pollutants commonly found in these regions. </a:t>
            </a:r>
          </a:p>
          <a:p>
            <a:pPr algn="just">
              <a:buFont typeface="Wingdings" panose="05000000000000000000" pitchFamily="2" charset="2"/>
              <a:buChar char="Ø"/>
            </a:pPr>
            <a:r>
              <a:rPr lang="en-US" sz="8000" dirty="0">
                <a:latin typeface="Times New Roman" panose="02020603050405020304" pitchFamily="18" charset="0"/>
                <a:cs typeface="Times New Roman" panose="02020603050405020304" pitchFamily="18" charset="0"/>
              </a:rPr>
              <a:t>While previous research have employed basic machine learning models, this study made use of hybrid models, which can offer more precise and actionable insights.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20084" y="-117955"/>
            <a:ext cx="10515600" cy="1325563"/>
          </a:xfrm>
        </p:spPr>
        <p:txBody>
          <a:bodyPr>
            <a:normAutofit/>
          </a:bodyPr>
          <a:lstStyle/>
          <a:p>
            <a:r>
              <a:rPr lang="en-US" sz="5400" dirty="0">
                <a:latin typeface="Times New Roman" panose="02020603050405020304" pitchFamily="18" charset="0"/>
                <a:cs typeface="Times New Roman" panose="02020603050405020304" pitchFamily="18" charset="0"/>
              </a:rPr>
              <a:t>METHODOLOGY</a:t>
            </a:r>
          </a:p>
        </p:txBody>
      </p:sp>
      <p:sp>
        <p:nvSpPr>
          <p:cNvPr id="3" name="Content Placeholder 2"/>
          <p:cNvSpPr>
            <a:spLocks noGrp="1"/>
          </p:cNvSpPr>
          <p:nvPr>
            <p:ph idx="1"/>
          </p:nvPr>
        </p:nvSpPr>
        <p:spPr>
          <a:xfrm>
            <a:off x="848075" y="829176"/>
            <a:ext cx="10502900" cy="5692919"/>
          </a:xfrm>
        </p:spPr>
        <p:txBody>
          <a:bodyPr>
            <a:noAutofit/>
          </a:bodyPr>
          <a:lstStyle/>
          <a:p>
            <a:pPr algn="just"/>
            <a:r>
              <a:rPr lang="en-US" sz="1800" b="1" dirty="0">
                <a:latin typeface="Times New Roman" panose="02020603050405020304" pitchFamily="18" charset="0"/>
              </a:rPr>
              <a:t>Data collection </a:t>
            </a:r>
            <a:r>
              <a:rPr lang="en-US" sz="1800" dirty="0">
                <a:latin typeface="Times New Roman" panose="02020603050405020304" pitchFamily="18" charset="0"/>
              </a:rPr>
              <a:t>focused on gathering environmental data on pollutants (e.g., heavy metals (Copper, Cobalt, Iron), pH levels) and aquaculture data on fish production metrics (e.g., growth rates, mortality rates) from local sources. </a:t>
            </a:r>
          </a:p>
          <a:p>
            <a:r>
              <a:rPr lang="en-US" sz="1800" b="1" dirty="0">
                <a:latin typeface="Times New Roman" panose="02020603050405020304" pitchFamily="18" charset="0"/>
              </a:rPr>
              <a:t>Preparation of Dataset: </a:t>
            </a:r>
            <a:r>
              <a:rPr lang="en-US" altLang="zh-CN" sz="1800" kern="100" dirty="0">
                <a:latin typeface="Times New Roman" panose="02020603050405020304" pitchFamily="18" charset="0"/>
              </a:rPr>
              <a:t>The dataset consisted of 252 samples (observations) of surface water taken from Chisola Dam for the period 2015 to 2022. The dataset was systematically arranged based on the recommendation from ZEMA and how the pollutants are determined.</a:t>
            </a:r>
          </a:p>
          <a:p>
            <a:r>
              <a:rPr lang="en-US" sz="1800" b="1" dirty="0">
                <a:solidFill>
                  <a:prstClr val="black"/>
                </a:solidFill>
                <a:latin typeface="Times New Roman" panose="02020603050405020304" pitchFamily="18" charset="0"/>
              </a:rPr>
              <a:t>Physical and Chemical Measurements of Properties of Water: </a:t>
            </a:r>
            <a:r>
              <a:rPr lang="en-US" sz="1800" dirty="0">
                <a:latin typeface="Times New Roman" panose="02020603050405020304" pitchFamily="18" charset="0"/>
              </a:rPr>
              <a:t>The contaminated water possessed a particular pH value and contained Copper (Cu), Iron (Fe), and Cobalt (Co) as heavy metal contaminants.</a:t>
            </a:r>
          </a:p>
          <a:p>
            <a:r>
              <a:rPr lang="en-US" sz="1800" dirty="0">
                <a:latin typeface="Times New Roman" panose="02020603050405020304" pitchFamily="18" charset="0"/>
              </a:rPr>
              <a:t> The assessment of these levels in the initial sample set was carried out on 10 Sites (S1-S10) using the WTW pH330i multi-parameter instrument (</a:t>
            </a:r>
            <a:r>
              <a:rPr lang="en-US" sz="1800" dirty="0" err="1">
                <a:latin typeface="Times New Roman" panose="02020603050405020304" pitchFamily="18" charset="0"/>
              </a:rPr>
              <a:t>Wissenschaftlich</a:t>
            </a:r>
            <a:r>
              <a:rPr lang="en-US" sz="1800" dirty="0">
                <a:latin typeface="Times New Roman" panose="02020603050405020304" pitchFamily="18" charset="0"/>
              </a:rPr>
              <a:t>–</a:t>
            </a:r>
            <a:r>
              <a:rPr lang="en-US" sz="1800" dirty="0" err="1">
                <a:latin typeface="Times New Roman" panose="02020603050405020304" pitchFamily="18" charset="0"/>
              </a:rPr>
              <a:t>Technische</a:t>
            </a:r>
            <a:r>
              <a:rPr lang="en-US" sz="1800" dirty="0">
                <a:latin typeface="Times New Roman" panose="02020603050405020304" pitchFamily="18" charset="0"/>
              </a:rPr>
              <a:t> Germany). Calibration of the pH probe was accomplished using buffer solutions having a pH of 7.00.</a:t>
            </a:r>
          </a:p>
          <a:p>
            <a:r>
              <a:rPr lang="en-US" sz="1800" b="1" dirty="0">
                <a:solidFill>
                  <a:prstClr val="black"/>
                </a:solidFill>
                <a:latin typeface="Times New Roman" panose="02020603050405020304" pitchFamily="18" charset="0"/>
              </a:rPr>
              <a:t>Selection of Inputs: </a:t>
            </a:r>
            <a:r>
              <a:rPr lang="en-US" sz="1800" dirty="0">
                <a:latin typeface="Times New Roman" panose="02020603050405020304" pitchFamily="18" charset="0"/>
              </a:rPr>
              <a:t>In this study four dependent variables were measured and predicted based on how their levels determines the levels of heavy metals in water. The four dependent variables were pH, Copper (Cu), Iron</a:t>
            </a:r>
            <a:r>
              <a:rPr lang="en-US" sz="1800" dirty="0">
                <a:latin typeface="Calibri" panose="020F0502020204030204" pitchFamily="34" charset="0"/>
              </a:rPr>
              <a:t> </a:t>
            </a:r>
            <a:r>
              <a:rPr lang="en-US" sz="1800" dirty="0">
                <a:latin typeface="Times New Roman" panose="02020603050405020304" pitchFamily="18" charset="0"/>
              </a:rPr>
              <a:t>(Fe) and Cobalt (Co). The dataset distribution was as follows: 70% of the data samples, selected randomly from the entire dataset, for the training phase of a forecast model of the dependent variable.</a:t>
            </a:r>
          </a:p>
          <a:p>
            <a:r>
              <a:rPr lang="en-US" sz="1800" dirty="0">
                <a:latin typeface="Times New Roman" panose="02020603050405020304" pitchFamily="18" charset="0"/>
              </a:rPr>
              <a:t> The remaining 30% of the samples was used to verify network performance while training the network and to avoid over-learning. The aim was to test the predictive validity and effectiveness of these models which ranged from 15% for the test and 15% for the validation respectively.</a:t>
            </a:r>
          </a:p>
          <a:p>
            <a:pPr algn="just"/>
            <a:r>
              <a:rPr lang="en-US" sz="1800" dirty="0">
                <a:latin typeface="Times New Roman" panose="02020603050405020304" pitchFamily="18" charset="0"/>
              </a:rPr>
              <a:t>Hyperparameter tuning optimized the  model performance, evaluated using metrics like Mean Squared Error (MSE) and R² for regression models. Feature importance analysis will help interpret the impact of each pollutant on fish production.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20084" y="105979"/>
            <a:ext cx="10515600" cy="1325563"/>
          </a:xfrm>
        </p:spPr>
        <p:txBody>
          <a:bodyPr>
            <a:normAutofit/>
          </a:bodyPr>
          <a:lstStyle/>
          <a:p>
            <a:r>
              <a:rPr lang="en-US" sz="5400" dirty="0">
                <a:latin typeface="Times New Roman" panose="02020603050405020304" pitchFamily="18" charset="0"/>
                <a:cs typeface="Times New Roman" panose="02020603050405020304" pitchFamily="18" charset="0"/>
              </a:rPr>
              <a:t>RESULTS</a:t>
            </a:r>
          </a:p>
        </p:txBody>
      </p:sp>
      <p:sp>
        <p:nvSpPr>
          <p:cNvPr id="3" name="Content Placeholder 2"/>
          <p:cNvSpPr>
            <a:spLocks noGrp="1"/>
          </p:cNvSpPr>
          <p:nvPr>
            <p:ph idx="1"/>
          </p:nvPr>
        </p:nvSpPr>
        <p:spPr>
          <a:xfrm>
            <a:off x="736109" y="1015790"/>
            <a:ext cx="10502900" cy="4899544"/>
          </a:xfrm>
        </p:spPr>
        <p:txBody>
          <a:bodyPr>
            <a:noAutofit/>
          </a:bodyPr>
          <a:lstStyle/>
          <a:p>
            <a:pPr algn="just"/>
            <a:r>
              <a:rPr lang="en-US" sz="2400" dirty="0">
                <a:latin typeface="Times New Roman" panose="02020603050405020304" pitchFamily="18" charset="0"/>
              </a:rPr>
              <a:t>The results of this research are presented according to the research objectives presented in section 1.2 above:</a:t>
            </a:r>
          </a:p>
          <a:p>
            <a:pPr algn="just"/>
            <a:r>
              <a:rPr lang="en-US" sz="2400" b="1" i="1" dirty="0">
                <a:latin typeface="Times New Roman" panose="02020603050405020304" pitchFamily="18" charset="0"/>
              </a:rPr>
              <a:t>Objective one: </a:t>
            </a:r>
            <a:r>
              <a:rPr lang="en-US" sz="2400" i="1" dirty="0">
                <a:latin typeface="Times New Roman" panose="02020603050405020304" pitchFamily="18" charset="0"/>
              </a:rPr>
              <a:t>To assess the impact of heavy metal contamination on water quality in the </a:t>
            </a:r>
          </a:p>
          <a:p>
            <a:pPr marL="0" indent="0" algn="just">
              <a:buNone/>
            </a:pPr>
            <a:r>
              <a:rPr lang="en-US" sz="2400" i="1" dirty="0">
                <a:latin typeface="Times New Roman" panose="02020603050405020304" pitchFamily="18" charset="0"/>
              </a:rPr>
              <a:t>                          Mine's surface plant areas.</a:t>
            </a:r>
            <a:endParaRPr lang="en-US" sz="2400" b="1" i="1" dirty="0">
              <a:latin typeface="Times New Roman" panose="02020603050405020304" pitchFamily="18" charset="0"/>
            </a:endParaRPr>
          </a:p>
          <a:p>
            <a:pPr algn="just"/>
            <a:r>
              <a:rPr lang="en-US" sz="2400" dirty="0">
                <a:latin typeface="Times New Roman" panose="02020603050405020304" pitchFamily="18" charset="0"/>
              </a:rPr>
              <a:t>The study thought to assess impact of heavy metal contamination on water quality in the Mine's surface plant areas (Chisola and </a:t>
            </a:r>
            <a:r>
              <a:rPr lang="en-US" sz="2400" dirty="0" err="1">
                <a:latin typeface="Times New Roman" panose="02020603050405020304" pitchFamily="18" charset="0"/>
              </a:rPr>
              <a:t>Musanghezi</a:t>
            </a:r>
            <a:r>
              <a:rPr lang="en-US" sz="2400" dirty="0">
                <a:latin typeface="Times New Roman" panose="02020603050405020304" pitchFamily="18" charset="0"/>
              </a:rPr>
              <a:t> Dams) in Kalumbila. </a:t>
            </a:r>
          </a:p>
          <a:p>
            <a:pPr algn="just"/>
            <a:r>
              <a:rPr lang="en-US" sz="2400" dirty="0">
                <a:latin typeface="Times New Roman" panose="02020603050405020304" pitchFamily="18" charset="0"/>
              </a:rPr>
              <a:t>To this effect the Physical and chemical variables such as pH, dissolved oxygen, and temperature were evaluated for contamination based different sites (S1-10) according to the Overall Index of Pollution  (OIP) on their impact on aquatic life.</a:t>
            </a:r>
          </a:p>
          <a:p>
            <a:pPr algn="just"/>
            <a:r>
              <a:rPr lang="en-US" sz="2400" dirty="0">
                <a:latin typeface="Times New Roman" panose="02020603050405020304" pitchFamily="18" charset="0"/>
              </a:rPr>
              <a:t> According to the results obtained and as depicted in Table 1, pH values were between </a:t>
            </a:r>
            <a:r>
              <a:rPr lang="en-US" sz="2400" b="1" dirty="0">
                <a:latin typeface="Times New Roman" panose="02020603050405020304" pitchFamily="18" charset="0"/>
              </a:rPr>
              <a:t>8.53</a:t>
            </a:r>
            <a:r>
              <a:rPr lang="en-US" sz="2400" dirty="0">
                <a:latin typeface="Times New Roman" panose="02020603050405020304" pitchFamily="18" charset="0"/>
              </a:rPr>
              <a:t> and </a:t>
            </a:r>
            <a:r>
              <a:rPr lang="en-US" sz="2400" b="1" dirty="0">
                <a:latin typeface="Times New Roman" panose="02020603050405020304" pitchFamily="18" charset="0"/>
              </a:rPr>
              <a:t>8.10</a:t>
            </a:r>
            <a:r>
              <a:rPr lang="en-US" sz="2400" dirty="0">
                <a:latin typeface="Times New Roman" panose="02020603050405020304" pitchFamily="18" charset="0"/>
              </a:rPr>
              <a:t>, indicating an alkaline nature at selected sites (S1–S10). </a:t>
            </a:r>
          </a:p>
          <a:p>
            <a:pPr algn="just"/>
            <a:r>
              <a:rPr lang="en-US" sz="2400" dirty="0">
                <a:latin typeface="Times New Roman" panose="02020603050405020304" pitchFamily="18" charset="0"/>
              </a:rPr>
              <a:t>Dissolved oxygen (DO) showed fluctuations within the range of 0.6 to 9.3 mg/l while other chemical just slightly diverted from the recommended limits but optimum for aquatic life survival. </a:t>
            </a:r>
          </a:p>
          <a:p>
            <a:pPr algn="just"/>
            <a:endParaRPr lang="en-US" sz="2400" dirty="0">
              <a:latin typeface="Times New Roman" panose="02020603050405020304" pitchFamily="18" charset="0"/>
            </a:endParaRPr>
          </a:p>
        </p:txBody>
      </p:sp>
    </p:spTree>
    <p:extLst>
      <p:ext uri="{BB962C8B-B14F-4D97-AF65-F5344CB8AC3E}">
        <p14:creationId xmlns:p14="http://schemas.microsoft.com/office/powerpoint/2010/main" val="3557280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20084" y="105979"/>
            <a:ext cx="10515600" cy="1325563"/>
          </a:xfrm>
        </p:spPr>
        <p:txBody>
          <a:bodyPr>
            <a:normAutofit/>
          </a:bodyPr>
          <a:lstStyle/>
          <a:p>
            <a:r>
              <a:rPr lang="en-US" sz="5400" dirty="0">
                <a:latin typeface="Times New Roman" panose="02020603050405020304" pitchFamily="18" charset="0"/>
                <a:cs typeface="Times New Roman" panose="02020603050405020304" pitchFamily="18" charset="0"/>
              </a:rPr>
              <a:t>RESULTS cont..</a:t>
            </a:r>
          </a:p>
        </p:txBody>
      </p:sp>
      <p:graphicFrame>
        <p:nvGraphicFramePr>
          <p:cNvPr id="6" name="Table 5">
            <a:extLst>
              <a:ext uri="{FF2B5EF4-FFF2-40B4-BE49-F238E27FC236}">
                <a16:creationId xmlns:a16="http://schemas.microsoft.com/office/drawing/2014/main" id="{0F933AB5-6560-917C-1BA8-AD003E312209}"/>
              </a:ext>
            </a:extLst>
          </p:cNvPr>
          <p:cNvGraphicFramePr>
            <a:graphicFrameLocks noGrp="1"/>
          </p:cNvGraphicFramePr>
          <p:nvPr>
            <p:extLst>
              <p:ext uri="{D42A27DB-BD31-4B8C-83A1-F6EECF244321}">
                <p14:modId xmlns:p14="http://schemas.microsoft.com/office/powerpoint/2010/main" val="1639188275"/>
              </p:ext>
            </p:extLst>
          </p:nvPr>
        </p:nvGraphicFramePr>
        <p:xfrm>
          <a:off x="895738" y="1950098"/>
          <a:ext cx="9162660" cy="4394559"/>
        </p:xfrm>
        <a:graphic>
          <a:graphicData uri="http://schemas.openxmlformats.org/drawingml/2006/table">
            <a:tbl>
              <a:tblPr firstRow="1" firstCol="1" bandRow="1"/>
              <a:tblGrid>
                <a:gridCol w="1135574">
                  <a:extLst>
                    <a:ext uri="{9D8B030D-6E8A-4147-A177-3AD203B41FA5}">
                      <a16:colId xmlns:a16="http://schemas.microsoft.com/office/drawing/2014/main" val="3170808504"/>
                    </a:ext>
                  </a:extLst>
                </a:gridCol>
                <a:gridCol w="1135574">
                  <a:extLst>
                    <a:ext uri="{9D8B030D-6E8A-4147-A177-3AD203B41FA5}">
                      <a16:colId xmlns:a16="http://schemas.microsoft.com/office/drawing/2014/main" val="1745197125"/>
                    </a:ext>
                  </a:extLst>
                </a:gridCol>
                <a:gridCol w="1255341">
                  <a:extLst>
                    <a:ext uri="{9D8B030D-6E8A-4147-A177-3AD203B41FA5}">
                      <a16:colId xmlns:a16="http://schemas.microsoft.com/office/drawing/2014/main" val="235069042"/>
                    </a:ext>
                  </a:extLst>
                </a:gridCol>
                <a:gridCol w="1255341">
                  <a:extLst>
                    <a:ext uri="{9D8B030D-6E8A-4147-A177-3AD203B41FA5}">
                      <a16:colId xmlns:a16="http://schemas.microsoft.com/office/drawing/2014/main" val="2934875672"/>
                    </a:ext>
                  </a:extLst>
                </a:gridCol>
                <a:gridCol w="1068148">
                  <a:extLst>
                    <a:ext uri="{9D8B030D-6E8A-4147-A177-3AD203B41FA5}">
                      <a16:colId xmlns:a16="http://schemas.microsoft.com/office/drawing/2014/main" val="524346346"/>
                    </a:ext>
                  </a:extLst>
                </a:gridCol>
                <a:gridCol w="1068148">
                  <a:extLst>
                    <a:ext uri="{9D8B030D-6E8A-4147-A177-3AD203B41FA5}">
                      <a16:colId xmlns:a16="http://schemas.microsoft.com/office/drawing/2014/main" val="3025580034"/>
                    </a:ext>
                  </a:extLst>
                </a:gridCol>
                <a:gridCol w="1122267">
                  <a:extLst>
                    <a:ext uri="{9D8B030D-6E8A-4147-A177-3AD203B41FA5}">
                      <a16:colId xmlns:a16="http://schemas.microsoft.com/office/drawing/2014/main" val="759111348"/>
                    </a:ext>
                  </a:extLst>
                </a:gridCol>
                <a:gridCol w="1122267">
                  <a:extLst>
                    <a:ext uri="{9D8B030D-6E8A-4147-A177-3AD203B41FA5}">
                      <a16:colId xmlns:a16="http://schemas.microsoft.com/office/drawing/2014/main" val="4234537797"/>
                    </a:ext>
                  </a:extLst>
                </a:gridCol>
              </a:tblGrid>
              <a:tr h="521451">
                <a:tc rowSpan="2">
                  <a:txBody>
                    <a:bodyPr/>
                    <a:lstStyle/>
                    <a:p>
                      <a:pPr algn="just">
                        <a:lnSpc>
                          <a:spcPct val="107000"/>
                        </a:lnSpc>
                        <a:spcAft>
                          <a:spcPts val="80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Sampling Sight</a:t>
                      </a:r>
                      <a:endParaRPr lang="en-ZM"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3">
                  <a:txBody>
                    <a:bodyPr/>
                    <a:lstStyle/>
                    <a:p>
                      <a:pPr algn="just">
                        <a:lnSpc>
                          <a:spcPct val="107000"/>
                        </a:lnSpc>
                        <a:spcAft>
                          <a:spcPts val="80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Chisola Dam</a:t>
                      </a:r>
                      <a:endParaRPr lang="en-ZM"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ZM"/>
                    </a:p>
                  </a:txBody>
                  <a:tcPr/>
                </a:tc>
                <a:tc hMerge="1">
                  <a:txBody>
                    <a:bodyPr/>
                    <a:lstStyle/>
                    <a:p>
                      <a:endParaRPr lang="en-ZM"/>
                    </a:p>
                  </a:txBody>
                  <a:tcPr/>
                </a:tc>
                <a:tc gridSpan="4">
                  <a:txBody>
                    <a:bodyPr/>
                    <a:lstStyle/>
                    <a:p>
                      <a:pPr algn="just">
                        <a:lnSpc>
                          <a:spcPct val="107000"/>
                        </a:lnSpc>
                        <a:spcAft>
                          <a:spcPts val="800"/>
                        </a:spcAft>
                      </a:pPr>
                      <a:r>
                        <a:rPr lang="en-US" sz="2000" b="1" dirty="0" err="1">
                          <a:effectLst/>
                          <a:latin typeface="Times New Roman" panose="02020603050405020304" pitchFamily="18" charset="0"/>
                          <a:ea typeface="Times New Roman" panose="02020603050405020304" pitchFamily="18" charset="0"/>
                          <a:cs typeface="Times New Roman" panose="02020603050405020304" pitchFamily="18" charset="0"/>
                        </a:rPr>
                        <a:t>Musanghezhi</a:t>
                      </a: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 Dam</a:t>
                      </a:r>
                      <a:endParaRPr lang="en-ZM"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ZM"/>
                    </a:p>
                  </a:txBody>
                  <a:tcPr/>
                </a:tc>
                <a:tc hMerge="1">
                  <a:txBody>
                    <a:bodyPr/>
                    <a:lstStyle/>
                    <a:p>
                      <a:endParaRPr lang="en-ZM"/>
                    </a:p>
                  </a:txBody>
                  <a:tcPr/>
                </a:tc>
                <a:tc hMerge="1">
                  <a:txBody>
                    <a:bodyPr/>
                    <a:lstStyle/>
                    <a:p>
                      <a:endParaRPr lang="en-ZM"/>
                    </a:p>
                  </a:txBody>
                  <a:tcPr/>
                </a:tc>
                <a:extLst>
                  <a:ext uri="{0D108BD9-81ED-4DB2-BD59-A6C34878D82A}">
                    <a16:rowId xmlns:a16="http://schemas.microsoft.com/office/drawing/2014/main" val="960665733"/>
                  </a:ext>
                </a:extLst>
              </a:tr>
              <a:tr h="1118500">
                <a:tc vMerge="1">
                  <a:txBody>
                    <a:bodyPr/>
                    <a:lstStyle/>
                    <a:p>
                      <a:endParaRPr lang="en-ZM"/>
                    </a:p>
                  </a:txBody>
                  <a:tcPr/>
                </a:tc>
                <a:tc>
                  <a:txBody>
                    <a:bodyPr/>
                    <a:lstStyle/>
                    <a:p>
                      <a:pPr algn="just">
                        <a:lnSpc>
                          <a:spcPct val="107000"/>
                        </a:lnSpc>
                        <a:spcAft>
                          <a:spcPts val="80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OIP Range</a:t>
                      </a:r>
                      <a:endParaRPr lang="en-ZM"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2000" b="1">
                          <a:effectLst/>
                          <a:latin typeface="Times New Roman" panose="02020603050405020304" pitchFamily="18" charset="0"/>
                          <a:ea typeface="Times New Roman" panose="02020603050405020304" pitchFamily="18" charset="0"/>
                          <a:cs typeface="Times New Roman" panose="02020603050405020304" pitchFamily="18" charset="0"/>
                        </a:rPr>
                        <a:t>Current</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b="1">
                          <a:effectLst/>
                          <a:latin typeface="Times New Roman" panose="02020603050405020304" pitchFamily="18" charset="0"/>
                          <a:ea typeface="Times New Roman" panose="02020603050405020304" pitchFamily="18" charset="0"/>
                          <a:cs typeface="Times New Roman" panose="02020603050405020304" pitchFamily="18" charset="0"/>
                        </a:rPr>
                        <a:t>Pollution Level </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b="1">
                          <a:effectLst/>
                          <a:latin typeface="Times New Roman" panose="02020603050405020304" pitchFamily="18" charset="0"/>
                          <a:ea typeface="Times New Roman" panose="02020603050405020304" pitchFamily="18" charset="0"/>
                          <a:cs typeface="Times New Roman" panose="02020603050405020304" pitchFamily="18" charset="0"/>
                        </a:rPr>
                        <a:t>Sampling Sight</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b="1">
                          <a:effectLst/>
                          <a:latin typeface="Times New Roman" panose="02020603050405020304" pitchFamily="18" charset="0"/>
                          <a:ea typeface="Times New Roman" panose="02020603050405020304" pitchFamily="18" charset="0"/>
                          <a:cs typeface="Times New Roman" panose="02020603050405020304" pitchFamily="18" charset="0"/>
                        </a:rPr>
                        <a:t>OIP Range</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b="1">
                          <a:effectLst/>
                          <a:latin typeface="Times New Roman" panose="02020603050405020304" pitchFamily="18" charset="0"/>
                          <a:ea typeface="Times New Roman" panose="02020603050405020304" pitchFamily="18" charset="0"/>
                          <a:cs typeface="Times New Roman" panose="02020603050405020304" pitchFamily="18" charset="0"/>
                        </a:rPr>
                        <a:t>Current</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2000" b="1">
                          <a:effectLst/>
                          <a:latin typeface="Times New Roman" panose="02020603050405020304" pitchFamily="18" charset="0"/>
                          <a:ea typeface="Times New Roman" panose="02020603050405020304" pitchFamily="18" charset="0"/>
                          <a:cs typeface="Times New Roman" panose="02020603050405020304" pitchFamily="18" charset="0"/>
                        </a:rPr>
                        <a:t> Pollution Level</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35141096"/>
                  </a:ext>
                </a:extLst>
              </a:tr>
              <a:tr h="521451">
                <a:tc>
                  <a:txBody>
                    <a:bodyPr/>
                    <a:lstStyle/>
                    <a:p>
                      <a:pPr algn="just">
                        <a:lnSpc>
                          <a:spcPct val="107000"/>
                        </a:lnSpc>
                        <a:spcAft>
                          <a:spcPts val="80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Site 1</a:t>
                      </a:r>
                      <a:endParaRPr lang="en-ZM"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&lt; 3.9</a:t>
                      </a:r>
                      <a:endParaRPr lang="en-ZM"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a:effectLst/>
                          <a:latin typeface="Times New Roman" panose="02020603050405020304" pitchFamily="18" charset="0"/>
                          <a:ea typeface="Times New Roman" panose="02020603050405020304" pitchFamily="18" charset="0"/>
                          <a:cs typeface="Times New Roman" panose="02020603050405020304" pitchFamily="18" charset="0"/>
                        </a:rPr>
                        <a:t>2.5</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a:effectLst/>
                          <a:latin typeface="Times New Roman" panose="02020603050405020304" pitchFamily="18" charset="0"/>
                          <a:ea typeface="Times New Roman" panose="02020603050405020304" pitchFamily="18" charset="0"/>
                          <a:cs typeface="Times New Roman" panose="02020603050405020304" pitchFamily="18" charset="0"/>
                        </a:rPr>
                        <a:t>  Low</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b="1">
                          <a:effectLst/>
                          <a:latin typeface="Times New Roman" panose="02020603050405020304" pitchFamily="18" charset="0"/>
                          <a:ea typeface="Times New Roman" panose="02020603050405020304" pitchFamily="18" charset="0"/>
                          <a:cs typeface="Times New Roman" panose="02020603050405020304" pitchFamily="18" charset="0"/>
                        </a:rPr>
                        <a:t>Site 1</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b="1">
                          <a:effectLst/>
                          <a:latin typeface="Times New Roman" panose="02020603050405020304" pitchFamily="18" charset="0"/>
                          <a:ea typeface="Times New Roman" panose="02020603050405020304" pitchFamily="18" charset="0"/>
                          <a:cs typeface="Times New Roman" panose="02020603050405020304" pitchFamily="18" charset="0"/>
                        </a:rPr>
                        <a:t>&lt; 3.9</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a:effectLst/>
                          <a:latin typeface="Times New Roman" panose="02020603050405020304" pitchFamily="18" charset="0"/>
                          <a:ea typeface="Times New Roman" panose="02020603050405020304" pitchFamily="18" charset="0"/>
                          <a:cs typeface="Times New Roman" panose="02020603050405020304" pitchFamily="18" charset="0"/>
                        </a:rPr>
                        <a:t> 1.8</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a:effectLst/>
                          <a:latin typeface="Times New Roman" panose="02020603050405020304" pitchFamily="18" charset="0"/>
                          <a:ea typeface="Times New Roman" panose="02020603050405020304" pitchFamily="18" charset="0"/>
                          <a:cs typeface="Times New Roman" panose="02020603050405020304" pitchFamily="18" charset="0"/>
                        </a:rPr>
                        <a:t>Low</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70953238"/>
                  </a:ext>
                </a:extLst>
              </a:tr>
              <a:tr h="521451">
                <a:tc>
                  <a:txBody>
                    <a:bodyPr/>
                    <a:lstStyle/>
                    <a:p>
                      <a:pPr algn="just">
                        <a:lnSpc>
                          <a:spcPct val="107000"/>
                        </a:lnSpc>
                        <a:spcAft>
                          <a:spcPts val="800"/>
                        </a:spcAft>
                      </a:pPr>
                      <a:r>
                        <a:rPr lang="en-US" sz="2000" b="1">
                          <a:effectLst/>
                          <a:latin typeface="Times New Roman" panose="02020603050405020304" pitchFamily="18" charset="0"/>
                          <a:ea typeface="Times New Roman" panose="02020603050405020304" pitchFamily="18" charset="0"/>
                          <a:cs typeface="Times New Roman" panose="02020603050405020304" pitchFamily="18" charset="0"/>
                        </a:rPr>
                        <a:t>Site 2</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b="1">
                          <a:effectLst/>
                          <a:latin typeface="Times New Roman" panose="02020603050405020304" pitchFamily="18" charset="0"/>
                          <a:ea typeface="Times New Roman" panose="02020603050405020304" pitchFamily="18" charset="0"/>
                          <a:cs typeface="Times New Roman" panose="02020603050405020304" pitchFamily="18" charset="0"/>
                        </a:rPr>
                        <a:t>&lt; 3.9</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a:effectLst/>
                          <a:latin typeface="Times New Roman" panose="02020603050405020304" pitchFamily="18" charset="0"/>
                          <a:ea typeface="Times New Roman" panose="02020603050405020304" pitchFamily="18" charset="0"/>
                          <a:cs typeface="Times New Roman" panose="02020603050405020304" pitchFamily="18" charset="0"/>
                        </a:rPr>
                        <a:t>4.2</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a:effectLst/>
                          <a:latin typeface="Times New Roman" panose="02020603050405020304" pitchFamily="18" charset="0"/>
                          <a:ea typeface="Times New Roman" panose="02020603050405020304" pitchFamily="18" charset="0"/>
                          <a:cs typeface="Times New Roman" panose="02020603050405020304" pitchFamily="18" charset="0"/>
                        </a:rPr>
                        <a:t>High</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b="1">
                          <a:effectLst/>
                          <a:latin typeface="Times New Roman" panose="02020603050405020304" pitchFamily="18" charset="0"/>
                          <a:ea typeface="Times New Roman" panose="02020603050405020304" pitchFamily="18" charset="0"/>
                          <a:cs typeface="Times New Roman" panose="02020603050405020304" pitchFamily="18" charset="0"/>
                        </a:rPr>
                        <a:t>Site 2</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b="1">
                          <a:effectLst/>
                          <a:latin typeface="Times New Roman" panose="02020603050405020304" pitchFamily="18" charset="0"/>
                          <a:ea typeface="Times New Roman" panose="02020603050405020304" pitchFamily="18" charset="0"/>
                          <a:cs typeface="Times New Roman" panose="02020603050405020304" pitchFamily="18" charset="0"/>
                        </a:rPr>
                        <a:t>&lt; 3.9</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a:effectLst/>
                          <a:latin typeface="Times New Roman" panose="02020603050405020304" pitchFamily="18" charset="0"/>
                          <a:ea typeface="Times New Roman" panose="02020603050405020304" pitchFamily="18" charset="0"/>
                          <a:cs typeface="Times New Roman" panose="02020603050405020304" pitchFamily="18" charset="0"/>
                        </a:rPr>
                        <a:t>2.1</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Low</a:t>
                      </a:r>
                      <a:endParaRPr lang="en-ZM"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3861260"/>
                  </a:ext>
                </a:extLst>
              </a:tr>
              <a:tr h="521451">
                <a:tc>
                  <a:txBody>
                    <a:bodyPr/>
                    <a:lstStyle/>
                    <a:p>
                      <a:pPr algn="just">
                        <a:lnSpc>
                          <a:spcPct val="107000"/>
                        </a:lnSpc>
                        <a:spcAft>
                          <a:spcPts val="800"/>
                        </a:spcAft>
                      </a:pPr>
                      <a:r>
                        <a:rPr lang="en-US" sz="2000" b="1">
                          <a:effectLst/>
                          <a:latin typeface="Times New Roman" panose="02020603050405020304" pitchFamily="18" charset="0"/>
                          <a:ea typeface="Times New Roman" panose="02020603050405020304" pitchFamily="18" charset="0"/>
                          <a:cs typeface="Times New Roman" panose="02020603050405020304" pitchFamily="18" charset="0"/>
                        </a:rPr>
                        <a:t>Site 3</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b="1">
                          <a:effectLst/>
                          <a:latin typeface="Times New Roman" panose="02020603050405020304" pitchFamily="18" charset="0"/>
                          <a:ea typeface="Times New Roman" panose="02020603050405020304" pitchFamily="18" charset="0"/>
                          <a:cs typeface="Times New Roman" panose="02020603050405020304" pitchFamily="18" charset="0"/>
                        </a:rPr>
                        <a:t>&lt; 3.9</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5.8</a:t>
                      </a:r>
                      <a:endParaRPr lang="en-ZM"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a:effectLst/>
                          <a:latin typeface="Times New Roman" panose="02020603050405020304" pitchFamily="18" charset="0"/>
                          <a:ea typeface="Times New Roman" panose="02020603050405020304" pitchFamily="18" charset="0"/>
                          <a:cs typeface="Times New Roman" panose="02020603050405020304" pitchFamily="18" charset="0"/>
                        </a:rPr>
                        <a:t>High</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b="1">
                          <a:effectLst/>
                          <a:latin typeface="Times New Roman" panose="02020603050405020304" pitchFamily="18" charset="0"/>
                          <a:ea typeface="Times New Roman" panose="02020603050405020304" pitchFamily="18" charset="0"/>
                          <a:cs typeface="Times New Roman" panose="02020603050405020304" pitchFamily="18" charset="0"/>
                        </a:rPr>
                        <a:t>Site 3</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b="1">
                          <a:effectLst/>
                          <a:latin typeface="Times New Roman" panose="02020603050405020304" pitchFamily="18" charset="0"/>
                          <a:ea typeface="Times New Roman" panose="02020603050405020304" pitchFamily="18" charset="0"/>
                          <a:cs typeface="Times New Roman" panose="02020603050405020304" pitchFamily="18" charset="0"/>
                        </a:rPr>
                        <a:t>&lt; 3.9</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a:effectLst/>
                          <a:latin typeface="Times New Roman" panose="02020603050405020304" pitchFamily="18" charset="0"/>
                          <a:ea typeface="Times New Roman" panose="02020603050405020304" pitchFamily="18" charset="0"/>
                          <a:cs typeface="Times New Roman" panose="02020603050405020304" pitchFamily="18" charset="0"/>
                        </a:rPr>
                        <a:t>2.7</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a:effectLst/>
                          <a:latin typeface="Times New Roman" panose="02020603050405020304" pitchFamily="18" charset="0"/>
                          <a:ea typeface="Times New Roman" panose="02020603050405020304" pitchFamily="18" charset="0"/>
                          <a:cs typeface="Times New Roman" panose="02020603050405020304" pitchFamily="18" charset="0"/>
                        </a:rPr>
                        <a:t>Low</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8623980"/>
                  </a:ext>
                </a:extLst>
              </a:tr>
              <a:tr h="668804">
                <a:tc>
                  <a:txBody>
                    <a:bodyPr/>
                    <a:lstStyle/>
                    <a:p>
                      <a:pPr algn="just">
                        <a:lnSpc>
                          <a:spcPct val="107000"/>
                        </a:lnSpc>
                        <a:spcAft>
                          <a:spcPts val="800"/>
                        </a:spcAft>
                      </a:pPr>
                      <a:r>
                        <a:rPr lang="en-US" sz="2000" b="1">
                          <a:effectLst/>
                          <a:latin typeface="Times New Roman" panose="02020603050405020304" pitchFamily="18" charset="0"/>
                          <a:ea typeface="Times New Roman" panose="02020603050405020304" pitchFamily="18" charset="0"/>
                          <a:cs typeface="Times New Roman" panose="02020603050405020304" pitchFamily="18" charset="0"/>
                        </a:rPr>
                        <a:t>Site 4</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&lt; 3.9</a:t>
                      </a:r>
                      <a:endParaRPr lang="en-ZM"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6.1</a:t>
                      </a:r>
                      <a:endParaRPr lang="en-ZM"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High</a:t>
                      </a:r>
                      <a:endParaRPr lang="en-ZM"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b="1">
                          <a:effectLst/>
                          <a:latin typeface="Times New Roman" panose="02020603050405020304" pitchFamily="18" charset="0"/>
                          <a:ea typeface="Times New Roman" panose="02020603050405020304" pitchFamily="18" charset="0"/>
                          <a:cs typeface="Times New Roman" panose="02020603050405020304" pitchFamily="18" charset="0"/>
                        </a:rPr>
                        <a:t>Site 4</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b="1">
                          <a:effectLst/>
                          <a:latin typeface="Times New Roman" panose="02020603050405020304" pitchFamily="18" charset="0"/>
                          <a:ea typeface="Times New Roman" panose="02020603050405020304" pitchFamily="18" charset="0"/>
                          <a:cs typeface="Times New Roman" panose="02020603050405020304" pitchFamily="18" charset="0"/>
                        </a:rPr>
                        <a:t>&lt; 3.9</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a:effectLst/>
                          <a:latin typeface="Times New Roman" panose="02020603050405020304" pitchFamily="18" charset="0"/>
                          <a:ea typeface="Times New Roman" panose="02020603050405020304" pitchFamily="18" charset="0"/>
                          <a:cs typeface="Times New Roman" panose="02020603050405020304" pitchFamily="18" charset="0"/>
                        </a:rPr>
                        <a:t>3.2</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a:effectLst/>
                          <a:latin typeface="Times New Roman" panose="02020603050405020304" pitchFamily="18" charset="0"/>
                          <a:ea typeface="Times New Roman" panose="02020603050405020304" pitchFamily="18" charset="0"/>
                          <a:cs typeface="Times New Roman" panose="02020603050405020304" pitchFamily="18" charset="0"/>
                        </a:rPr>
                        <a:t>Slightly high</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04615358"/>
                  </a:ext>
                </a:extLst>
              </a:tr>
              <a:tr h="521451">
                <a:tc>
                  <a:txBody>
                    <a:bodyPr/>
                    <a:lstStyle/>
                    <a:p>
                      <a:pPr algn="just">
                        <a:lnSpc>
                          <a:spcPct val="107000"/>
                        </a:lnSpc>
                        <a:spcAft>
                          <a:spcPts val="800"/>
                        </a:spcAft>
                      </a:pPr>
                      <a:r>
                        <a:rPr lang="en-US" sz="2000" b="1">
                          <a:effectLst/>
                          <a:latin typeface="Times New Roman" panose="02020603050405020304" pitchFamily="18" charset="0"/>
                          <a:ea typeface="Times New Roman" panose="02020603050405020304" pitchFamily="18" charset="0"/>
                          <a:cs typeface="Times New Roman" panose="02020603050405020304" pitchFamily="18" charset="0"/>
                        </a:rPr>
                        <a:t>Site 5</a:t>
                      </a:r>
                      <a:endParaRPr lang="en-ZM" sz="20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&lt; 3.9</a:t>
                      </a:r>
                      <a:endParaRPr lang="en-ZM"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7.0</a:t>
                      </a:r>
                      <a:endParaRPr lang="en-ZM"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High</a:t>
                      </a:r>
                      <a:endParaRPr lang="en-ZM"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Site 5</a:t>
                      </a:r>
                      <a:endParaRPr lang="en-ZM"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&lt; 3.9</a:t>
                      </a:r>
                      <a:endParaRPr lang="en-ZM"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6.5</a:t>
                      </a:r>
                      <a:endParaRPr lang="en-ZM"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 High</a:t>
                      </a:r>
                      <a:endParaRPr lang="en-ZM"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39487819"/>
                  </a:ext>
                </a:extLst>
              </a:tr>
            </a:tbl>
          </a:graphicData>
        </a:graphic>
      </p:graphicFrame>
      <p:sp>
        <p:nvSpPr>
          <p:cNvPr id="8" name="TextBox 7">
            <a:extLst>
              <a:ext uri="{FF2B5EF4-FFF2-40B4-BE49-F238E27FC236}">
                <a16:creationId xmlns:a16="http://schemas.microsoft.com/office/drawing/2014/main" id="{489F115C-2E9E-884F-C399-B33BECBB5E29}"/>
              </a:ext>
            </a:extLst>
          </p:cNvPr>
          <p:cNvSpPr txBox="1"/>
          <p:nvPr/>
        </p:nvSpPr>
        <p:spPr>
          <a:xfrm>
            <a:off x="716125" y="1432931"/>
            <a:ext cx="9967426" cy="374077"/>
          </a:xfrm>
          <a:prstGeom prst="rect">
            <a:avLst/>
          </a:prstGeom>
          <a:noFill/>
        </p:spPr>
        <p:txBody>
          <a:bodyPr wrap="square">
            <a:spAutoFit/>
          </a:bodyPr>
          <a:lstStyle/>
          <a:p>
            <a:pPr algn="just">
              <a:lnSpc>
                <a:spcPct val="107000"/>
              </a:lnSpc>
              <a:spcAft>
                <a:spcPts val="800"/>
              </a:spcAft>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Table 1: Summary of Overall Index of Pollution (OIP) values of</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Chisola and </a:t>
            </a:r>
            <a:r>
              <a:rPr lang="en-US" sz="1800" b="1" dirty="0" err="1">
                <a:effectLst/>
                <a:latin typeface="Times New Roman" panose="02020603050405020304" pitchFamily="18" charset="0"/>
                <a:ea typeface="Times New Roman" panose="02020603050405020304" pitchFamily="18" charset="0"/>
                <a:cs typeface="Times New Roman" panose="02020603050405020304" pitchFamily="18" charset="0"/>
              </a:rPr>
              <a:t>Musanghezi</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Dams</a:t>
            </a:r>
            <a:endParaRPr lang="en-ZM"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727639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20084" y="105979"/>
            <a:ext cx="10515600" cy="1325563"/>
          </a:xfrm>
        </p:spPr>
        <p:txBody>
          <a:bodyPr>
            <a:normAutofit/>
          </a:bodyPr>
          <a:lstStyle/>
          <a:p>
            <a:r>
              <a:rPr lang="en-US" sz="5400" dirty="0">
                <a:latin typeface="Times New Roman" panose="02020603050405020304" pitchFamily="18" charset="0"/>
                <a:cs typeface="Times New Roman" panose="02020603050405020304" pitchFamily="18" charset="0"/>
              </a:rPr>
              <a:t>RESULTS cont..</a:t>
            </a:r>
          </a:p>
        </p:txBody>
      </p:sp>
      <p:sp>
        <p:nvSpPr>
          <p:cNvPr id="3" name="Content Placeholder 2"/>
          <p:cNvSpPr>
            <a:spLocks noGrp="1"/>
          </p:cNvSpPr>
          <p:nvPr>
            <p:ph idx="1"/>
          </p:nvPr>
        </p:nvSpPr>
        <p:spPr>
          <a:xfrm>
            <a:off x="736109" y="1015790"/>
            <a:ext cx="10502900" cy="4899544"/>
          </a:xfrm>
        </p:spPr>
        <p:txBody>
          <a:bodyPr>
            <a:noAutofit/>
          </a:bodyPr>
          <a:lstStyle/>
          <a:p>
            <a:pPr algn="just"/>
            <a:r>
              <a:rPr lang="en-US" sz="2400" dirty="0">
                <a:latin typeface="Times New Roman" panose="02020603050405020304" pitchFamily="18" charset="0"/>
              </a:rPr>
              <a:t>The Overall Index of Pollution (OIP) values for the 10 sites indicate varying levels of pollution across Chisola Dam and </a:t>
            </a:r>
            <a:r>
              <a:rPr lang="en-US" sz="2400" dirty="0" err="1">
                <a:latin typeface="Times New Roman" panose="02020603050405020304" pitchFamily="18" charset="0"/>
              </a:rPr>
              <a:t>Musanghezhi</a:t>
            </a:r>
            <a:r>
              <a:rPr lang="en-US" sz="2400" dirty="0">
                <a:latin typeface="Times New Roman" panose="02020603050405020304" pitchFamily="18" charset="0"/>
              </a:rPr>
              <a:t> Dam. </a:t>
            </a:r>
          </a:p>
          <a:p>
            <a:pPr algn="just"/>
            <a:r>
              <a:rPr lang="en-US" sz="2400" dirty="0">
                <a:latin typeface="Times New Roman" panose="02020603050405020304" pitchFamily="18" charset="0"/>
              </a:rPr>
              <a:t>In Chisola Dam, Sites 2 to 5 show high pollution levels, with OIP values exceeding the &lt; 3.9 range, reaching as high as 7.0 at Site 5, which suggests severe water contamination. </a:t>
            </a:r>
          </a:p>
          <a:p>
            <a:pPr algn="just"/>
            <a:r>
              <a:rPr lang="en-US" sz="2400" dirty="0">
                <a:latin typeface="Times New Roman" panose="02020603050405020304" pitchFamily="18" charset="0"/>
              </a:rPr>
              <a:t>Site 1, however, remains within acceptable pollution levels with an OIP of 2.5 (low pollution). In </a:t>
            </a:r>
            <a:r>
              <a:rPr lang="en-US" sz="2400" dirty="0" err="1">
                <a:latin typeface="Times New Roman" panose="02020603050405020304" pitchFamily="18" charset="0"/>
              </a:rPr>
              <a:t>Musanghezhi</a:t>
            </a:r>
            <a:r>
              <a:rPr lang="en-US" sz="2400" dirty="0">
                <a:latin typeface="Times New Roman" panose="02020603050405020304" pitchFamily="18" charset="0"/>
              </a:rPr>
              <a:t> Dam, most sites, except for Site 5 (OIP 6.5, high pollution) and Site 4 (OIP 3.2, slightly high), exhibit low pollution levels.</a:t>
            </a:r>
          </a:p>
          <a:p>
            <a:pPr algn="just"/>
            <a:r>
              <a:rPr lang="en-US" sz="2400" dirty="0">
                <a:latin typeface="Times New Roman" panose="02020603050405020304" pitchFamily="18" charset="0"/>
              </a:rPr>
              <a:t> This suggests that Chisola Dam is generally more polluted than </a:t>
            </a:r>
            <a:r>
              <a:rPr lang="en-US" sz="2400" dirty="0" err="1">
                <a:latin typeface="Times New Roman" panose="02020603050405020304" pitchFamily="18" charset="0"/>
              </a:rPr>
              <a:t>Musanghezhi</a:t>
            </a:r>
            <a:r>
              <a:rPr lang="en-US" sz="2400" dirty="0">
                <a:latin typeface="Times New Roman" panose="02020603050405020304" pitchFamily="18" charset="0"/>
              </a:rPr>
              <a:t> Dam, with critical contamination in the former.</a:t>
            </a:r>
          </a:p>
          <a:p>
            <a:r>
              <a:rPr lang="en-US" sz="2400" dirty="0">
                <a:latin typeface="Times New Roman" panose="02020603050405020304" pitchFamily="18" charset="0"/>
              </a:rPr>
              <a:t>The graph below shows presents the OIP levels and current pollution levels in Chisola and </a:t>
            </a:r>
            <a:r>
              <a:rPr lang="en-US" sz="2400" dirty="0" err="1">
                <a:latin typeface="Times New Roman" panose="02020603050405020304" pitchFamily="18" charset="0"/>
              </a:rPr>
              <a:t>Musanghezhi</a:t>
            </a:r>
            <a:r>
              <a:rPr lang="en-US" sz="2400" dirty="0">
                <a:latin typeface="Times New Roman" panose="02020603050405020304" pitchFamily="18" charset="0"/>
              </a:rPr>
              <a:t> Dams respectively. </a:t>
            </a:r>
          </a:p>
          <a:p>
            <a:pPr algn="just"/>
            <a:endParaRPr lang="en-US" sz="2400" dirty="0">
              <a:latin typeface="Times New Roman" panose="02020603050405020304" pitchFamily="18" charset="0"/>
            </a:endParaRPr>
          </a:p>
        </p:txBody>
      </p:sp>
    </p:spTree>
    <p:extLst>
      <p:ext uri="{BB962C8B-B14F-4D97-AF65-F5344CB8AC3E}">
        <p14:creationId xmlns:p14="http://schemas.microsoft.com/office/powerpoint/2010/main" val="3792451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20084" y="105979"/>
            <a:ext cx="10515600" cy="1325563"/>
          </a:xfrm>
        </p:spPr>
        <p:txBody>
          <a:bodyPr>
            <a:normAutofit/>
          </a:bodyPr>
          <a:lstStyle/>
          <a:p>
            <a:r>
              <a:rPr lang="en-US" sz="5400" dirty="0">
                <a:latin typeface="Times New Roman" panose="02020603050405020304" pitchFamily="18" charset="0"/>
                <a:cs typeface="Times New Roman" panose="02020603050405020304" pitchFamily="18" charset="0"/>
              </a:rPr>
              <a:t>RESULTS cont..</a:t>
            </a:r>
          </a:p>
        </p:txBody>
      </p:sp>
      <p:sp>
        <p:nvSpPr>
          <p:cNvPr id="8" name="TextBox 7">
            <a:extLst>
              <a:ext uri="{FF2B5EF4-FFF2-40B4-BE49-F238E27FC236}">
                <a16:creationId xmlns:a16="http://schemas.microsoft.com/office/drawing/2014/main" id="{489F115C-2E9E-884F-C399-B33BECBB5E29}"/>
              </a:ext>
            </a:extLst>
          </p:cNvPr>
          <p:cNvSpPr txBox="1"/>
          <p:nvPr/>
        </p:nvSpPr>
        <p:spPr>
          <a:xfrm>
            <a:off x="716125" y="1432931"/>
            <a:ext cx="9967426" cy="374077"/>
          </a:xfrm>
          <a:prstGeom prst="rect">
            <a:avLst/>
          </a:prstGeom>
          <a:noFill/>
        </p:spPr>
        <p:txBody>
          <a:bodyPr wrap="square">
            <a:spAutoFit/>
          </a:bodyPr>
          <a:lstStyle/>
          <a:p>
            <a:pPr marR="0" algn="l" rtl="0"/>
            <a:r>
              <a:rPr lang="en-US" sz="1800" b="1" i="0" u="none" strike="noStrike" baseline="0" dirty="0">
                <a:latin typeface="Times New Roman" panose="02020603050405020304" pitchFamily="18" charset="0"/>
              </a:rPr>
              <a:t>Figure 1: Comparison of OIP Levels between </a:t>
            </a:r>
            <a:r>
              <a:rPr lang="en-US" sz="1800" b="1" i="0" u="none" strike="noStrike" baseline="0" dirty="0" err="1">
                <a:latin typeface="Times New Roman" panose="02020603050405020304" pitchFamily="18" charset="0"/>
              </a:rPr>
              <a:t>Musangezhi</a:t>
            </a:r>
            <a:r>
              <a:rPr lang="en-US" sz="1800" b="1" i="0" u="none" strike="noStrike" baseline="0" dirty="0">
                <a:latin typeface="Times New Roman" panose="02020603050405020304" pitchFamily="18" charset="0"/>
              </a:rPr>
              <a:t> and Chisola Dams</a:t>
            </a:r>
            <a:endParaRPr lang="en-US" sz="1800" b="0" i="0" u="none" strike="noStrike" baseline="0" dirty="0">
              <a:latin typeface="Times New Roman" panose="02020603050405020304" pitchFamily="18" charset="0"/>
            </a:endParaRPr>
          </a:p>
        </p:txBody>
      </p:sp>
      <p:pic>
        <p:nvPicPr>
          <p:cNvPr id="2" name="Picture 1">
            <a:extLst>
              <a:ext uri="{FF2B5EF4-FFF2-40B4-BE49-F238E27FC236}">
                <a16:creationId xmlns:a16="http://schemas.microsoft.com/office/drawing/2014/main" id="{934E394C-4E92-8B5E-28FC-ACAC90C6A498}"/>
              </a:ext>
            </a:extLst>
          </p:cNvPr>
          <p:cNvPicPr>
            <a:picLocks noChangeAspect="1"/>
          </p:cNvPicPr>
          <p:nvPr/>
        </p:nvPicPr>
        <p:blipFill>
          <a:blip r:embed="rId2"/>
          <a:stretch>
            <a:fillRect/>
          </a:stretch>
        </p:blipFill>
        <p:spPr>
          <a:xfrm>
            <a:off x="1157990" y="2060329"/>
            <a:ext cx="10304477" cy="4896000"/>
          </a:xfrm>
          <a:prstGeom prst="rect">
            <a:avLst/>
          </a:prstGeom>
        </p:spPr>
      </p:pic>
    </p:spTree>
    <p:extLst>
      <p:ext uri="{BB962C8B-B14F-4D97-AF65-F5344CB8AC3E}">
        <p14:creationId xmlns:p14="http://schemas.microsoft.com/office/powerpoint/2010/main" val="2269153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EDDBB197-D710-4A4F-A9CA-FD2177498B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75D1CFA-2CDB-4B64-BD9F-85744E8DA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804672" y="802955"/>
            <a:ext cx="4977976" cy="1454051"/>
          </a:xfrm>
        </p:spPr>
        <p:txBody>
          <a:bodyPr>
            <a:normAutofit/>
          </a:bodyPr>
          <a:lstStyle/>
          <a:p>
            <a:r>
              <a:rPr lang="en-US" sz="3600">
                <a:solidFill>
                  <a:schemeClr val="tx2"/>
                </a:solidFill>
                <a:latin typeface="Times New Roman" panose="02020603050405020304" pitchFamily="18" charset="0"/>
                <a:cs typeface="Times New Roman" panose="02020603050405020304" pitchFamily="18" charset="0"/>
              </a:rPr>
              <a:t>RESULTS</a:t>
            </a:r>
          </a:p>
        </p:txBody>
      </p:sp>
      <p:sp>
        <p:nvSpPr>
          <p:cNvPr id="3" name="Content Placeholder 2"/>
          <p:cNvSpPr>
            <a:spLocks noGrp="1"/>
          </p:cNvSpPr>
          <p:nvPr>
            <p:ph idx="1"/>
          </p:nvPr>
        </p:nvSpPr>
        <p:spPr>
          <a:xfrm>
            <a:off x="804672" y="2421682"/>
            <a:ext cx="4977578" cy="3639289"/>
          </a:xfrm>
        </p:spPr>
        <p:txBody>
          <a:bodyPr anchor="ctr">
            <a:normAutofit/>
          </a:bodyPr>
          <a:lstStyle/>
          <a:p>
            <a:r>
              <a:rPr lang="en-US" sz="1800" b="1" i="1">
                <a:solidFill>
                  <a:schemeClr val="tx2"/>
                </a:solidFill>
                <a:latin typeface="Times New Roman" panose="02020603050405020304" pitchFamily="18" charset="0"/>
              </a:rPr>
              <a:t>Objective two: </a:t>
            </a:r>
            <a:r>
              <a:rPr lang="en-US" sz="1800" i="1">
                <a:solidFill>
                  <a:schemeClr val="tx2"/>
                </a:solidFill>
                <a:latin typeface="Times New Roman" panose="02020603050405020304" pitchFamily="18" charset="0"/>
              </a:rPr>
              <a:t>To design and implement an AI-enabled IoT-based smart  aquaculture system  for water quality management in Mine's surface plant</a:t>
            </a:r>
            <a:endParaRPr lang="en-US" sz="1800" b="1" i="1">
              <a:solidFill>
                <a:schemeClr val="tx2"/>
              </a:solidFill>
              <a:latin typeface="Times New Roman" panose="02020603050405020304" pitchFamily="18" charset="0"/>
            </a:endParaRPr>
          </a:p>
          <a:p>
            <a:r>
              <a:rPr lang="en-US" sz="1800">
                <a:solidFill>
                  <a:schemeClr val="tx2"/>
                </a:solidFill>
                <a:latin typeface="Times New Roman" panose="02020603050405020304" pitchFamily="18" charset="0"/>
              </a:rPr>
              <a:t>An AI-enabled IoT-based system for real-time monitoring and prediction of water quality metrics that affect fish production was developed as shown in figure1 below:  </a:t>
            </a:r>
          </a:p>
          <a:p>
            <a:pPr marL="0" indent="0">
              <a:buNone/>
            </a:pPr>
            <a:endParaRPr lang="en-US" sz="1800">
              <a:solidFill>
                <a:schemeClr val="tx2"/>
              </a:solidFill>
              <a:latin typeface="Times New Roman" panose="02020603050405020304" pitchFamily="18" charset="0"/>
            </a:endParaRPr>
          </a:p>
          <a:p>
            <a:endParaRPr lang="en-US" sz="1800">
              <a:solidFill>
                <a:schemeClr val="tx2"/>
              </a:solidFill>
              <a:latin typeface="Times New Roman" panose="02020603050405020304" pitchFamily="18" charset="0"/>
            </a:endParaRPr>
          </a:p>
        </p:txBody>
      </p:sp>
      <p:grpSp>
        <p:nvGrpSpPr>
          <p:cNvPr id="16" name="Group 15">
            <a:extLst>
              <a:ext uri="{FF2B5EF4-FFF2-40B4-BE49-F238E27FC236}">
                <a16:creationId xmlns:a16="http://schemas.microsoft.com/office/drawing/2014/main" id="{25EE5136-01F1-466C-962D-BA9B4C6757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369897" y="0"/>
            <a:ext cx="5822103" cy="6685267"/>
            <a:chOff x="6357228" y="0"/>
            <a:chExt cx="5822103" cy="6685267"/>
          </a:xfrm>
        </p:grpSpPr>
        <p:sp>
          <p:nvSpPr>
            <p:cNvPr id="17" name="Freeform: Shape 16">
              <a:extLst>
                <a:ext uri="{FF2B5EF4-FFF2-40B4-BE49-F238E27FC236}">
                  <a16:creationId xmlns:a16="http://schemas.microsoft.com/office/drawing/2014/main" id="{E11D3AD4-AF9B-4EB5-8C7B-C45D173B4B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57228" y="0"/>
              <a:ext cx="5822102" cy="6685267"/>
            </a:xfrm>
            <a:custGeom>
              <a:avLst/>
              <a:gdLst>
                <a:gd name="connsiteX0" fmla="*/ 2605444 w 5822102"/>
                <a:gd name="connsiteY0" fmla="*/ 0 h 6685267"/>
                <a:gd name="connsiteX1" fmla="*/ 4757391 w 5822102"/>
                <a:gd name="connsiteY1" fmla="*/ 0 h 6685267"/>
                <a:gd name="connsiteX2" fmla="*/ 4913680 w 5822102"/>
                <a:gd name="connsiteY2" fmla="*/ 56274 h 6685267"/>
                <a:gd name="connsiteX3" fmla="*/ 5376238 w 5822102"/>
                <a:gd name="connsiteY3" fmla="*/ 282027 h 6685267"/>
                <a:gd name="connsiteX4" fmla="*/ 5658024 w 5822102"/>
                <a:gd name="connsiteY4" fmla="*/ 471014 h 6685267"/>
                <a:gd name="connsiteX5" fmla="*/ 5822102 w 5822102"/>
                <a:gd name="connsiteY5" fmla="*/ 609109 h 6685267"/>
                <a:gd name="connsiteX6" fmla="*/ 5822102 w 5822102"/>
                <a:gd name="connsiteY6" fmla="*/ 760697 h 6685267"/>
                <a:gd name="connsiteX7" fmla="*/ 5707785 w 5822102"/>
                <a:gd name="connsiteY7" fmla="*/ 666601 h 6685267"/>
                <a:gd name="connsiteX8" fmla="*/ 5577306 w 5822102"/>
                <a:gd name="connsiteY8" fmla="*/ 571666 h 6685267"/>
                <a:gd name="connsiteX9" fmla="*/ 5298630 w 5822102"/>
                <a:gd name="connsiteY9" fmla="*/ 407449 h 6685267"/>
                <a:gd name="connsiteX10" fmla="*/ 4690768 w 5822102"/>
                <a:gd name="connsiteY10" fmla="*/ 184979 h 6685267"/>
                <a:gd name="connsiteX11" fmla="*/ 4048577 w 5822102"/>
                <a:gd name="connsiteY11" fmla="*/ 99280 h 6685267"/>
                <a:gd name="connsiteX12" fmla="*/ 3405404 w 5822102"/>
                <a:gd name="connsiteY12" fmla="*/ 131937 h 6685267"/>
                <a:gd name="connsiteX13" fmla="*/ 3089702 w 5822102"/>
                <a:gd name="connsiteY13" fmla="*/ 190190 h 6685267"/>
                <a:gd name="connsiteX14" fmla="*/ 2780132 w 5822102"/>
                <a:gd name="connsiteY14" fmla="*/ 273457 h 6685267"/>
                <a:gd name="connsiteX15" fmla="*/ 2478040 w 5822102"/>
                <a:gd name="connsiteY15" fmla="*/ 379654 h 6685267"/>
                <a:gd name="connsiteX16" fmla="*/ 2184897 w 5822102"/>
                <a:gd name="connsiteY16" fmla="*/ 507972 h 6685267"/>
                <a:gd name="connsiteX17" fmla="*/ 1629141 w 5822102"/>
                <a:gd name="connsiteY17" fmla="*/ 823205 h 6685267"/>
                <a:gd name="connsiteX18" fmla="*/ 1497711 w 5822102"/>
                <a:gd name="connsiteY18" fmla="*/ 914000 h 6685267"/>
                <a:gd name="connsiteX19" fmla="*/ 1433099 w 5822102"/>
                <a:gd name="connsiteY19" fmla="*/ 960903 h 6685267"/>
                <a:gd name="connsiteX20" fmla="*/ 1369346 w 5822102"/>
                <a:gd name="connsiteY20" fmla="*/ 1008963 h 6685267"/>
                <a:gd name="connsiteX21" fmla="*/ 1123406 w 5822102"/>
                <a:gd name="connsiteY21" fmla="*/ 1212905 h 6685267"/>
                <a:gd name="connsiteX22" fmla="*/ 684367 w 5822102"/>
                <a:gd name="connsiteY22" fmla="*/ 1675564 h 6685267"/>
                <a:gd name="connsiteX23" fmla="*/ 497153 w 5822102"/>
                <a:gd name="connsiteY23" fmla="*/ 1933588 h 6685267"/>
                <a:gd name="connsiteX24" fmla="*/ 337770 w 5822102"/>
                <a:gd name="connsiteY24" fmla="*/ 2208983 h 6685267"/>
                <a:gd name="connsiteX25" fmla="*/ 302461 w 5822102"/>
                <a:gd name="connsiteY25" fmla="*/ 2280207 h 6685267"/>
                <a:gd name="connsiteX26" fmla="*/ 285296 w 5822102"/>
                <a:gd name="connsiteY26" fmla="*/ 2316107 h 6685267"/>
                <a:gd name="connsiteX27" fmla="*/ 268991 w 5822102"/>
                <a:gd name="connsiteY27" fmla="*/ 2352355 h 6685267"/>
                <a:gd name="connsiteX28" fmla="*/ 237849 w 5822102"/>
                <a:gd name="connsiteY28" fmla="*/ 2425432 h 6685267"/>
                <a:gd name="connsiteX29" fmla="*/ 208670 w 5822102"/>
                <a:gd name="connsiteY29" fmla="*/ 2499319 h 6685267"/>
                <a:gd name="connsiteX30" fmla="*/ 113775 w 5822102"/>
                <a:gd name="connsiteY30" fmla="*/ 2801929 h 6685267"/>
                <a:gd name="connsiteX31" fmla="*/ 36781 w 5822102"/>
                <a:gd name="connsiteY31" fmla="*/ 3428922 h 6685267"/>
                <a:gd name="connsiteX32" fmla="*/ 69148 w 5822102"/>
                <a:gd name="connsiteY32" fmla="*/ 3741955 h 6685267"/>
                <a:gd name="connsiteX33" fmla="*/ 167966 w 5822102"/>
                <a:gd name="connsiteY33" fmla="*/ 4041323 h 6685267"/>
                <a:gd name="connsiteX34" fmla="*/ 202049 w 5822102"/>
                <a:gd name="connsiteY34" fmla="*/ 4112894 h 6685267"/>
                <a:gd name="connsiteX35" fmla="*/ 239933 w 5822102"/>
                <a:gd name="connsiteY35" fmla="*/ 4182843 h 6685267"/>
                <a:gd name="connsiteX36" fmla="*/ 323916 w 5822102"/>
                <a:gd name="connsiteY36" fmla="*/ 4318456 h 6685267"/>
                <a:gd name="connsiteX37" fmla="*/ 416604 w 5822102"/>
                <a:gd name="connsiteY37" fmla="*/ 4449436 h 6685267"/>
                <a:gd name="connsiteX38" fmla="*/ 515911 w 5822102"/>
                <a:gd name="connsiteY38" fmla="*/ 4576711 h 6685267"/>
                <a:gd name="connsiteX39" fmla="*/ 722619 w 5822102"/>
                <a:gd name="connsiteY39" fmla="*/ 4828482 h 6685267"/>
                <a:gd name="connsiteX40" fmla="*/ 825972 w 5822102"/>
                <a:gd name="connsiteY40" fmla="*/ 4956104 h 6685267"/>
                <a:gd name="connsiteX41" fmla="*/ 926506 w 5822102"/>
                <a:gd name="connsiteY41" fmla="*/ 5085347 h 6685267"/>
                <a:gd name="connsiteX42" fmla="*/ 1027040 w 5822102"/>
                <a:gd name="connsiteY42" fmla="*/ 5210191 h 6685267"/>
                <a:gd name="connsiteX43" fmla="*/ 1132110 w 5822102"/>
                <a:gd name="connsiteY43" fmla="*/ 5330748 h 6685267"/>
                <a:gd name="connsiteX44" fmla="*/ 1354880 w 5822102"/>
                <a:gd name="connsiteY44" fmla="*/ 5558083 h 6685267"/>
                <a:gd name="connsiteX45" fmla="*/ 1855220 w 5822102"/>
                <a:gd name="connsiteY45" fmla="*/ 5937591 h 6685267"/>
                <a:gd name="connsiteX46" fmla="*/ 2131810 w 5822102"/>
                <a:gd name="connsiteY46" fmla="*/ 6080268 h 6685267"/>
                <a:gd name="connsiteX47" fmla="*/ 2423726 w 5822102"/>
                <a:gd name="connsiteY47" fmla="*/ 6188087 h 6685267"/>
                <a:gd name="connsiteX48" fmla="*/ 2727780 w 5822102"/>
                <a:gd name="connsiteY48" fmla="*/ 6262552 h 6685267"/>
                <a:gd name="connsiteX49" fmla="*/ 3041276 w 5822102"/>
                <a:gd name="connsiteY49" fmla="*/ 6304245 h 6685267"/>
                <a:gd name="connsiteX50" fmla="*/ 3360532 w 5822102"/>
                <a:gd name="connsiteY50" fmla="*/ 6317331 h 6685267"/>
                <a:gd name="connsiteX51" fmla="*/ 3439855 w 5822102"/>
                <a:gd name="connsiteY51" fmla="*/ 6316751 h 6685267"/>
                <a:gd name="connsiteX52" fmla="*/ 3478721 w 5822102"/>
                <a:gd name="connsiteY52" fmla="*/ 6315826 h 6685267"/>
                <a:gd name="connsiteX53" fmla="*/ 3517463 w 5822102"/>
                <a:gd name="connsiteY53" fmla="*/ 6313971 h 6685267"/>
                <a:gd name="connsiteX54" fmla="*/ 3671452 w 5822102"/>
                <a:gd name="connsiteY54" fmla="*/ 6301233 h 6685267"/>
                <a:gd name="connsiteX55" fmla="*/ 4265460 w 5822102"/>
                <a:gd name="connsiteY55" fmla="*/ 6149638 h 6685267"/>
                <a:gd name="connsiteX56" fmla="*/ 4546587 w 5822102"/>
                <a:gd name="connsiteY56" fmla="*/ 6018079 h 6685267"/>
                <a:gd name="connsiteX57" fmla="*/ 4818030 w 5822102"/>
                <a:gd name="connsiteY57" fmla="*/ 5858029 h 6685267"/>
                <a:gd name="connsiteX58" fmla="*/ 5081870 w 5822102"/>
                <a:gd name="connsiteY58" fmla="*/ 5676903 h 6685267"/>
                <a:gd name="connsiteX59" fmla="*/ 5212073 w 5822102"/>
                <a:gd name="connsiteY59" fmla="*/ 5581013 h 6685267"/>
                <a:gd name="connsiteX60" fmla="*/ 5343625 w 5822102"/>
                <a:gd name="connsiteY60" fmla="*/ 5481533 h 6685267"/>
                <a:gd name="connsiteX61" fmla="*/ 5610378 w 5822102"/>
                <a:gd name="connsiteY61" fmla="*/ 5284425 h 6685267"/>
                <a:gd name="connsiteX62" fmla="*/ 5822102 w 5822102"/>
                <a:gd name="connsiteY62" fmla="*/ 5126414 h 6685267"/>
                <a:gd name="connsiteX63" fmla="*/ 5822102 w 5822102"/>
                <a:gd name="connsiteY63" fmla="*/ 5556641 h 6685267"/>
                <a:gd name="connsiteX64" fmla="*/ 5576325 w 5822102"/>
                <a:gd name="connsiteY64" fmla="*/ 5749979 h 6685267"/>
                <a:gd name="connsiteX65" fmla="*/ 5447715 w 5822102"/>
                <a:gd name="connsiteY65" fmla="*/ 5852818 h 6685267"/>
                <a:gd name="connsiteX66" fmla="*/ 5315059 w 5822102"/>
                <a:gd name="connsiteY66" fmla="*/ 5956236 h 6685267"/>
                <a:gd name="connsiteX67" fmla="*/ 5038468 w 5822102"/>
                <a:gd name="connsiteY67" fmla="*/ 6155776 h 6685267"/>
                <a:gd name="connsiteX68" fmla="*/ 4741892 w 5822102"/>
                <a:gd name="connsiteY68" fmla="*/ 6338292 h 6685267"/>
                <a:gd name="connsiteX69" fmla="*/ 4420920 w 5822102"/>
                <a:gd name="connsiteY69" fmla="*/ 6492203 h 6685267"/>
                <a:gd name="connsiteX70" fmla="*/ 3717672 w 5822102"/>
                <a:gd name="connsiteY70" fmla="*/ 6670434 h 6685267"/>
                <a:gd name="connsiteX71" fmla="*/ 3535853 w 5822102"/>
                <a:gd name="connsiteY71" fmla="*/ 6683289 h 6685267"/>
                <a:gd name="connsiteX72" fmla="*/ 3490367 w 5822102"/>
                <a:gd name="connsiteY72" fmla="*/ 6684910 h 6685267"/>
                <a:gd name="connsiteX73" fmla="*/ 3445005 w 5822102"/>
                <a:gd name="connsiteY73" fmla="*/ 6685142 h 6685267"/>
                <a:gd name="connsiteX74" fmla="*/ 3355872 w 5822102"/>
                <a:gd name="connsiteY74" fmla="*/ 6684100 h 6685267"/>
                <a:gd name="connsiteX75" fmla="*/ 3179203 w 5822102"/>
                <a:gd name="connsiteY75" fmla="*/ 6677150 h 6685267"/>
                <a:gd name="connsiteX76" fmla="*/ 3002410 w 5822102"/>
                <a:gd name="connsiteY76" fmla="*/ 6661169 h 6685267"/>
                <a:gd name="connsiteX77" fmla="*/ 2650296 w 5822102"/>
                <a:gd name="connsiteY77" fmla="*/ 6604191 h 6685267"/>
                <a:gd name="connsiteX78" fmla="*/ 2306028 w 5822102"/>
                <a:gd name="connsiteY78" fmla="*/ 6505869 h 6685267"/>
                <a:gd name="connsiteX79" fmla="*/ 1978803 w 5822102"/>
                <a:gd name="connsiteY79" fmla="*/ 6363307 h 6685267"/>
                <a:gd name="connsiteX80" fmla="*/ 1678428 w 5822102"/>
                <a:gd name="connsiteY80" fmla="*/ 6177779 h 6685267"/>
                <a:gd name="connsiteX81" fmla="*/ 1175880 w 5822102"/>
                <a:gd name="connsiteY81" fmla="*/ 5710373 h 6685267"/>
                <a:gd name="connsiteX82" fmla="*/ 971502 w 5822102"/>
                <a:gd name="connsiteY82" fmla="*/ 5445399 h 6685267"/>
                <a:gd name="connsiteX83" fmla="*/ 790909 w 5822102"/>
                <a:gd name="connsiteY83" fmla="*/ 5169078 h 6685267"/>
                <a:gd name="connsiteX84" fmla="*/ 706680 w 5822102"/>
                <a:gd name="connsiteY84" fmla="*/ 5031959 h 6685267"/>
                <a:gd name="connsiteX85" fmla="*/ 619143 w 5822102"/>
                <a:gd name="connsiteY85" fmla="*/ 4897157 h 6685267"/>
                <a:gd name="connsiteX86" fmla="*/ 436465 w 5822102"/>
                <a:gd name="connsiteY86" fmla="*/ 4628710 h 6685267"/>
                <a:gd name="connsiteX87" fmla="*/ 347088 w 5822102"/>
                <a:gd name="connsiteY87" fmla="*/ 4492171 h 6685267"/>
                <a:gd name="connsiteX88" fmla="*/ 262001 w 5822102"/>
                <a:gd name="connsiteY88" fmla="*/ 4352619 h 6685267"/>
                <a:gd name="connsiteX89" fmla="*/ 118679 w 5822102"/>
                <a:gd name="connsiteY89" fmla="*/ 4059853 h 6685267"/>
                <a:gd name="connsiteX90" fmla="*/ 28322 w 5822102"/>
                <a:gd name="connsiteY90" fmla="*/ 3749136 h 6685267"/>
                <a:gd name="connsiteX91" fmla="*/ 0 w 5822102"/>
                <a:gd name="connsiteY91" fmla="*/ 3428922 h 6685267"/>
                <a:gd name="connsiteX92" fmla="*/ 253052 w 5822102"/>
                <a:gd name="connsiteY92" fmla="*/ 2174356 h 6685267"/>
                <a:gd name="connsiteX93" fmla="*/ 389141 w 5822102"/>
                <a:gd name="connsiteY93" fmla="*/ 1877652 h 6685267"/>
                <a:gd name="connsiteX94" fmla="*/ 552079 w 5822102"/>
                <a:gd name="connsiteY94" fmla="*/ 1591834 h 6685267"/>
                <a:gd name="connsiteX95" fmla="*/ 954950 w 5822102"/>
                <a:gd name="connsiteY95" fmla="*/ 1061773 h 6685267"/>
                <a:gd name="connsiteX96" fmla="*/ 1192922 w 5822102"/>
                <a:gd name="connsiteY96" fmla="*/ 822626 h 6685267"/>
                <a:gd name="connsiteX97" fmla="*/ 1255939 w 5822102"/>
                <a:gd name="connsiteY97" fmla="*/ 765880 h 6685267"/>
                <a:gd name="connsiteX98" fmla="*/ 1320183 w 5822102"/>
                <a:gd name="connsiteY98" fmla="*/ 710291 h 6685267"/>
                <a:gd name="connsiteX99" fmla="*/ 1452961 w 5822102"/>
                <a:gd name="connsiteY99" fmla="*/ 603514 h 6685267"/>
                <a:gd name="connsiteX100" fmla="*/ 2033360 w 5822102"/>
                <a:gd name="connsiteY100" fmla="*/ 235818 h 6685267"/>
                <a:gd name="connsiteX101" fmla="*/ 2512513 w 5822102"/>
                <a:gd name="connsiteY101" fmla="*/ 30012 h 668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822102" h="6685267">
                  <a:moveTo>
                    <a:pt x="2605444" y="0"/>
                  </a:moveTo>
                  <a:lnTo>
                    <a:pt x="4757391" y="0"/>
                  </a:lnTo>
                  <a:lnTo>
                    <a:pt x="4913680" y="56274"/>
                  </a:lnTo>
                  <a:cubicBezTo>
                    <a:pt x="5074659" y="119278"/>
                    <a:pt x="5229483" y="195083"/>
                    <a:pt x="5376238" y="282027"/>
                  </a:cubicBezTo>
                  <a:cubicBezTo>
                    <a:pt x="5474014" y="340105"/>
                    <a:pt x="5568080" y="403280"/>
                    <a:pt x="5658024" y="471014"/>
                  </a:cubicBezTo>
                  <a:lnTo>
                    <a:pt x="5822102" y="609109"/>
                  </a:lnTo>
                  <a:lnTo>
                    <a:pt x="5822102" y="760697"/>
                  </a:lnTo>
                  <a:lnTo>
                    <a:pt x="5707785" y="666601"/>
                  </a:lnTo>
                  <a:cubicBezTo>
                    <a:pt x="5665273" y="633682"/>
                    <a:pt x="5621749" y="602008"/>
                    <a:pt x="5577306" y="571666"/>
                  </a:cubicBezTo>
                  <a:cubicBezTo>
                    <a:pt x="5487929" y="511562"/>
                    <a:pt x="5395118" y="456089"/>
                    <a:pt x="5298630" y="407449"/>
                  </a:cubicBezTo>
                  <a:cubicBezTo>
                    <a:pt x="5106266" y="309010"/>
                    <a:pt x="4901153" y="235355"/>
                    <a:pt x="4690768" y="184979"/>
                  </a:cubicBezTo>
                  <a:cubicBezTo>
                    <a:pt x="4480382" y="134486"/>
                    <a:pt x="4264724" y="106807"/>
                    <a:pt x="4048577" y="99280"/>
                  </a:cubicBezTo>
                  <a:cubicBezTo>
                    <a:pt x="3832182" y="90709"/>
                    <a:pt x="3617997" y="102290"/>
                    <a:pt x="3405404" y="131937"/>
                  </a:cubicBezTo>
                  <a:cubicBezTo>
                    <a:pt x="3299353" y="147340"/>
                    <a:pt x="3193915" y="166449"/>
                    <a:pt x="3089702" y="190190"/>
                  </a:cubicBezTo>
                  <a:cubicBezTo>
                    <a:pt x="2985491" y="214278"/>
                    <a:pt x="2882137" y="241725"/>
                    <a:pt x="2780132" y="273457"/>
                  </a:cubicBezTo>
                  <a:cubicBezTo>
                    <a:pt x="2678126" y="305073"/>
                    <a:pt x="2577348" y="340510"/>
                    <a:pt x="2478040" y="379654"/>
                  </a:cubicBezTo>
                  <a:cubicBezTo>
                    <a:pt x="2378854" y="418914"/>
                    <a:pt x="2281017" y="461763"/>
                    <a:pt x="2184897" y="507972"/>
                  </a:cubicBezTo>
                  <a:cubicBezTo>
                    <a:pt x="1992657" y="600271"/>
                    <a:pt x="1806791" y="705542"/>
                    <a:pt x="1629141" y="823205"/>
                  </a:cubicBezTo>
                  <a:cubicBezTo>
                    <a:pt x="1584882" y="852736"/>
                    <a:pt x="1540745" y="882731"/>
                    <a:pt x="1497711" y="914000"/>
                  </a:cubicBezTo>
                  <a:cubicBezTo>
                    <a:pt x="1475888" y="929286"/>
                    <a:pt x="1454555" y="945153"/>
                    <a:pt x="1433099" y="960903"/>
                  </a:cubicBezTo>
                  <a:cubicBezTo>
                    <a:pt x="1411521" y="976537"/>
                    <a:pt x="1390311" y="992634"/>
                    <a:pt x="1369346" y="1008963"/>
                  </a:cubicBezTo>
                  <a:cubicBezTo>
                    <a:pt x="1285119" y="1074165"/>
                    <a:pt x="1202730" y="1141797"/>
                    <a:pt x="1123406" y="1212905"/>
                  </a:cubicBezTo>
                  <a:cubicBezTo>
                    <a:pt x="964391" y="1354656"/>
                    <a:pt x="816900" y="1509261"/>
                    <a:pt x="684367" y="1675564"/>
                  </a:cubicBezTo>
                  <a:cubicBezTo>
                    <a:pt x="618161" y="1758716"/>
                    <a:pt x="555512" y="1844763"/>
                    <a:pt x="497153" y="1933588"/>
                  </a:cubicBezTo>
                  <a:cubicBezTo>
                    <a:pt x="439775" y="2022877"/>
                    <a:pt x="385584" y="2114367"/>
                    <a:pt x="337770" y="2208983"/>
                  </a:cubicBezTo>
                  <a:cubicBezTo>
                    <a:pt x="325388" y="2232493"/>
                    <a:pt x="313862" y="2256349"/>
                    <a:pt x="302461" y="2280207"/>
                  </a:cubicBezTo>
                  <a:lnTo>
                    <a:pt x="285296" y="2316107"/>
                  </a:lnTo>
                  <a:lnTo>
                    <a:pt x="268991" y="2352355"/>
                  </a:lnTo>
                  <a:cubicBezTo>
                    <a:pt x="258324" y="2376560"/>
                    <a:pt x="247535" y="2400764"/>
                    <a:pt x="237849" y="2425432"/>
                  </a:cubicBezTo>
                  <a:cubicBezTo>
                    <a:pt x="228163" y="2450099"/>
                    <a:pt x="217498" y="2474419"/>
                    <a:pt x="208670" y="2499319"/>
                  </a:cubicBezTo>
                  <a:cubicBezTo>
                    <a:pt x="170909" y="2598219"/>
                    <a:pt x="138908" y="2699206"/>
                    <a:pt x="113775" y="2801929"/>
                  </a:cubicBezTo>
                  <a:cubicBezTo>
                    <a:pt x="62773" y="3006911"/>
                    <a:pt x="36659" y="3217917"/>
                    <a:pt x="36781" y="3428922"/>
                  </a:cubicBezTo>
                  <a:cubicBezTo>
                    <a:pt x="37394" y="3534078"/>
                    <a:pt x="47816" y="3639001"/>
                    <a:pt x="69148" y="3741955"/>
                  </a:cubicBezTo>
                  <a:cubicBezTo>
                    <a:pt x="91585" y="3844679"/>
                    <a:pt x="124074" y="3945202"/>
                    <a:pt x="167966" y="4041323"/>
                  </a:cubicBezTo>
                  <a:cubicBezTo>
                    <a:pt x="178387" y="4065528"/>
                    <a:pt x="190525" y="4089153"/>
                    <a:pt x="202049" y="4112894"/>
                  </a:cubicBezTo>
                  <a:cubicBezTo>
                    <a:pt x="214555" y="4136288"/>
                    <a:pt x="226447" y="4159912"/>
                    <a:pt x="239933" y="4182843"/>
                  </a:cubicBezTo>
                  <a:cubicBezTo>
                    <a:pt x="265680" y="4229167"/>
                    <a:pt x="294368" y="4274101"/>
                    <a:pt x="323916" y="4318456"/>
                  </a:cubicBezTo>
                  <a:cubicBezTo>
                    <a:pt x="353341" y="4362927"/>
                    <a:pt x="384849" y="4406240"/>
                    <a:pt x="416604" y="4449436"/>
                  </a:cubicBezTo>
                  <a:cubicBezTo>
                    <a:pt x="448847" y="4492286"/>
                    <a:pt x="482319" y="4534557"/>
                    <a:pt x="515911" y="4576711"/>
                  </a:cubicBezTo>
                  <a:cubicBezTo>
                    <a:pt x="583219" y="4661137"/>
                    <a:pt x="653594" y="4743825"/>
                    <a:pt x="722619" y="4828482"/>
                  </a:cubicBezTo>
                  <a:cubicBezTo>
                    <a:pt x="757315" y="4870637"/>
                    <a:pt x="791889" y="4913138"/>
                    <a:pt x="825972" y="4956104"/>
                  </a:cubicBezTo>
                  <a:cubicBezTo>
                    <a:pt x="859934" y="4998722"/>
                    <a:pt x="893649" y="5044004"/>
                    <a:pt x="926506" y="5085347"/>
                  </a:cubicBezTo>
                  <a:cubicBezTo>
                    <a:pt x="959119" y="5127734"/>
                    <a:pt x="993324" y="5168847"/>
                    <a:pt x="1027040" y="5210191"/>
                  </a:cubicBezTo>
                  <a:cubicBezTo>
                    <a:pt x="1061737" y="5250840"/>
                    <a:pt x="1096188" y="5291488"/>
                    <a:pt x="1132110" y="5330748"/>
                  </a:cubicBezTo>
                  <a:cubicBezTo>
                    <a:pt x="1203465" y="5409731"/>
                    <a:pt x="1277639" y="5485818"/>
                    <a:pt x="1354880" y="5558083"/>
                  </a:cubicBezTo>
                  <a:cubicBezTo>
                    <a:pt x="1509603" y="5702266"/>
                    <a:pt x="1676588" y="5830930"/>
                    <a:pt x="1855220" y="5937591"/>
                  </a:cubicBezTo>
                  <a:cubicBezTo>
                    <a:pt x="1944720" y="5990632"/>
                    <a:pt x="2036549" y="6039272"/>
                    <a:pt x="2131810" y="6080268"/>
                  </a:cubicBezTo>
                  <a:cubicBezTo>
                    <a:pt x="2226460" y="6122423"/>
                    <a:pt x="2324173" y="6157977"/>
                    <a:pt x="2423726" y="6188087"/>
                  </a:cubicBezTo>
                  <a:cubicBezTo>
                    <a:pt x="2523280" y="6218313"/>
                    <a:pt x="2624794" y="6242749"/>
                    <a:pt x="2727780" y="6262552"/>
                  </a:cubicBezTo>
                  <a:cubicBezTo>
                    <a:pt x="2830890" y="6282008"/>
                    <a:pt x="2935714" y="6295326"/>
                    <a:pt x="3041276" y="6304245"/>
                  </a:cubicBezTo>
                  <a:cubicBezTo>
                    <a:pt x="3146836" y="6313277"/>
                    <a:pt x="3253499" y="6317215"/>
                    <a:pt x="3360532" y="6317331"/>
                  </a:cubicBezTo>
                  <a:cubicBezTo>
                    <a:pt x="3387259" y="6317331"/>
                    <a:pt x="3414354" y="6317794"/>
                    <a:pt x="3439855" y="6316751"/>
                  </a:cubicBezTo>
                  <a:lnTo>
                    <a:pt x="3478721" y="6315826"/>
                  </a:lnTo>
                  <a:lnTo>
                    <a:pt x="3517463" y="6313971"/>
                  </a:lnTo>
                  <a:cubicBezTo>
                    <a:pt x="3569078" y="6311772"/>
                    <a:pt x="3620449" y="6306907"/>
                    <a:pt x="3671452" y="6301233"/>
                  </a:cubicBezTo>
                  <a:cubicBezTo>
                    <a:pt x="3875707" y="6277608"/>
                    <a:pt x="4074445" y="6225841"/>
                    <a:pt x="4265460" y="6149638"/>
                  </a:cubicBezTo>
                  <a:cubicBezTo>
                    <a:pt x="4361212" y="6111884"/>
                    <a:pt x="4454636" y="6067065"/>
                    <a:pt x="4546587" y="6018079"/>
                  </a:cubicBezTo>
                  <a:cubicBezTo>
                    <a:pt x="4638662" y="5969322"/>
                    <a:pt x="4729020" y="5915240"/>
                    <a:pt x="4818030" y="5858029"/>
                  </a:cubicBezTo>
                  <a:cubicBezTo>
                    <a:pt x="4907038" y="5800703"/>
                    <a:pt x="4994577" y="5739672"/>
                    <a:pt x="5081870" y="5676903"/>
                  </a:cubicBezTo>
                  <a:cubicBezTo>
                    <a:pt x="5125392" y="5645519"/>
                    <a:pt x="5168794" y="5613324"/>
                    <a:pt x="5212073" y="5581013"/>
                  </a:cubicBezTo>
                  <a:lnTo>
                    <a:pt x="5343625" y="5481533"/>
                  </a:lnTo>
                  <a:cubicBezTo>
                    <a:pt x="5432696" y="5414768"/>
                    <a:pt x="5521951" y="5349452"/>
                    <a:pt x="5610378" y="5284425"/>
                  </a:cubicBezTo>
                  <a:lnTo>
                    <a:pt x="5822102" y="5126414"/>
                  </a:lnTo>
                  <a:lnTo>
                    <a:pt x="5822102" y="5556641"/>
                  </a:lnTo>
                  <a:lnTo>
                    <a:pt x="5576325" y="5749979"/>
                  </a:lnTo>
                  <a:lnTo>
                    <a:pt x="5447715" y="5852818"/>
                  </a:lnTo>
                  <a:cubicBezTo>
                    <a:pt x="5403945" y="5887445"/>
                    <a:pt x="5359932" y="5922073"/>
                    <a:pt x="5315059" y="5956236"/>
                  </a:cubicBezTo>
                  <a:cubicBezTo>
                    <a:pt x="5225682" y="6024680"/>
                    <a:pt x="5133976" y="6091734"/>
                    <a:pt x="5038468" y="6155776"/>
                  </a:cubicBezTo>
                  <a:cubicBezTo>
                    <a:pt x="4943084" y="6219703"/>
                    <a:pt x="4845002" y="6281777"/>
                    <a:pt x="4741892" y="6338292"/>
                  </a:cubicBezTo>
                  <a:cubicBezTo>
                    <a:pt x="4638784" y="6394692"/>
                    <a:pt x="4532120" y="6447038"/>
                    <a:pt x="4420920" y="6492203"/>
                  </a:cubicBezTo>
                  <a:cubicBezTo>
                    <a:pt x="4199255" y="6583693"/>
                    <a:pt x="3959813" y="6644840"/>
                    <a:pt x="3717672" y="6670434"/>
                  </a:cubicBezTo>
                  <a:cubicBezTo>
                    <a:pt x="3657106" y="6676456"/>
                    <a:pt x="3596419" y="6681321"/>
                    <a:pt x="3535853" y="6683289"/>
                  </a:cubicBezTo>
                  <a:lnTo>
                    <a:pt x="3490367" y="6684910"/>
                  </a:lnTo>
                  <a:lnTo>
                    <a:pt x="3445005" y="6685142"/>
                  </a:lnTo>
                  <a:cubicBezTo>
                    <a:pt x="3414354" y="6685605"/>
                    <a:pt x="3385297" y="6684679"/>
                    <a:pt x="3355872" y="6684100"/>
                  </a:cubicBezTo>
                  <a:cubicBezTo>
                    <a:pt x="3297146" y="6683405"/>
                    <a:pt x="3238052" y="6680047"/>
                    <a:pt x="3179203" y="6677150"/>
                  </a:cubicBezTo>
                  <a:cubicBezTo>
                    <a:pt x="3120232" y="6672519"/>
                    <a:pt x="3061259" y="6668233"/>
                    <a:pt x="3002410" y="6661169"/>
                  </a:cubicBezTo>
                  <a:cubicBezTo>
                    <a:pt x="2884589" y="6647851"/>
                    <a:pt x="2766891" y="6629669"/>
                    <a:pt x="2650296" y="6604191"/>
                  </a:cubicBezTo>
                  <a:cubicBezTo>
                    <a:pt x="2533702" y="6578713"/>
                    <a:pt x="2418456" y="6545938"/>
                    <a:pt x="2306028" y="6505869"/>
                  </a:cubicBezTo>
                  <a:cubicBezTo>
                    <a:pt x="2193602" y="6465683"/>
                    <a:pt x="2084118" y="6417738"/>
                    <a:pt x="1978803" y="6363307"/>
                  </a:cubicBezTo>
                  <a:cubicBezTo>
                    <a:pt x="1873855" y="6308066"/>
                    <a:pt x="1773077" y="6246340"/>
                    <a:pt x="1678428" y="6177779"/>
                  </a:cubicBezTo>
                  <a:cubicBezTo>
                    <a:pt x="1488393" y="6041356"/>
                    <a:pt x="1321900" y="5881423"/>
                    <a:pt x="1175880" y="5710373"/>
                  </a:cubicBezTo>
                  <a:cubicBezTo>
                    <a:pt x="1103177" y="5624441"/>
                    <a:pt x="1035501" y="5535732"/>
                    <a:pt x="971502" y="5445399"/>
                  </a:cubicBezTo>
                  <a:cubicBezTo>
                    <a:pt x="907380" y="5355069"/>
                    <a:pt x="847550" y="5262768"/>
                    <a:pt x="790909" y="5169078"/>
                  </a:cubicBezTo>
                  <a:cubicBezTo>
                    <a:pt x="761974" y="5121712"/>
                    <a:pt x="735492" y="5077357"/>
                    <a:pt x="706680" y="5031959"/>
                  </a:cubicBezTo>
                  <a:cubicBezTo>
                    <a:pt x="678114" y="4986910"/>
                    <a:pt x="649058" y="4941860"/>
                    <a:pt x="619143" y="4897157"/>
                  </a:cubicBezTo>
                  <a:lnTo>
                    <a:pt x="436465" y="4628710"/>
                  </a:lnTo>
                  <a:cubicBezTo>
                    <a:pt x="406182" y="4583544"/>
                    <a:pt x="376267" y="4538147"/>
                    <a:pt x="347088" y="4492171"/>
                  </a:cubicBezTo>
                  <a:cubicBezTo>
                    <a:pt x="317908" y="4446194"/>
                    <a:pt x="288974" y="4400102"/>
                    <a:pt x="262001" y="4352619"/>
                  </a:cubicBezTo>
                  <a:cubicBezTo>
                    <a:pt x="207934" y="4258119"/>
                    <a:pt x="158280" y="4160840"/>
                    <a:pt x="118679" y="4059853"/>
                  </a:cubicBezTo>
                  <a:cubicBezTo>
                    <a:pt x="78343" y="3959214"/>
                    <a:pt x="48429" y="3854870"/>
                    <a:pt x="28322" y="3749136"/>
                  </a:cubicBezTo>
                  <a:cubicBezTo>
                    <a:pt x="9073" y="3643402"/>
                    <a:pt x="0" y="3536046"/>
                    <a:pt x="0" y="3428922"/>
                  </a:cubicBezTo>
                  <a:cubicBezTo>
                    <a:pt x="1594" y="3001816"/>
                    <a:pt x="89010" y="2575868"/>
                    <a:pt x="253052" y="2174356"/>
                  </a:cubicBezTo>
                  <a:cubicBezTo>
                    <a:pt x="294246" y="2074066"/>
                    <a:pt x="338873" y="1974700"/>
                    <a:pt x="389141" y="1877652"/>
                  </a:cubicBezTo>
                  <a:cubicBezTo>
                    <a:pt x="438672" y="1780256"/>
                    <a:pt x="493230" y="1684945"/>
                    <a:pt x="552079" y="1591834"/>
                  </a:cubicBezTo>
                  <a:cubicBezTo>
                    <a:pt x="669900" y="1405728"/>
                    <a:pt x="804394" y="1227729"/>
                    <a:pt x="954950" y="1061773"/>
                  </a:cubicBezTo>
                  <a:cubicBezTo>
                    <a:pt x="1030597" y="979085"/>
                    <a:pt x="1109552" y="898829"/>
                    <a:pt x="1192922" y="822626"/>
                  </a:cubicBezTo>
                  <a:cubicBezTo>
                    <a:pt x="1213642" y="803402"/>
                    <a:pt x="1234483" y="784409"/>
                    <a:pt x="1255939" y="765880"/>
                  </a:cubicBezTo>
                  <a:cubicBezTo>
                    <a:pt x="1277273" y="747234"/>
                    <a:pt x="1298237" y="728241"/>
                    <a:pt x="1320183" y="710291"/>
                  </a:cubicBezTo>
                  <a:cubicBezTo>
                    <a:pt x="1363585" y="673811"/>
                    <a:pt x="1408088" y="638489"/>
                    <a:pt x="1452961" y="603514"/>
                  </a:cubicBezTo>
                  <a:cubicBezTo>
                    <a:pt x="1633310" y="464543"/>
                    <a:pt x="1828125" y="341437"/>
                    <a:pt x="2033360" y="235818"/>
                  </a:cubicBezTo>
                  <a:cubicBezTo>
                    <a:pt x="2187242" y="156561"/>
                    <a:pt x="2347554" y="87597"/>
                    <a:pt x="2512513" y="3001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15102EBE-A80F-4CFF-B1DD-941EF9728B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04998" y="98659"/>
              <a:ext cx="5774333" cy="6315453"/>
            </a:xfrm>
            <a:custGeom>
              <a:avLst/>
              <a:gdLst>
                <a:gd name="connsiteX0" fmla="*/ 3707237 w 5774333"/>
                <a:gd name="connsiteY0" fmla="*/ 1489 h 6315453"/>
                <a:gd name="connsiteX1" fmla="*/ 4037665 w 5774333"/>
                <a:gd name="connsiteY1" fmla="*/ 6121 h 6315453"/>
                <a:gd name="connsiteX2" fmla="*/ 4692239 w 5774333"/>
                <a:gd name="connsiteY2" fmla="*/ 102128 h 6315453"/>
                <a:gd name="connsiteX3" fmla="*/ 5315059 w 5774333"/>
                <a:gd name="connsiteY3" fmla="*/ 324945 h 6315453"/>
                <a:gd name="connsiteX4" fmla="*/ 5738325 w 5774333"/>
                <a:gd name="connsiteY4" fmla="*/ 578286 h 6315453"/>
                <a:gd name="connsiteX5" fmla="*/ 5774333 w 5774333"/>
                <a:gd name="connsiteY5" fmla="*/ 606551 h 6315453"/>
                <a:gd name="connsiteX6" fmla="*/ 5774333 w 5774333"/>
                <a:gd name="connsiteY6" fmla="*/ 975490 h 6315453"/>
                <a:gd name="connsiteX7" fmla="*/ 5676001 w 5774333"/>
                <a:gd name="connsiteY7" fmla="*/ 889749 h 6315453"/>
                <a:gd name="connsiteX8" fmla="*/ 5177132 w 5774333"/>
                <a:gd name="connsiteY8" fmla="*/ 581926 h 6315453"/>
                <a:gd name="connsiteX9" fmla="*/ 4615735 w 5774333"/>
                <a:gd name="connsiteY9" fmla="*/ 388640 h 6315453"/>
                <a:gd name="connsiteX10" fmla="*/ 4020010 w 5774333"/>
                <a:gd name="connsiteY10" fmla="*/ 308500 h 6315453"/>
                <a:gd name="connsiteX11" fmla="*/ 3416315 w 5774333"/>
                <a:gd name="connsiteY11" fmla="*/ 328882 h 6315453"/>
                <a:gd name="connsiteX12" fmla="*/ 2823779 w 5774333"/>
                <a:gd name="connsiteY12" fmla="*/ 446545 h 6315453"/>
                <a:gd name="connsiteX13" fmla="*/ 2256987 w 5774333"/>
                <a:gd name="connsiteY13" fmla="*/ 651296 h 6315453"/>
                <a:gd name="connsiteX14" fmla="*/ 1244169 w 5774333"/>
                <a:gd name="connsiteY14" fmla="*/ 1280374 h 6315453"/>
                <a:gd name="connsiteX15" fmla="*/ 830141 w 5774333"/>
                <a:gd name="connsiteY15" fmla="*/ 1700184 h 6315453"/>
                <a:gd name="connsiteX16" fmla="*/ 502792 w 5774333"/>
                <a:gd name="connsiteY16" fmla="*/ 2182300 h 6315453"/>
                <a:gd name="connsiteX17" fmla="*/ 280637 w 5774333"/>
                <a:gd name="connsiteY17" fmla="*/ 2715256 h 6315453"/>
                <a:gd name="connsiteX18" fmla="*/ 199843 w 5774333"/>
                <a:gd name="connsiteY18" fmla="*/ 3283418 h 6315453"/>
                <a:gd name="connsiteX19" fmla="*/ 233926 w 5774333"/>
                <a:gd name="connsiteY19" fmla="*/ 3561593 h 6315453"/>
                <a:gd name="connsiteX20" fmla="*/ 334582 w 5774333"/>
                <a:gd name="connsiteY20" fmla="*/ 3821816 h 6315453"/>
                <a:gd name="connsiteX21" fmla="*/ 404834 w 5774333"/>
                <a:gd name="connsiteY21" fmla="*/ 3944343 h 6315453"/>
                <a:gd name="connsiteX22" fmla="*/ 485506 w 5774333"/>
                <a:gd name="connsiteY22" fmla="*/ 4062932 h 6315453"/>
                <a:gd name="connsiteX23" fmla="*/ 671861 w 5774333"/>
                <a:gd name="connsiteY23" fmla="*/ 4292120 h 6315453"/>
                <a:gd name="connsiteX24" fmla="*/ 873542 w 5774333"/>
                <a:gd name="connsiteY24" fmla="*/ 4523044 h 6315453"/>
                <a:gd name="connsiteX25" fmla="*/ 973831 w 5774333"/>
                <a:gd name="connsiteY25" fmla="*/ 4643601 h 6315453"/>
                <a:gd name="connsiteX26" fmla="*/ 1022014 w 5774333"/>
                <a:gd name="connsiteY26" fmla="*/ 4702780 h 6315453"/>
                <a:gd name="connsiteX27" fmla="*/ 1069215 w 5774333"/>
                <a:gd name="connsiteY27" fmla="*/ 4759411 h 6315453"/>
                <a:gd name="connsiteX28" fmla="*/ 1474784 w 5774333"/>
                <a:gd name="connsiteY28" fmla="*/ 5177948 h 6315453"/>
                <a:gd name="connsiteX29" fmla="*/ 1690442 w 5774333"/>
                <a:gd name="connsiteY29" fmla="*/ 5366255 h 6315453"/>
                <a:gd name="connsiteX30" fmla="*/ 1916276 w 5774333"/>
                <a:gd name="connsiteY30" fmla="*/ 5539852 h 6315453"/>
                <a:gd name="connsiteX31" fmla="*/ 2420784 w 5774333"/>
                <a:gd name="connsiteY31" fmla="*/ 5814437 h 6315453"/>
                <a:gd name="connsiteX32" fmla="*/ 2703015 w 5774333"/>
                <a:gd name="connsiteY32" fmla="*/ 5892029 h 6315453"/>
                <a:gd name="connsiteX33" fmla="*/ 2775350 w 5774333"/>
                <a:gd name="connsiteY33" fmla="*/ 5905695 h 6315453"/>
                <a:gd name="connsiteX34" fmla="*/ 2848299 w 5774333"/>
                <a:gd name="connsiteY34" fmla="*/ 5917161 h 6315453"/>
                <a:gd name="connsiteX35" fmla="*/ 2995544 w 5774333"/>
                <a:gd name="connsiteY35" fmla="*/ 5933605 h 6315453"/>
                <a:gd name="connsiteX36" fmla="*/ 3069596 w 5774333"/>
                <a:gd name="connsiteY36" fmla="*/ 5938933 h 6315453"/>
                <a:gd name="connsiteX37" fmla="*/ 3143894 w 5774333"/>
                <a:gd name="connsiteY37" fmla="*/ 5942639 h 6315453"/>
                <a:gd name="connsiteX38" fmla="*/ 3218436 w 5774333"/>
                <a:gd name="connsiteY38" fmla="*/ 5944260 h 6315453"/>
                <a:gd name="connsiteX39" fmla="*/ 3293101 w 5774333"/>
                <a:gd name="connsiteY39" fmla="*/ 5943913 h 6315453"/>
                <a:gd name="connsiteX40" fmla="*/ 3330494 w 5774333"/>
                <a:gd name="connsiteY40" fmla="*/ 5943565 h 6315453"/>
                <a:gd name="connsiteX41" fmla="*/ 3366540 w 5774333"/>
                <a:gd name="connsiteY41" fmla="*/ 5942059 h 6315453"/>
                <a:gd name="connsiteX42" fmla="*/ 3402462 w 5774333"/>
                <a:gd name="connsiteY42" fmla="*/ 5940323 h 6315453"/>
                <a:gd name="connsiteX43" fmla="*/ 3438262 w 5774333"/>
                <a:gd name="connsiteY43" fmla="*/ 5937543 h 6315453"/>
                <a:gd name="connsiteX44" fmla="*/ 3580236 w 5774333"/>
                <a:gd name="connsiteY44" fmla="*/ 5920982 h 6315453"/>
                <a:gd name="connsiteX45" fmla="*/ 4121034 w 5774333"/>
                <a:gd name="connsiteY45" fmla="*/ 5753290 h 6315453"/>
                <a:gd name="connsiteX46" fmla="*/ 4620639 w 5774333"/>
                <a:gd name="connsiteY46" fmla="*/ 5459364 h 6315453"/>
                <a:gd name="connsiteX47" fmla="*/ 4741771 w 5774333"/>
                <a:gd name="connsiteY47" fmla="*/ 5372971 h 6315453"/>
                <a:gd name="connsiteX48" fmla="*/ 4862901 w 5774333"/>
                <a:gd name="connsiteY48" fmla="*/ 5283682 h 6315453"/>
                <a:gd name="connsiteX49" fmla="*/ 5108229 w 5774333"/>
                <a:gd name="connsiteY49" fmla="*/ 5098386 h 6315453"/>
                <a:gd name="connsiteX50" fmla="*/ 5612493 w 5774333"/>
                <a:gd name="connsiteY50" fmla="*/ 4739724 h 6315453"/>
                <a:gd name="connsiteX51" fmla="*/ 5774333 w 5774333"/>
                <a:gd name="connsiteY51" fmla="*/ 4623488 h 6315453"/>
                <a:gd name="connsiteX52" fmla="*/ 5774333 w 5774333"/>
                <a:gd name="connsiteY52" fmla="*/ 5232926 h 6315453"/>
                <a:gd name="connsiteX53" fmla="*/ 5676492 w 5774333"/>
                <a:gd name="connsiteY53" fmla="*/ 5306859 h 6315453"/>
                <a:gd name="connsiteX54" fmla="*/ 5426260 w 5774333"/>
                <a:gd name="connsiteY54" fmla="*/ 5486233 h 6315453"/>
                <a:gd name="connsiteX55" fmla="*/ 5300225 w 5774333"/>
                <a:gd name="connsiteY55" fmla="*/ 5576217 h 6315453"/>
                <a:gd name="connsiteX56" fmla="*/ 5170757 w 5774333"/>
                <a:gd name="connsiteY56" fmla="*/ 5666780 h 6315453"/>
                <a:gd name="connsiteX57" fmla="*/ 5038100 w 5774333"/>
                <a:gd name="connsiteY57" fmla="*/ 5756185 h 6315453"/>
                <a:gd name="connsiteX58" fmla="*/ 4901276 w 5774333"/>
                <a:gd name="connsiteY58" fmla="*/ 5843043 h 6315453"/>
                <a:gd name="connsiteX59" fmla="*/ 4614019 w 5774333"/>
                <a:gd name="connsiteY59" fmla="*/ 6006103 h 6315453"/>
                <a:gd name="connsiteX60" fmla="*/ 4305061 w 5774333"/>
                <a:gd name="connsiteY60" fmla="*/ 6144726 h 6315453"/>
                <a:gd name="connsiteX61" fmla="*/ 3632710 w 5774333"/>
                <a:gd name="connsiteY61" fmla="*/ 6304196 h 6315453"/>
                <a:gd name="connsiteX62" fmla="*/ 3459594 w 5774333"/>
                <a:gd name="connsiteY62" fmla="*/ 6314504 h 6315453"/>
                <a:gd name="connsiteX63" fmla="*/ 3416315 w 5774333"/>
                <a:gd name="connsiteY63" fmla="*/ 6315429 h 6315453"/>
                <a:gd name="connsiteX64" fmla="*/ 3373159 w 5774333"/>
                <a:gd name="connsiteY64" fmla="*/ 6315198 h 6315453"/>
                <a:gd name="connsiteX65" fmla="*/ 3330127 w 5774333"/>
                <a:gd name="connsiteY65" fmla="*/ 6314735 h 6315453"/>
                <a:gd name="connsiteX66" fmla="*/ 3288320 w 5774333"/>
                <a:gd name="connsiteY66" fmla="*/ 6313230 h 6315453"/>
                <a:gd name="connsiteX67" fmla="*/ 2954350 w 5774333"/>
                <a:gd name="connsiteY67" fmla="*/ 6288098 h 6315453"/>
                <a:gd name="connsiteX68" fmla="*/ 2622466 w 5774333"/>
                <a:gd name="connsiteY68" fmla="*/ 6232742 h 6315453"/>
                <a:gd name="connsiteX69" fmla="*/ 2296466 w 5774333"/>
                <a:gd name="connsiteY69" fmla="*/ 6146001 h 6315453"/>
                <a:gd name="connsiteX70" fmla="*/ 1672419 w 5774333"/>
                <a:gd name="connsiteY70" fmla="*/ 5885197 h 6315453"/>
                <a:gd name="connsiteX71" fmla="*/ 1146578 w 5774333"/>
                <a:gd name="connsiteY71" fmla="*/ 5479168 h 6315453"/>
                <a:gd name="connsiteX72" fmla="*/ 933372 w 5774333"/>
                <a:gd name="connsiteY72" fmla="*/ 5234810 h 6315453"/>
                <a:gd name="connsiteX73" fmla="*/ 747140 w 5774333"/>
                <a:gd name="connsiteY73" fmla="*/ 4976091 h 6315453"/>
                <a:gd name="connsiteX74" fmla="*/ 703616 w 5774333"/>
                <a:gd name="connsiteY74" fmla="*/ 4910196 h 6315453"/>
                <a:gd name="connsiteX75" fmla="*/ 662053 w 5774333"/>
                <a:gd name="connsiteY75" fmla="*/ 4846269 h 6315453"/>
                <a:gd name="connsiteX76" fmla="*/ 580033 w 5774333"/>
                <a:gd name="connsiteY76" fmla="*/ 4722352 h 6315453"/>
                <a:gd name="connsiteX77" fmla="*/ 410105 w 5774333"/>
                <a:gd name="connsiteY77" fmla="*/ 4469193 h 6315453"/>
                <a:gd name="connsiteX78" fmla="*/ 244224 w 5774333"/>
                <a:gd name="connsiteY78" fmla="*/ 4201556 h 6315453"/>
                <a:gd name="connsiteX79" fmla="*/ 169437 w 5774333"/>
                <a:gd name="connsiteY79" fmla="*/ 4059690 h 6315453"/>
                <a:gd name="connsiteX80" fmla="*/ 105929 w 5774333"/>
                <a:gd name="connsiteY80" fmla="*/ 3911221 h 6315453"/>
                <a:gd name="connsiteX81" fmla="*/ 57256 w 5774333"/>
                <a:gd name="connsiteY81" fmla="*/ 3757195 h 6315453"/>
                <a:gd name="connsiteX82" fmla="*/ 39111 w 5774333"/>
                <a:gd name="connsiteY82" fmla="*/ 3678677 h 6315453"/>
                <a:gd name="connsiteX83" fmla="*/ 31142 w 5774333"/>
                <a:gd name="connsiteY83" fmla="*/ 3639300 h 6315453"/>
                <a:gd name="connsiteX84" fmla="*/ 24521 w 5774333"/>
                <a:gd name="connsiteY84" fmla="*/ 3599809 h 6315453"/>
                <a:gd name="connsiteX85" fmla="*/ 0 w 5774333"/>
                <a:gd name="connsiteY85" fmla="*/ 3283418 h 6315453"/>
                <a:gd name="connsiteX86" fmla="*/ 68045 w 5774333"/>
                <a:gd name="connsiteY86" fmla="*/ 2666963 h 6315453"/>
                <a:gd name="connsiteX87" fmla="*/ 272546 w 5774333"/>
                <a:gd name="connsiteY87" fmla="*/ 2076334 h 6315453"/>
                <a:gd name="connsiteX88" fmla="*/ 1039300 w 5774333"/>
                <a:gd name="connsiteY88" fmla="*/ 1073307 h 6315453"/>
                <a:gd name="connsiteX89" fmla="*/ 1547733 w 5774333"/>
                <a:gd name="connsiteY89" fmla="*/ 680365 h 6315453"/>
                <a:gd name="connsiteX90" fmla="*/ 2115995 w 5774333"/>
                <a:gd name="connsiteY90" fmla="*/ 368373 h 6315453"/>
                <a:gd name="connsiteX91" fmla="*/ 3377451 w 5774333"/>
                <a:gd name="connsiteY91" fmla="*/ 24304 h 6315453"/>
                <a:gd name="connsiteX92" fmla="*/ 3707237 w 5774333"/>
                <a:gd name="connsiteY92" fmla="*/ 1489 h 6315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74333" h="6315453">
                  <a:moveTo>
                    <a:pt x="3707237" y="1489"/>
                  </a:moveTo>
                  <a:cubicBezTo>
                    <a:pt x="3817502" y="-1522"/>
                    <a:pt x="3927875" y="41"/>
                    <a:pt x="4037665" y="6121"/>
                  </a:cubicBezTo>
                  <a:cubicBezTo>
                    <a:pt x="4257614" y="18745"/>
                    <a:pt x="4477439" y="49665"/>
                    <a:pt x="4692239" y="102128"/>
                  </a:cubicBezTo>
                  <a:cubicBezTo>
                    <a:pt x="4907039" y="154474"/>
                    <a:pt x="5116811" y="228592"/>
                    <a:pt x="5315059" y="324945"/>
                  </a:cubicBezTo>
                  <a:cubicBezTo>
                    <a:pt x="5463562" y="397211"/>
                    <a:pt x="5606133" y="481527"/>
                    <a:pt x="5738325" y="578286"/>
                  </a:cubicBezTo>
                  <a:lnTo>
                    <a:pt x="5774333" y="606551"/>
                  </a:lnTo>
                  <a:lnTo>
                    <a:pt x="5774333" y="975490"/>
                  </a:lnTo>
                  <a:lnTo>
                    <a:pt x="5676001" y="889749"/>
                  </a:lnTo>
                  <a:cubicBezTo>
                    <a:pt x="5522381" y="769886"/>
                    <a:pt x="5355519" y="665657"/>
                    <a:pt x="5177132" y="581926"/>
                  </a:cubicBezTo>
                  <a:cubicBezTo>
                    <a:pt x="4998867" y="497965"/>
                    <a:pt x="4810183" y="433574"/>
                    <a:pt x="4615735" y="388640"/>
                  </a:cubicBezTo>
                  <a:cubicBezTo>
                    <a:pt x="4421289" y="343591"/>
                    <a:pt x="4221446" y="317649"/>
                    <a:pt x="4020010" y="308500"/>
                  </a:cubicBezTo>
                  <a:cubicBezTo>
                    <a:pt x="3818207" y="298887"/>
                    <a:pt x="3616649" y="305257"/>
                    <a:pt x="3416315" y="328882"/>
                  </a:cubicBezTo>
                  <a:cubicBezTo>
                    <a:pt x="3216106" y="352623"/>
                    <a:pt x="3017736" y="392346"/>
                    <a:pt x="2823779" y="446545"/>
                  </a:cubicBezTo>
                  <a:cubicBezTo>
                    <a:pt x="2629699" y="500513"/>
                    <a:pt x="2440401" y="570345"/>
                    <a:pt x="2256987" y="651296"/>
                  </a:cubicBezTo>
                  <a:cubicBezTo>
                    <a:pt x="1889058" y="811461"/>
                    <a:pt x="1545527" y="1023856"/>
                    <a:pt x="1244169" y="1280374"/>
                  </a:cubicBezTo>
                  <a:cubicBezTo>
                    <a:pt x="1093982" y="1409039"/>
                    <a:pt x="954828" y="1549400"/>
                    <a:pt x="830141" y="1700184"/>
                  </a:cubicBezTo>
                  <a:cubicBezTo>
                    <a:pt x="705209" y="1850736"/>
                    <a:pt x="594989" y="2012176"/>
                    <a:pt x="502792" y="2182300"/>
                  </a:cubicBezTo>
                  <a:cubicBezTo>
                    <a:pt x="410595" y="2352308"/>
                    <a:pt x="333847" y="2530307"/>
                    <a:pt x="280637" y="2715256"/>
                  </a:cubicBezTo>
                  <a:cubicBezTo>
                    <a:pt x="227306" y="2899741"/>
                    <a:pt x="199719" y="3091521"/>
                    <a:pt x="199843" y="3283418"/>
                  </a:cubicBezTo>
                  <a:cubicBezTo>
                    <a:pt x="200946" y="3377687"/>
                    <a:pt x="210754" y="3471261"/>
                    <a:pt x="233926" y="3561593"/>
                  </a:cubicBezTo>
                  <a:cubicBezTo>
                    <a:pt x="256730" y="3652040"/>
                    <a:pt x="292162" y="3738550"/>
                    <a:pt x="334582" y="3821816"/>
                  </a:cubicBezTo>
                  <a:cubicBezTo>
                    <a:pt x="356038" y="3863392"/>
                    <a:pt x="379823" y="3904157"/>
                    <a:pt x="404834" y="3944343"/>
                  </a:cubicBezTo>
                  <a:cubicBezTo>
                    <a:pt x="430212" y="3984413"/>
                    <a:pt x="457308" y="4023905"/>
                    <a:pt x="485506" y="4062932"/>
                  </a:cubicBezTo>
                  <a:cubicBezTo>
                    <a:pt x="542639" y="4140757"/>
                    <a:pt x="606146" y="4216265"/>
                    <a:pt x="671861" y="4292120"/>
                  </a:cubicBezTo>
                  <a:cubicBezTo>
                    <a:pt x="737576" y="4368091"/>
                    <a:pt x="806234" y="4444062"/>
                    <a:pt x="873542" y="4523044"/>
                  </a:cubicBezTo>
                  <a:cubicBezTo>
                    <a:pt x="907258" y="4562419"/>
                    <a:pt x="940606" y="4602721"/>
                    <a:pt x="973831" y="4643601"/>
                  </a:cubicBezTo>
                  <a:lnTo>
                    <a:pt x="1022014" y="4702780"/>
                  </a:lnTo>
                  <a:cubicBezTo>
                    <a:pt x="1037829" y="4721658"/>
                    <a:pt x="1052910" y="4740998"/>
                    <a:pt x="1069215" y="4759411"/>
                  </a:cubicBezTo>
                  <a:cubicBezTo>
                    <a:pt x="1196477" y="4909269"/>
                    <a:pt x="1334527" y="5047199"/>
                    <a:pt x="1474784" y="5177948"/>
                  </a:cubicBezTo>
                  <a:cubicBezTo>
                    <a:pt x="1545281" y="5243033"/>
                    <a:pt x="1617003" y="5305917"/>
                    <a:pt x="1690442" y="5366255"/>
                  </a:cubicBezTo>
                  <a:cubicBezTo>
                    <a:pt x="1763881" y="5426591"/>
                    <a:pt x="1838668" y="5484959"/>
                    <a:pt x="1916276" y="5539852"/>
                  </a:cubicBezTo>
                  <a:cubicBezTo>
                    <a:pt x="2070877" y="5649872"/>
                    <a:pt x="2237617" y="5748194"/>
                    <a:pt x="2420784" y="5814437"/>
                  </a:cubicBezTo>
                  <a:cubicBezTo>
                    <a:pt x="2512124" y="5847559"/>
                    <a:pt x="2606773" y="5872921"/>
                    <a:pt x="2703015" y="5892029"/>
                  </a:cubicBezTo>
                  <a:cubicBezTo>
                    <a:pt x="2727168" y="5896546"/>
                    <a:pt x="2751075" y="5901758"/>
                    <a:pt x="2775350" y="5905695"/>
                  </a:cubicBezTo>
                  <a:lnTo>
                    <a:pt x="2848299" y="5917161"/>
                  </a:lnTo>
                  <a:cubicBezTo>
                    <a:pt x="2897218" y="5923298"/>
                    <a:pt x="2946136" y="5929784"/>
                    <a:pt x="2995544" y="5933605"/>
                  </a:cubicBezTo>
                  <a:cubicBezTo>
                    <a:pt x="3020188" y="5935806"/>
                    <a:pt x="3044831" y="5937891"/>
                    <a:pt x="3069596" y="5938933"/>
                  </a:cubicBezTo>
                  <a:cubicBezTo>
                    <a:pt x="3094362" y="5940090"/>
                    <a:pt x="3119005" y="5941943"/>
                    <a:pt x="3143894" y="5942639"/>
                  </a:cubicBezTo>
                  <a:lnTo>
                    <a:pt x="3218436" y="5944260"/>
                  </a:lnTo>
                  <a:cubicBezTo>
                    <a:pt x="3243201" y="5944838"/>
                    <a:pt x="3268212" y="5944029"/>
                    <a:pt x="3293101" y="5943913"/>
                  </a:cubicBezTo>
                  <a:lnTo>
                    <a:pt x="3330494" y="5943565"/>
                  </a:lnTo>
                  <a:cubicBezTo>
                    <a:pt x="3342632" y="5943218"/>
                    <a:pt x="3354524" y="5942523"/>
                    <a:pt x="3366540" y="5942059"/>
                  </a:cubicBezTo>
                  <a:cubicBezTo>
                    <a:pt x="3378554" y="5941480"/>
                    <a:pt x="3390570" y="5941134"/>
                    <a:pt x="3402462" y="5940323"/>
                  </a:cubicBezTo>
                  <a:lnTo>
                    <a:pt x="3438262" y="5937543"/>
                  </a:lnTo>
                  <a:cubicBezTo>
                    <a:pt x="3485954" y="5933953"/>
                    <a:pt x="3533279" y="5927931"/>
                    <a:pt x="3580236" y="5920982"/>
                  </a:cubicBezTo>
                  <a:cubicBezTo>
                    <a:pt x="3768185" y="5891567"/>
                    <a:pt x="3948901" y="5834010"/>
                    <a:pt x="4121034" y="5753290"/>
                  </a:cubicBezTo>
                  <a:cubicBezTo>
                    <a:pt x="4293782" y="5673497"/>
                    <a:pt x="4458191" y="5571353"/>
                    <a:pt x="4620639" y="5459364"/>
                  </a:cubicBezTo>
                  <a:cubicBezTo>
                    <a:pt x="4661221" y="5431455"/>
                    <a:pt x="4701557" y="5402271"/>
                    <a:pt x="4741771" y="5372971"/>
                  </a:cubicBezTo>
                  <a:cubicBezTo>
                    <a:pt x="4782230" y="5343672"/>
                    <a:pt x="4822566" y="5313908"/>
                    <a:pt x="4862901" y="5283682"/>
                  </a:cubicBezTo>
                  <a:lnTo>
                    <a:pt x="5108229" y="5098386"/>
                  </a:lnTo>
                  <a:cubicBezTo>
                    <a:pt x="5276563" y="4972270"/>
                    <a:pt x="5446489" y="4854838"/>
                    <a:pt x="5612493" y="4739724"/>
                  </a:cubicBezTo>
                  <a:lnTo>
                    <a:pt x="5774333" y="4623488"/>
                  </a:lnTo>
                  <a:lnTo>
                    <a:pt x="5774333" y="5232926"/>
                  </a:lnTo>
                  <a:lnTo>
                    <a:pt x="5676492" y="5306859"/>
                  </a:lnTo>
                  <a:cubicBezTo>
                    <a:pt x="5592693" y="5367905"/>
                    <a:pt x="5508955" y="5427286"/>
                    <a:pt x="5426260" y="5486233"/>
                  </a:cubicBezTo>
                  <a:lnTo>
                    <a:pt x="5300225" y="5576217"/>
                  </a:lnTo>
                  <a:cubicBezTo>
                    <a:pt x="5257559" y="5606443"/>
                    <a:pt x="5214525" y="5636901"/>
                    <a:pt x="5170757" y="5666780"/>
                  </a:cubicBezTo>
                  <a:cubicBezTo>
                    <a:pt x="5127110" y="5696775"/>
                    <a:pt x="5082973" y="5726654"/>
                    <a:pt x="5038100" y="5756185"/>
                  </a:cubicBezTo>
                  <a:cubicBezTo>
                    <a:pt x="4993106" y="5785486"/>
                    <a:pt x="4947743" y="5814553"/>
                    <a:pt x="4901276" y="5843043"/>
                  </a:cubicBezTo>
                  <a:cubicBezTo>
                    <a:pt x="4808835" y="5900136"/>
                    <a:pt x="4713449" y="5955494"/>
                    <a:pt x="4614019" y="6006103"/>
                  </a:cubicBezTo>
                  <a:cubicBezTo>
                    <a:pt x="4514711" y="6056943"/>
                    <a:pt x="4411971" y="6104192"/>
                    <a:pt x="4305061" y="6144726"/>
                  </a:cubicBezTo>
                  <a:cubicBezTo>
                    <a:pt x="4092223" y="6226952"/>
                    <a:pt x="3863569" y="6282424"/>
                    <a:pt x="3632710" y="6304196"/>
                  </a:cubicBezTo>
                  <a:cubicBezTo>
                    <a:pt x="3574964" y="6309408"/>
                    <a:pt x="3517218" y="6313345"/>
                    <a:pt x="3459594" y="6314504"/>
                  </a:cubicBezTo>
                  <a:lnTo>
                    <a:pt x="3416315" y="6315429"/>
                  </a:lnTo>
                  <a:cubicBezTo>
                    <a:pt x="3401971" y="6315546"/>
                    <a:pt x="3387505" y="6315198"/>
                    <a:pt x="3373159" y="6315198"/>
                  </a:cubicBezTo>
                  <a:lnTo>
                    <a:pt x="3330127" y="6314735"/>
                  </a:lnTo>
                  <a:lnTo>
                    <a:pt x="3288320" y="6313230"/>
                  </a:lnTo>
                  <a:cubicBezTo>
                    <a:pt x="3176996" y="6309870"/>
                    <a:pt x="3065428" y="6301533"/>
                    <a:pt x="2954350" y="6288098"/>
                  </a:cubicBezTo>
                  <a:cubicBezTo>
                    <a:pt x="2843150" y="6275360"/>
                    <a:pt x="2732194" y="6257061"/>
                    <a:pt x="2622466" y="6232742"/>
                  </a:cubicBezTo>
                  <a:cubicBezTo>
                    <a:pt x="2512859" y="6208190"/>
                    <a:pt x="2404110" y="6179122"/>
                    <a:pt x="2296466" y="6146001"/>
                  </a:cubicBezTo>
                  <a:cubicBezTo>
                    <a:pt x="2081544" y="6079179"/>
                    <a:pt x="1869073" y="5996027"/>
                    <a:pt x="1672419" y="5885197"/>
                  </a:cubicBezTo>
                  <a:cubicBezTo>
                    <a:pt x="1475643" y="5774599"/>
                    <a:pt x="1299954" y="5634353"/>
                    <a:pt x="1146578" y="5479168"/>
                  </a:cubicBezTo>
                  <a:cubicBezTo>
                    <a:pt x="1069461" y="5401692"/>
                    <a:pt x="999333" y="5319235"/>
                    <a:pt x="933372" y="5234810"/>
                  </a:cubicBezTo>
                  <a:cubicBezTo>
                    <a:pt x="867781" y="5150038"/>
                    <a:pt x="805375" y="5063991"/>
                    <a:pt x="747140" y="4976091"/>
                  </a:cubicBezTo>
                  <a:cubicBezTo>
                    <a:pt x="732182" y="4954319"/>
                    <a:pt x="718082" y="4932199"/>
                    <a:pt x="703616" y="4910196"/>
                  </a:cubicBezTo>
                  <a:lnTo>
                    <a:pt x="662053" y="4846269"/>
                  </a:lnTo>
                  <a:cubicBezTo>
                    <a:pt x="635449" y="4804925"/>
                    <a:pt x="607864" y="4763928"/>
                    <a:pt x="580033" y="4722352"/>
                  </a:cubicBezTo>
                  <a:lnTo>
                    <a:pt x="410105" y="4469193"/>
                  </a:lnTo>
                  <a:cubicBezTo>
                    <a:pt x="353095" y="4382915"/>
                    <a:pt x="296820" y="4294089"/>
                    <a:pt x="244224" y="4201556"/>
                  </a:cubicBezTo>
                  <a:cubicBezTo>
                    <a:pt x="217987" y="4155232"/>
                    <a:pt x="192609" y="4108098"/>
                    <a:pt x="169437" y="4059690"/>
                  </a:cubicBezTo>
                  <a:cubicBezTo>
                    <a:pt x="146388" y="4011165"/>
                    <a:pt x="124932" y="3961715"/>
                    <a:pt x="105929" y="3911221"/>
                  </a:cubicBezTo>
                  <a:cubicBezTo>
                    <a:pt x="87293" y="3860613"/>
                    <a:pt x="70742" y="3809309"/>
                    <a:pt x="57256" y="3757195"/>
                  </a:cubicBezTo>
                  <a:cubicBezTo>
                    <a:pt x="50881" y="3731138"/>
                    <a:pt x="44383" y="3704965"/>
                    <a:pt x="39111" y="3678677"/>
                  </a:cubicBezTo>
                  <a:lnTo>
                    <a:pt x="31142" y="3639300"/>
                  </a:lnTo>
                  <a:lnTo>
                    <a:pt x="24521" y="3599809"/>
                  </a:lnTo>
                  <a:cubicBezTo>
                    <a:pt x="7234" y="3494423"/>
                    <a:pt x="0" y="3388457"/>
                    <a:pt x="0" y="3283418"/>
                  </a:cubicBezTo>
                  <a:cubicBezTo>
                    <a:pt x="491" y="3076698"/>
                    <a:pt x="23418" y="2869978"/>
                    <a:pt x="68045" y="2666963"/>
                  </a:cubicBezTo>
                  <a:cubicBezTo>
                    <a:pt x="112550" y="2464064"/>
                    <a:pt x="180717" y="2265104"/>
                    <a:pt x="272546" y="2076334"/>
                  </a:cubicBezTo>
                  <a:cubicBezTo>
                    <a:pt x="457062" y="1698794"/>
                    <a:pt x="724457" y="1360978"/>
                    <a:pt x="1039300" y="1073307"/>
                  </a:cubicBezTo>
                  <a:cubicBezTo>
                    <a:pt x="1197090" y="929472"/>
                    <a:pt x="1367630" y="798259"/>
                    <a:pt x="1547733" y="680365"/>
                  </a:cubicBezTo>
                  <a:cubicBezTo>
                    <a:pt x="1728081" y="562587"/>
                    <a:pt x="1917870" y="457663"/>
                    <a:pt x="2115995" y="368373"/>
                  </a:cubicBezTo>
                  <a:cubicBezTo>
                    <a:pt x="2512737" y="191070"/>
                    <a:pt x="2939883" y="73870"/>
                    <a:pt x="3377451" y="24304"/>
                  </a:cubicBezTo>
                  <a:cubicBezTo>
                    <a:pt x="3486812" y="12086"/>
                    <a:pt x="3596971" y="4500"/>
                    <a:pt x="3707237" y="148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EC18CE1F-9DF1-47AF-9E66-6CE348AC23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464911 h 6229400"/>
                <a:gd name="connsiteX4" fmla="*/ 5660063 w 5769111"/>
                <a:gd name="connsiteY4" fmla="*/ 1328105 h 6229400"/>
                <a:gd name="connsiteX5" fmla="*/ 4910471 w 5769111"/>
                <a:gd name="connsiteY5" fmla="*/ 781599 h 6229400"/>
                <a:gd name="connsiteX6" fmla="*/ 3882695 w 5769111"/>
                <a:gd name="connsiteY6" fmla="*/ 579048 h 6229400"/>
                <a:gd name="connsiteX7" fmla="*/ 2683153 w 5769111"/>
                <a:gd name="connsiteY7" fmla="*/ 797003 h 6229400"/>
                <a:gd name="connsiteX8" fmla="*/ 1617493 w 5769111"/>
                <a:gd name="connsiteY8" fmla="*/ 1395738 h 6229400"/>
                <a:gd name="connsiteX9" fmla="*/ 880408 w 5769111"/>
                <a:gd name="connsiteY9" fmla="*/ 2259099 h 6229400"/>
                <a:gd name="connsiteX10" fmla="*/ 613135 w 5769111"/>
                <a:gd name="connsiteY10" fmla="*/ 3263863 h 6229400"/>
                <a:gd name="connsiteX11" fmla="*/ 1055484 w 5769111"/>
                <a:gd name="connsiteY11" fmla="*/ 4196825 h 6229400"/>
                <a:gd name="connsiteX12" fmla="*/ 1278376 w 5769111"/>
                <a:gd name="connsiteY12" fmla="*/ 4492950 h 6229400"/>
                <a:gd name="connsiteX13" fmla="*/ 3369851 w 5769111"/>
                <a:gd name="connsiteY13" fmla="*/ 5650468 h 6229400"/>
                <a:gd name="connsiteX14" fmla="*/ 4957551 w 5769111"/>
                <a:gd name="connsiteY14" fmla="*/ 4938355 h 6229400"/>
                <a:gd name="connsiteX15" fmla="*/ 5150773 w 5769111"/>
                <a:gd name="connsiteY15" fmla="*/ 4796950 h 6229400"/>
                <a:gd name="connsiteX16" fmla="*/ 5747247 w 5769111"/>
                <a:gd name="connsiteY16" fmla="*/ 4338176 h 6229400"/>
                <a:gd name="connsiteX17" fmla="*/ 5769111 w 5769111"/>
                <a:gd name="connsiteY17" fmla="*/ 4318497 h 6229400"/>
                <a:gd name="connsiteX18" fmla="*/ 5769111 w 5769111"/>
                <a:gd name="connsiteY18" fmla="*/ 5074612 h 6229400"/>
                <a:gd name="connsiteX19" fmla="*/ 5636252 w 5769111"/>
                <a:gd name="connsiteY19" fmla="*/ 5174208 h 6229400"/>
                <a:gd name="connsiteX20" fmla="*/ 5334922 w 5769111"/>
                <a:gd name="connsiteY20" fmla="*/ 5394528 h 6229400"/>
                <a:gd name="connsiteX21" fmla="*/ 3369727 w 5769111"/>
                <a:gd name="connsiteY21" fmla="*/ 6229400 h 6229400"/>
                <a:gd name="connsiteX22" fmla="*/ 771046 w 5769111"/>
                <a:gd name="connsiteY22" fmla="*/ 4817913 h 6229400"/>
                <a:gd name="connsiteX23" fmla="*/ 0 w 5769111"/>
                <a:gd name="connsiteY23" fmla="*/ 3263748 h 6229400"/>
                <a:gd name="connsiteX24" fmla="*/ 3882695 w 5769111"/>
                <a:gd name="connsiteY24"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769111" h="6229400">
                  <a:moveTo>
                    <a:pt x="3882695" y="0"/>
                  </a:moveTo>
                  <a:cubicBezTo>
                    <a:pt x="4601253" y="0"/>
                    <a:pt x="5210727" y="205477"/>
                    <a:pt x="5691883" y="557381"/>
                  </a:cubicBezTo>
                  <a:lnTo>
                    <a:pt x="5769111" y="620523"/>
                  </a:lnTo>
                  <a:lnTo>
                    <a:pt x="5769111" y="1464911"/>
                  </a:lnTo>
                  <a:lnTo>
                    <a:pt x="5660063" y="1328105"/>
                  </a:lnTo>
                  <a:cubicBezTo>
                    <a:pt x="5449800" y="1091506"/>
                    <a:pt x="5197607" y="907600"/>
                    <a:pt x="4910471" y="781599"/>
                  </a:cubicBezTo>
                  <a:cubicBezTo>
                    <a:pt x="4604088" y="647260"/>
                    <a:pt x="4258349" y="579048"/>
                    <a:pt x="3882695" y="579048"/>
                  </a:cubicBezTo>
                  <a:cubicBezTo>
                    <a:pt x="3484238" y="579048"/>
                    <a:pt x="3080631" y="652240"/>
                    <a:pt x="2683153" y="797003"/>
                  </a:cubicBezTo>
                  <a:cubicBezTo>
                    <a:pt x="2296098" y="937595"/>
                    <a:pt x="1927678" y="1144662"/>
                    <a:pt x="1617493" y="1395738"/>
                  </a:cubicBezTo>
                  <a:cubicBezTo>
                    <a:pt x="1301915" y="1651098"/>
                    <a:pt x="1053890" y="1941665"/>
                    <a:pt x="880408" y="2259099"/>
                  </a:cubicBezTo>
                  <a:cubicBezTo>
                    <a:pt x="703125" y="2583597"/>
                    <a:pt x="613135" y="2921645"/>
                    <a:pt x="613135" y="3263863"/>
                  </a:cubicBezTo>
                  <a:cubicBezTo>
                    <a:pt x="613135" y="3608512"/>
                    <a:pt x="756702" y="3809789"/>
                    <a:pt x="1055484" y="4196825"/>
                  </a:cubicBezTo>
                  <a:cubicBezTo>
                    <a:pt x="1127574" y="4290167"/>
                    <a:pt x="1202116" y="4386753"/>
                    <a:pt x="1278376" y="4492950"/>
                  </a:cubicBezTo>
                  <a:cubicBezTo>
                    <a:pt x="1861105" y="5304313"/>
                    <a:pt x="2486623" y="5650468"/>
                    <a:pt x="3369851" y="5650468"/>
                  </a:cubicBezTo>
                  <a:cubicBezTo>
                    <a:pt x="3949515" y="5650468"/>
                    <a:pt x="4374822" y="5368471"/>
                    <a:pt x="4957551" y="4938355"/>
                  </a:cubicBezTo>
                  <a:cubicBezTo>
                    <a:pt x="5022653" y="4890293"/>
                    <a:pt x="5087755" y="4842811"/>
                    <a:pt x="5150773" y="4796950"/>
                  </a:cubicBezTo>
                  <a:cubicBezTo>
                    <a:pt x="5364254" y="4641404"/>
                    <a:pt x="5570313" y="4491241"/>
                    <a:pt x="5747247" y="4338176"/>
                  </a:cubicBezTo>
                  <a:lnTo>
                    <a:pt x="5769111" y="4318497"/>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5BD26A8C-8D1D-41E6-A71E-FE9AC75F3F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675390 h 6229400"/>
                <a:gd name="connsiteX4" fmla="*/ 5711488 w 5769111"/>
                <a:gd name="connsiteY4" fmla="*/ 1585205 h 6229400"/>
                <a:gd name="connsiteX5" fmla="*/ 5566027 w 5769111"/>
                <a:gd name="connsiteY5" fmla="*/ 1402571 h 6229400"/>
                <a:gd name="connsiteX6" fmla="*/ 4858734 w 5769111"/>
                <a:gd name="connsiteY6" fmla="*/ 886639 h 6229400"/>
                <a:gd name="connsiteX7" fmla="*/ 3882695 w 5769111"/>
                <a:gd name="connsiteY7" fmla="*/ 694858 h 6229400"/>
                <a:gd name="connsiteX8" fmla="*/ 2727046 w 5769111"/>
                <a:gd name="connsiteY8" fmla="*/ 905053 h 6229400"/>
                <a:gd name="connsiteX9" fmla="*/ 1697186 w 5769111"/>
                <a:gd name="connsiteY9" fmla="*/ 1483638 h 6229400"/>
                <a:gd name="connsiteX10" fmla="*/ 989279 w 5769111"/>
                <a:gd name="connsiteY10" fmla="*/ 2312139 h 6229400"/>
                <a:gd name="connsiteX11" fmla="*/ 735615 w 5769111"/>
                <a:gd name="connsiteY11" fmla="*/ 3263863 h 6229400"/>
                <a:gd name="connsiteX12" fmla="*/ 1154424 w 5769111"/>
                <a:gd name="connsiteY12" fmla="*/ 4128614 h 6229400"/>
                <a:gd name="connsiteX13" fmla="*/ 1379768 w 5769111"/>
                <a:gd name="connsiteY13" fmla="*/ 4427981 h 6229400"/>
                <a:gd name="connsiteX14" fmla="*/ 2239456 w 5769111"/>
                <a:gd name="connsiteY14" fmla="*/ 5256947 h 6229400"/>
                <a:gd name="connsiteX15" fmla="*/ 3369727 w 5769111"/>
                <a:gd name="connsiteY15" fmla="*/ 5534658 h 6229400"/>
                <a:gd name="connsiteX16" fmla="*/ 4096760 w 5769111"/>
                <a:gd name="connsiteY16" fmla="*/ 5357817 h 6229400"/>
                <a:gd name="connsiteX17" fmla="*/ 4881905 w 5769111"/>
                <a:gd name="connsiteY17" fmla="*/ 4847212 h 6229400"/>
                <a:gd name="connsiteX18" fmla="*/ 5075739 w 5769111"/>
                <a:gd name="connsiteY18" fmla="*/ 4705346 h 6229400"/>
                <a:gd name="connsiteX19" fmla="*/ 5759930 w 5769111"/>
                <a:gd name="connsiteY19" fmla="*/ 4166809 h 6229400"/>
                <a:gd name="connsiteX20" fmla="*/ 5769111 w 5769111"/>
                <a:gd name="connsiteY20" fmla="*/ 4157764 h 6229400"/>
                <a:gd name="connsiteX21" fmla="*/ 5769111 w 5769111"/>
                <a:gd name="connsiteY21" fmla="*/ 5074612 h 6229400"/>
                <a:gd name="connsiteX22" fmla="*/ 5636252 w 5769111"/>
                <a:gd name="connsiteY22" fmla="*/ 5174208 h 6229400"/>
                <a:gd name="connsiteX23" fmla="*/ 5334922 w 5769111"/>
                <a:gd name="connsiteY23" fmla="*/ 5394528 h 6229400"/>
                <a:gd name="connsiteX24" fmla="*/ 3369727 w 5769111"/>
                <a:gd name="connsiteY24" fmla="*/ 6229400 h 6229400"/>
                <a:gd name="connsiteX25" fmla="*/ 771046 w 5769111"/>
                <a:gd name="connsiteY25" fmla="*/ 4817913 h 6229400"/>
                <a:gd name="connsiteX26" fmla="*/ 0 w 5769111"/>
                <a:gd name="connsiteY26" fmla="*/ 3263748 h 6229400"/>
                <a:gd name="connsiteX27" fmla="*/ 3882695 w 5769111"/>
                <a:gd name="connsiteY27"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769111" h="6229400">
                  <a:moveTo>
                    <a:pt x="3882695" y="0"/>
                  </a:moveTo>
                  <a:cubicBezTo>
                    <a:pt x="4601253" y="0"/>
                    <a:pt x="5210727" y="205477"/>
                    <a:pt x="5691883" y="557381"/>
                  </a:cubicBezTo>
                  <a:lnTo>
                    <a:pt x="5769111" y="620523"/>
                  </a:lnTo>
                  <a:lnTo>
                    <a:pt x="5769111" y="1675390"/>
                  </a:lnTo>
                  <a:lnTo>
                    <a:pt x="5711488" y="1585205"/>
                  </a:lnTo>
                  <a:cubicBezTo>
                    <a:pt x="5665942" y="1521390"/>
                    <a:pt x="5617428" y="1460432"/>
                    <a:pt x="5566027" y="1402571"/>
                  </a:cubicBezTo>
                  <a:cubicBezTo>
                    <a:pt x="5367411" y="1179058"/>
                    <a:pt x="5129563" y="1005460"/>
                    <a:pt x="4858734" y="886639"/>
                  </a:cubicBezTo>
                  <a:cubicBezTo>
                    <a:pt x="4568779" y="759363"/>
                    <a:pt x="4240327" y="694858"/>
                    <a:pt x="3882695" y="694858"/>
                  </a:cubicBezTo>
                  <a:cubicBezTo>
                    <a:pt x="3504835" y="694858"/>
                    <a:pt x="3105151" y="767471"/>
                    <a:pt x="2727046" y="905053"/>
                  </a:cubicBezTo>
                  <a:cubicBezTo>
                    <a:pt x="2352985" y="1041013"/>
                    <a:pt x="1996826" y="1241132"/>
                    <a:pt x="1697186" y="1483638"/>
                  </a:cubicBezTo>
                  <a:cubicBezTo>
                    <a:pt x="1397913" y="1725796"/>
                    <a:pt x="1153199" y="2012308"/>
                    <a:pt x="989279" y="2312139"/>
                  </a:cubicBezTo>
                  <a:cubicBezTo>
                    <a:pt x="820946" y="2620077"/>
                    <a:pt x="735615" y="2940290"/>
                    <a:pt x="735615" y="3263863"/>
                  </a:cubicBezTo>
                  <a:cubicBezTo>
                    <a:pt x="735615" y="3573074"/>
                    <a:pt x="863980" y="3752464"/>
                    <a:pt x="1154424" y="4128614"/>
                  </a:cubicBezTo>
                  <a:cubicBezTo>
                    <a:pt x="1227127" y="4222767"/>
                    <a:pt x="1302282" y="4320162"/>
                    <a:pt x="1379768" y="4427981"/>
                  </a:cubicBezTo>
                  <a:cubicBezTo>
                    <a:pt x="1653784" y="4809458"/>
                    <a:pt x="1934912" y="5080685"/>
                    <a:pt x="2239456" y="5256947"/>
                  </a:cubicBezTo>
                  <a:cubicBezTo>
                    <a:pt x="2562268" y="5443863"/>
                    <a:pt x="2932037" y="5534658"/>
                    <a:pt x="3369727" y="5534658"/>
                  </a:cubicBezTo>
                  <a:cubicBezTo>
                    <a:pt x="3618120" y="5534658"/>
                    <a:pt x="3849103" y="5478491"/>
                    <a:pt x="4096760" y="5357817"/>
                  </a:cubicBezTo>
                  <a:cubicBezTo>
                    <a:pt x="4351037" y="5233901"/>
                    <a:pt x="4602740" y="5053238"/>
                    <a:pt x="4881905" y="4847212"/>
                  </a:cubicBezTo>
                  <a:cubicBezTo>
                    <a:pt x="4947375" y="4798920"/>
                    <a:pt x="5012599" y="4751322"/>
                    <a:pt x="5075739" y="4705346"/>
                  </a:cubicBezTo>
                  <a:cubicBezTo>
                    <a:pt x="5327320" y="4521990"/>
                    <a:pt x="5568418" y="4346256"/>
                    <a:pt x="5759930" y="4166809"/>
                  </a:cubicBezTo>
                  <a:lnTo>
                    <a:pt x="5769111" y="4157764"/>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2" name="Graphic 31" descr="Fish">
            <a:extLst>
              <a:ext uri="{FF2B5EF4-FFF2-40B4-BE49-F238E27FC236}">
                <a16:creationId xmlns:a16="http://schemas.microsoft.com/office/drawing/2014/main" id="{9AE8F8A0-D827-9390-5888-0E84B8BADBB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21726" y="1629089"/>
            <a:ext cx="3620021" cy="3620021"/>
          </a:xfrm>
          <a:prstGeom prst="rect">
            <a:avLst/>
          </a:prstGeom>
        </p:spPr>
      </p:pic>
    </p:spTree>
    <p:extLst>
      <p:ext uri="{BB962C8B-B14F-4D97-AF65-F5344CB8AC3E}">
        <p14:creationId xmlns:p14="http://schemas.microsoft.com/office/powerpoint/2010/main" val="4231955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20084" y="105979"/>
            <a:ext cx="10515600" cy="1325563"/>
          </a:xfrm>
        </p:spPr>
        <p:txBody>
          <a:bodyPr>
            <a:normAutofit/>
          </a:bodyPr>
          <a:lstStyle/>
          <a:p>
            <a:r>
              <a:rPr lang="en-US" sz="5400">
                <a:latin typeface="Times New Roman" panose="02020603050405020304" pitchFamily="18" charset="0"/>
                <a:cs typeface="Times New Roman" panose="02020603050405020304" pitchFamily="18" charset="0"/>
              </a:rPr>
              <a:t>RESULTS</a:t>
            </a:r>
            <a:endParaRPr lang="en-US" sz="54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36109" y="1015790"/>
            <a:ext cx="10502900" cy="4899544"/>
          </a:xfrm>
        </p:spPr>
        <p:txBody>
          <a:bodyPr>
            <a:noAutofit/>
          </a:bodyPr>
          <a:lstStyle/>
          <a:p>
            <a:pPr algn="just"/>
            <a:r>
              <a:rPr lang="en-US" sz="2400" b="1">
                <a:latin typeface="Times New Roman" panose="02020603050405020304" pitchFamily="18" charset="0"/>
              </a:rPr>
              <a:t>O</a:t>
            </a:r>
            <a:r>
              <a:rPr lang="en-US" sz="2400" b="1" i="1">
                <a:latin typeface="Times New Roman" panose="02020603050405020304" pitchFamily="18" charset="0"/>
              </a:rPr>
              <a:t>bjective Two:</a:t>
            </a:r>
            <a:r>
              <a:rPr lang="en-US" sz="2400" i="1">
                <a:latin typeface="Times New Roman" panose="02020603050405020304" pitchFamily="18" charset="0"/>
              </a:rPr>
              <a:t> To design and implement an AI-enabled IoT-based smart aquaculture system for water quality management in Mine's surface plant</a:t>
            </a:r>
          </a:p>
          <a:p>
            <a:pPr marL="0" indent="0" algn="just">
              <a:buNone/>
            </a:pPr>
            <a:r>
              <a:rPr lang="en-US" sz="2400" i="1">
                <a:latin typeface="Times New Roman" panose="02020603050405020304" pitchFamily="18" charset="0"/>
              </a:rPr>
              <a:t>.</a:t>
            </a:r>
            <a:endParaRPr lang="en-US" sz="2400" b="1" i="1">
              <a:latin typeface="Times New Roman" panose="02020603050405020304" pitchFamily="18" charset="0"/>
            </a:endParaRPr>
          </a:p>
          <a:p>
            <a:pPr marL="0" indent="0" algn="just">
              <a:buNone/>
            </a:pPr>
            <a:endParaRPr lang="en-US" sz="2400" dirty="0">
              <a:latin typeface="Times New Roman" panose="02020603050405020304" pitchFamily="18" charset="0"/>
            </a:endParaRPr>
          </a:p>
        </p:txBody>
      </p:sp>
      <p:pic>
        <p:nvPicPr>
          <p:cNvPr id="4" name="Picture 3">
            <a:extLst>
              <a:ext uri="{FF2B5EF4-FFF2-40B4-BE49-F238E27FC236}">
                <a16:creationId xmlns:a16="http://schemas.microsoft.com/office/drawing/2014/main" id="{EFC37599-8A53-CEFD-278A-2C5BECC43AF6}"/>
              </a:ext>
            </a:extLst>
          </p:cNvPr>
          <p:cNvPicPr>
            <a:picLocks noChangeAspect="1"/>
          </p:cNvPicPr>
          <p:nvPr/>
        </p:nvPicPr>
        <p:blipFill>
          <a:blip r:embed="rId2"/>
          <a:stretch>
            <a:fillRect/>
          </a:stretch>
        </p:blipFill>
        <p:spPr>
          <a:xfrm>
            <a:off x="1481925" y="1895474"/>
            <a:ext cx="9938549" cy="4829175"/>
          </a:xfrm>
          <a:prstGeom prst="rect">
            <a:avLst/>
          </a:prstGeom>
        </p:spPr>
      </p:pic>
    </p:spTree>
    <p:extLst>
      <p:ext uri="{BB962C8B-B14F-4D97-AF65-F5344CB8AC3E}">
        <p14:creationId xmlns:p14="http://schemas.microsoft.com/office/powerpoint/2010/main" val="4142081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198438"/>
            <a:ext cx="8382000" cy="944562"/>
          </a:xfrm>
        </p:spPr>
        <p:txBody>
          <a:bodyPr>
            <a:normAutofit/>
          </a:bodyPr>
          <a:lstStyle/>
          <a:p>
            <a:r>
              <a:rPr lang="en-GB" sz="4800" b="1" dirty="0">
                <a:latin typeface="Arial" panose="020B0604020202020204" pitchFamily="34" charset="0"/>
                <a:cs typeface="Arial" panose="020B0604020202020204" pitchFamily="34" charset="0"/>
              </a:rPr>
              <a:t>OUTLINE</a:t>
            </a:r>
          </a:p>
        </p:txBody>
      </p:sp>
      <p:sp>
        <p:nvSpPr>
          <p:cNvPr id="3" name="Content Placeholder 2"/>
          <p:cNvSpPr>
            <a:spLocks noGrp="1"/>
          </p:cNvSpPr>
          <p:nvPr>
            <p:ph idx="1"/>
          </p:nvPr>
        </p:nvSpPr>
        <p:spPr>
          <a:xfrm>
            <a:off x="1905000" y="1371600"/>
            <a:ext cx="8382000" cy="5257800"/>
          </a:xfrm>
        </p:spPr>
        <p:txBody>
          <a:bodyPr>
            <a:noAutofit/>
          </a:bodyPr>
          <a:lstStyle/>
          <a:p>
            <a:pPr marL="457200" indent="-457200">
              <a:buFont typeface="+mj-lt"/>
              <a:buAutoNum type="arabicPeriod"/>
            </a:pPr>
            <a:r>
              <a:rPr lang="en-GB" sz="4000" dirty="0">
                <a:latin typeface="Times New Roman" panose="02020603050405020304" pitchFamily="18" charset="0"/>
                <a:cs typeface="Times New Roman" panose="02020603050405020304" pitchFamily="18" charset="0"/>
              </a:rPr>
              <a:t>Introduction</a:t>
            </a:r>
          </a:p>
          <a:p>
            <a:pPr marL="457200" indent="-457200">
              <a:buFont typeface="+mj-lt"/>
              <a:buAutoNum type="arabicPeriod"/>
            </a:pPr>
            <a:r>
              <a:rPr lang="en-GB" sz="4000" dirty="0">
                <a:latin typeface="Times New Roman" panose="02020603050405020304" pitchFamily="18" charset="0"/>
                <a:cs typeface="Times New Roman" panose="02020603050405020304" pitchFamily="18" charset="0"/>
              </a:rPr>
              <a:t>Literature Review</a:t>
            </a:r>
          </a:p>
          <a:p>
            <a:pPr marL="457200" indent="-457200">
              <a:buFont typeface="+mj-lt"/>
              <a:buAutoNum type="arabicPeriod"/>
            </a:pPr>
            <a:r>
              <a:rPr lang="en-GB" sz="4000" dirty="0">
                <a:latin typeface="Times New Roman" panose="02020603050405020304" pitchFamily="18" charset="0"/>
                <a:cs typeface="Times New Roman" panose="02020603050405020304" pitchFamily="18" charset="0"/>
              </a:rPr>
              <a:t>Methodology</a:t>
            </a:r>
          </a:p>
          <a:p>
            <a:pPr marL="457200" indent="-457200">
              <a:buFont typeface="+mj-lt"/>
              <a:buAutoNum type="arabicPeriod"/>
            </a:pPr>
            <a:r>
              <a:rPr lang="en-GB" sz="4000" dirty="0">
                <a:latin typeface="Times New Roman" panose="02020603050405020304" pitchFamily="18" charset="0"/>
                <a:cs typeface="Times New Roman" panose="02020603050405020304" pitchFamily="18" charset="0"/>
              </a:rPr>
              <a:t>Results</a:t>
            </a:r>
          </a:p>
          <a:p>
            <a:pPr marL="457200" indent="-457200">
              <a:buFont typeface="+mj-lt"/>
              <a:buAutoNum type="arabicPeriod"/>
            </a:pPr>
            <a:r>
              <a:rPr lang="en-GB" sz="4000" dirty="0">
                <a:latin typeface="Times New Roman" panose="02020603050405020304" pitchFamily="18" charset="0"/>
                <a:cs typeface="Times New Roman" panose="02020603050405020304" pitchFamily="18" charset="0"/>
              </a:rPr>
              <a:t>Conclusions</a:t>
            </a:r>
          </a:p>
          <a:p>
            <a:pPr marL="457200" indent="-457200">
              <a:buFont typeface="+mj-lt"/>
              <a:buAutoNum type="arabicPeriod"/>
            </a:pPr>
            <a:r>
              <a:rPr lang="en-GB" sz="4000" dirty="0">
                <a:latin typeface="Times New Roman" panose="02020603050405020304" pitchFamily="18" charset="0"/>
                <a:cs typeface="Times New Roman" panose="02020603050405020304" pitchFamily="18" charset="0"/>
              </a:rPr>
              <a:t>Recommendations</a:t>
            </a:r>
          </a:p>
          <a:p>
            <a:pPr marL="457200" indent="-457200">
              <a:buFont typeface="+mj-lt"/>
              <a:buAutoNum type="arabicPeriod"/>
            </a:pPr>
            <a:r>
              <a:rPr lang="en-GB" sz="4000" dirty="0">
                <a:latin typeface="Times New Roman" panose="02020603050405020304" pitchFamily="18" charset="0"/>
                <a:cs typeface="Times New Roman" panose="02020603050405020304" pitchFamily="18" charset="0"/>
              </a:rPr>
              <a:t>References</a:t>
            </a:r>
          </a:p>
          <a:p>
            <a:pPr marL="457200" indent="-457200">
              <a:buFont typeface="+mj-lt"/>
              <a:buAutoNum type="arabicPeriod"/>
            </a:pPr>
            <a:endParaRPr lang="en-GB"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69387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20084" y="105979"/>
            <a:ext cx="10515600" cy="1325563"/>
          </a:xfrm>
        </p:spPr>
        <p:txBody>
          <a:bodyPr>
            <a:normAutofit/>
          </a:bodyPr>
          <a:lstStyle/>
          <a:p>
            <a:r>
              <a:rPr lang="en-US" sz="5400" dirty="0">
                <a:latin typeface="Times New Roman" panose="02020603050405020304" pitchFamily="18" charset="0"/>
                <a:cs typeface="Times New Roman" panose="02020603050405020304" pitchFamily="18" charset="0"/>
              </a:rPr>
              <a:t>RESULTS cont..</a:t>
            </a:r>
          </a:p>
        </p:txBody>
      </p:sp>
      <p:sp>
        <p:nvSpPr>
          <p:cNvPr id="3" name="Content Placeholder 2"/>
          <p:cNvSpPr>
            <a:spLocks noGrp="1"/>
          </p:cNvSpPr>
          <p:nvPr>
            <p:ph idx="1"/>
          </p:nvPr>
        </p:nvSpPr>
        <p:spPr>
          <a:xfrm>
            <a:off x="736109" y="1165086"/>
            <a:ext cx="10502900" cy="4899544"/>
          </a:xfrm>
        </p:spPr>
        <p:txBody>
          <a:bodyPr>
            <a:noAutofit/>
          </a:bodyPr>
          <a:lstStyle/>
          <a:p>
            <a:pPr algn="just"/>
            <a:r>
              <a:rPr lang="en-US" sz="2400" dirty="0">
                <a:latin typeface="Times New Roman" panose="02020603050405020304" pitchFamily="18" charset="0"/>
              </a:rPr>
              <a:t>The diagram above illustrates an IoT-based system for real-time monitoring and prediction of water quality in the mine surface plant areas of Kalumbila District that was developed. </a:t>
            </a:r>
          </a:p>
          <a:p>
            <a:pPr algn="just"/>
            <a:r>
              <a:rPr lang="en-US" sz="2400" dirty="0">
                <a:latin typeface="Times New Roman" panose="02020603050405020304" pitchFamily="18" charset="0"/>
              </a:rPr>
              <a:t>The system features sensors that are placed in water to measure critical parameters (pH, dissolved oxygen, temperature, and other water quality metrics) necessary for fish growth.   </a:t>
            </a:r>
          </a:p>
          <a:p>
            <a:pPr algn="just"/>
            <a:r>
              <a:rPr lang="en-US" sz="2400" dirty="0">
                <a:latin typeface="Times New Roman" panose="02020603050405020304" pitchFamily="18" charset="0"/>
              </a:rPr>
              <a:t>The data was being collected and transmitted via a microcontroller (Arduino Uno Rev3) and powered by a stable supply and communicates through GSM modem to a cloud server for data storage and analysis. </a:t>
            </a:r>
          </a:p>
          <a:p>
            <a:pPr algn="just"/>
            <a:r>
              <a:rPr lang="en-US" sz="2400" dirty="0">
                <a:latin typeface="Times New Roman" panose="02020603050405020304" pitchFamily="18" charset="0"/>
              </a:rPr>
              <a:t>The cloud server is then able to process  the data collected in real-time, and then run AI models to predict potential water quality issues and trigger alerts on the system users. </a:t>
            </a:r>
          </a:p>
          <a:p>
            <a:pPr algn="just"/>
            <a:r>
              <a:rPr lang="en-US" sz="2400" dirty="0">
                <a:latin typeface="Times New Roman" panose="02020603050405020304" pitchFamily="18" charset="0"/>
              </a:rPr>
              <a:t>The fish farmer is then  able to monitor these metrics on platforms such as mobile, web, or desktop.  </a:t>
            </a:r>
          </a:p>
          <a:p>
            <a:pPr algn="just"/>
            <a:endParaRPr lang="en-US" sz="2400" dirty="0">
              <a:latin typeface="Times New Roman" panose="02020603050405020304" pitchFamily="18" charset="0"/>
            </a:endParaRPr>
          </a:p>
        </p:txBody>
      </p:sp>
    </p:spTree>
    <p:extLst>
      <p:ext uri="{BB962C8B-B14F-4D97-AF65-F5344CB8AC3E}">
        <p14:creationId xmlns:p14="http://schemas.microsoft.com/office/powerpoint/2010/main" val="657998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B43B9CA2-4B31-4ACD-9A9F-B8E6C64203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A screen shot of a fish&#10;&#10;Description automatically generated">
            <a:extLst>
              <a:ext uri="{FF2B5EF4-FFF2-40B4-BE49-F238E27FC236}">
                <a16:creationId xmlns:a16="http://schemas.microsoft.com/office/drawing/2014/main" id="{AC81EE2D-A29D-BB7E-AF0D-78FE0CD65863}"/>
              </a:ext>
            </a:extLst>
          </p:cNvPr>
          <p:cNvPicPr>
            <a:picLocks noChangeAspect="1"/>
          </p:cNvPicPr>
          <p:nvPr/>
        </p:nvPicPr>
        <p:blipFill>
          <a:blip r:embed="rId2">
            <a:extLst>
              <a:ext uri="{28A0092B-C50C-407E-A947-70E740481C1C}">
                <a14:useLocalDpi xmlns:a14="http://schemas.microsoft.com/office/drawing/2010/main" val="0"/>
              </a:ext>
            </a:extLst>
          </a:blip>
          <a:srcRect l="19338" r="23055" b="-1"/>
          <a:stretch/>
        </p:blipFill>
        <p:spPr bwMode="auto">
          <a:xfrm>
            <a:off x="8529321" y="10"/>
            <a:ext cx="3662680" cy="3401558"/>
          </a:xfrm>
          <a:custGeom>
            <a:avLst/>
            <a:gdLst/>
            <a:ahLst/>
            <a:cxnLst/>
            <a:rect l="l" t="t" r="r" b="b"/>
            <a:pathLst>
              <a:path w="3662680" h="3401568">
                <a:moveTo>
                  <a:pt x="0" y="0"/>
                </a:moveTo>
                <a:lnTo>
                  <a:pt x="3662680" y="0"/>
                </a:lnTo>
                <a:lnTo>
                  <a:pt x="3662680" y="3401568"/>
                </a:lnTo>
                <a:lnTo>
                  <a:pt x="774527" y="3401568"/>
                </a:lnTo>
                <a:lnTo>
                  <a:pt x="769892" y="3133175"/>
                </a:lnTo>
                <a:cubicBezTo>
                  <a:pt x="732577" y="2055441"/>
                  <a:pt x="492520" y="1056020"/>
                  <a:pt x="104445" y="215033"/>
                </a:cubicBezTo>
                <a:close/>
              </a:path>
            </a:pathLst>
          </a:custGeom>
          <a:noFill/>
        </p:spPr>
      </p:pic>
      <p:pic>
        <p:nvPicPr>
          <p:cNvPr id="4" name="Picture 3" descr="A screenshot of a computer&#10;&#10;Description automatically generated">
            <a:extLst>
              <a:ext uri="{FF2B5EF4-FFF2-40B4-BE49-F238E27FC236}">
                <a16:creationId xmlns:a16="http://schemas.microsoft.com/office/drawing/2014/main" id="{16239F88-A7A2-9CF1-8C47-CAE89FFC5DB1}"/>
              </a:ext>
            </a:extLst>
          </p:cNvPr>
          <p:cNvPicPr>
            <a:picLocks noChangeAspect="1"/>
          </p:cNvPicPr>
          <p:nvPr/>
        </p:nvPicPr>
        <p:blipFill>
          <a:blip r:embed="rId3">
            <a:extLst>
              <a:ext uri="{28A0092B-C50C-407E-A947-70E740481C1C}">
                <a14:useLocalDpi xmlns:a14="http://schemas.microsoft.com/office/drawing/2010/main" val="0"/>
              </a:ext>
            </a:extLst>
          </a:blip>
          <a:srcRect l="8718" r="7744" b="-4"/>
          <a:stretch/>
        </p:blipFill>
        <p:spPr bwMode="auto">
          <a:xfrm>
            <a:off x="5115314" y="10"/>
            <a:ext cx="4118110" cy="3401558"/>
          </a:xfrm>
          <a:custGeom>
            <a:avLst/>
            <a:gdLst/>
            <a:ahLst/>
            <a:cxnLst/>
            <a:rect l="l" t="t" r="r" b="b"/>
            <a:pathLst>
              <a:path w="4118110" h="3401568">
                <a:moveTo>
                  <a:pt x="0" y="0"/>
                </a:moveTo>
                <a:lnTo>
                  <a:pt x="3343575" y="0"/>
                </a:lnTo>
                <a:lnTo>
                  <a:pt x="3448028" y="215050"/>
                </a:lnTo>
                <a:cubicBezTo>
                  <a:pt x="3836103" y="1056037"/>
                  <a:pt x="4076161" y="2055458"/>
                  <a:pt x="4113475" y="3133192"/>
                </a:cubicBezTo>
                <a:lnTo>
                  <a:pt x="4118110" y="3401568"/>
                </a:lnTo>
                <a:lnTo>
                  <a:pt x="801224" y="3401568"/>
                </a:lnTo>
                <a:lnTo>
                  <a:pt x="797493" y="3185579"/>
                </a:lnTo>
                <a:cubicBezTo>
                  <a:pt x="756786" y="2009870"/>
                  <a:pt x="474799" y="927359"/>
                  <a:pt x="22579" y="42066"/>
                </a:cubicBezTo>
                <a:close/>
              </a:path>
            </a:pathLst>
          </a:custGeom>
          <a:noFill/>
        </p:spPr>
      </p:pic>
      <p:pic>
        <p:nvPicPr>
          <p:cNvPr id="6" name="Picture 5" descr="A screenshot of a computer&#10;&#10;Description automatically generated">
            <a:extLst>
              <a:ext uri="{FF2B5EF4-FFF2-40B4-BE49-F238E27FC236}">
                <a16:creationId xmlns:a16="http://schemas.microsoft.com/office/drawing/2014/main" id="{802ED6E0-E374-9EA0-12C4-AFB25D3A6AF9}"/>
              </a:ext>
            </a:extLst>
          </p:cNvPr>
          <p:cNvPicPr>
            <a:picLocks noChangeAspect="1"/>
          </p:cNvPicPr>
          <p:nvPr/>
        </p:nvPicPr>
        <p:blipFill>
          <a:blip r:embed="rId4">
            <a:extLst>
              <a:ext uri="{28A0092B-C50C-407E-A947-70E740481C1C}">
                <a14:useLocalDpi xmlns:a14="http://schemas.microsoft.com/office/drawing/2010/main" val="0"/>
              </a:ext>
            </a:extLst>
          </a:blip>
          <a:srcRect t="12589" r="-1" b="17727"/>
          <a:stretch/>
        </p:blipFill>
        <p:spPr bwMode="auto">
          <a:xfrm>
            <a:off x="5168353" y="3456432"/>
            <a:ext cx="7023646" cy="3401568"/>
          </a:xfrm>
          <a:custGeom>
            <a:avLst/>
            <a:gdLst/>
            <a:ahLst/>
            <a:cxnLst/>
            <a:rect l="l" t="t" r="r" b="b"/>
            <a:pathLst>
              <a:path w="7023646" h="3401568">
                <a:moveTo>
                  <a:pt x="749132" y="0"/>
                </a:moveTo>
                <a:lnTo>
                  <a:pt x="7023646" y="0"/>
                </a:lnTo>
                <a:lnTo>
                  <a:pt x="7023646" y="3401568"/>
                </a:lnTo>
                <a:lnTo>
                  <a:pt x="0" y="3401568"/>
                </a:lnTo>
                <a:lnTo>
                  <a:pt x="79008" y="3238906"/>
                </a:lnTo>
                <a:cubicBezTo>
                  <a:pt x="502362" y="2321466"/>
                  <a:pt x="749563" y="1215476"/>
                  <a:pt x="749563" y="24956"/>
                </a:cubicBezTo>
                <a:close/>
              </a:path>
            </a:pathLst>
          </a:custGeom>
          <a:noFill/>
        </p:spPr>
      </p:pic>
      <p:sp useBgFill="1">
        <p:nvSpPr>
          <p:cNvPr id="13" name="Freeform: Shape 12">
            <a:extLst>
              <a:ext uri="{FF2B5EF4-FFF2-40B4-BE49-F238E27FC236}">
                <a16:creationId xmlns:a16="http://schemas.microsoft.com/office/drawing/2014/main" id="{33F94DB1-BC5D-454D-845C-7BA3A1F469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932965" cy="6858000"/>
          </a:xfrm>
          <a:custGeom>
            <a:avLst/>
            <a:gdLst>
              <a:gd name="connsiteX0" fmla="*/ 0 w 5932965"/>
              <a:gd name="connsiteY0" fmla="*/ 0 h 6858000"/>
              <a:gd name="connsiteX1" fmla="*/ 5140363 w 5932965"/>
              <a:gd name="connsiteY1" fmla="*/ 0 h 6858000"/>
              <a:gd name="connsiteX2" fmla="*/ 5152943 w 5932965"/>
              <a:gd name="connsiteY2" fmla="*/ 23550 h 6858000"/>
              <a:gd name="connsiteX3" fmla="*/ 5932965 w 5932965"/>
              <a:gd name="connsiteY3" fmla="*/ 3479505 h 6858000"/>
              <a:gd name="connsiteX4" fmla="*/ 5262410 w 5932965"/>
              <a:gd name="connsiteY4" fmla="*/ 6708999 h 6858000"/>
              <a:gd name="connsiteX5" fmla="*/ 5190385 w 5932965"/>
              <a:gd name="connsiteY5" fmla="*/ 6858000 h 6858000"/>
              <a:gd name="connsiteX6" fmla="*/ 0 w 5932965"/>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32965" h="6858000">
                <a:moveTo>
                  <a:pt x="0" y="0"/>
                </a:moveTo>
                <a:lnTo>
                  <a:pt x="5140363" y="0"/>
                </a:lnTo>
                <a:lnTo>
                  <a:pt x="5152943" y="23550"/>
                </a:lnTo>
                <a:cubicBezTo>
                  <a:pt x="5642847" y="987256"/>
                  <a:pt x="5932965" y="2183538"/>
                  <a:pt x="5932965" y="3479505"/>
                </a:cubicBezTo>
                <a:cubicBezTo>
                  <a:pt x="5932965" y="4675783"/>
                  <a:pt x="5685764" y="5787121"/>
                  <a:pt x="5262410" y="6708999"/>
                </a:cubicBezTo>
                <a:lnTo>
                  <a:pt x="5190385"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5" name="Freeform: Shape 14">
            <a:extLst>
              <a:ext uri="{FF2B5EF4-FFF2-40B4-BE49-F238E27FC236}">
                <a16:creationId xmlns:a16="http://schemas.microsoft.com/office/drawing/2014/main" id="{5676B86F-860B-4586-BCAA-C0650C09B7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922333" cy="6858000"/>
          </a:xfrm>
          <a:custGeom>
            <a:avLst/>
            <a:gdLst>
              <a:gd name="connsiteX0" fmla="*/ 0 w 5922333"/>
              <a:gd name="connsiteY0" fmla="*/ 0 h 6858000"/>
              <a:gd name="connsiteX1" fmla="*/ 5129731 w 5922333"/>
              <a:gd name="connsiteY1" fmla="*/ 0 h 6858000"/>
              <a:gd name="connsiteX2" fmla="*/ 5142311 w 5922333"/>
              <a:gd name="connsiteY2" fmla="*/ 23550 h 6858000"/>
              <a:gd name="connsiteX3" fmla="*/ 5922333 w 5922333"/>
              <a:gd name="connsiteY3" fmla="*/ 3479505 h 6858000"/>
              <a:gd name="connsiteX4" fmla="*/ 5251778 w 5922333"/>
              <a:gd name="connsiteY4" fmla="*/ 6708999 h 6858000"/>
              <a:gd name="connsiteX5" fmla="*/ 5179753 w 5922333"/>
              <a:gd name="connsiteY5" fmla="*/ 6858000 h 6858000"/>
              <a:gd name="connsiteX6" fmla="*/ 0 w 592233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22333" h="6858000">
                <a:moveTo>
                  <a:pt x="0" y="0"/>
                </a:moveTo>
                <a:lnTo>
                  <a:pt x="5129731" y="0"/>
                </a:lnTo>
                <a:lnTo>
                  <a:pt x="5142311" y="23550"/>
                </a:lnTo>
                <a:cubicBezTo>
                  <a:pt x="5632215" y="987256"/>
                  <a:pt x="5922333" y="2183538"/>
                  <a:pt x="5922333" y="3479505"/>
                </a:cubicBezTo>
                <a:cubicBezTo>
                  <a:pt x="5922333" y="4675783"/>
                  <a:pt x="5675132" y="5787121"/>
                  <a:pt x="5251778" y="6708999"/>
                </a:cubicBezTo>
                <a:lnTo>
                  <a:pt x="5179753"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itle 4"/>
          <p:cNvSpPr>
            <a:spLocks noGrp="1"/>
          </p:cNvSpPr>
          <p:nvPr>
            <p:ph type="title"/>
          </p:nvPr>
        </p:nvSpPr>
        <p:spPr>
          <a:xfrm>
            <a:off x="448056" y="685800"/>
            <a:ext cx="4922338" cy="1325563"/>
          </a:xfrm>
        </p:spPr>
        <p:txBody>
          <a:bodyPr>
            <a:normAutofit/>
          </a:bodyPr>
          <a:lstStyle/>
          <a:p>
            <a:r>
              <a:rPr lang="en-US" sz="3400">
                <a:latin typeface="Times New Roman" panose="02020603050405020304" pitchFamily="18" charset="0"/>
                <a:cs typeface="Times New Roman" panose="02020603050405020304" pitchFamily="18" charset="0"/>
              </a:rPr>
              <a:t>RESULTS cont..</a:t>
            </a:r>
          </a:p>
        </p:txBody>
      </p:sp>
      <p:sp>
        <p:nvSpPr>
          <p:cNvPr id="22" name="Rectangle 21">
            <a:extLst>
              <a:ext uri="{FF2B5EF4-FFF2-40B4-BE49-F238E27FC236}">
                <a16:creationId xmlns:a16="http://schemas.microsoft.com/office/drawing/2014/main" id="{8C818ED5-2F56-4171-9445-3AA4F44623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016867"/>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DE74FCE8-866C-4AFA-B45C-FACE2A6094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911" y="2089941"/>
            <a:ext cx="4970439"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448056" y="2514600"/>
            <a:ext cx="4922338" cy="3666744"/>
          </a:xfrm>
        </p:spPr>
        <p:txBody>
          <a:bodyPr>
            <a:normAutofit/>
          </a:bodyPr>
          <a:lstStyle/>
          <a:p>
            <a:r>
              <a:rPr lang="en-US" sz="2000" b="1">
                <a:latin typeface="Times New Roman" panose="02020603050405020304" pitchFamily="18" charset="0"/>
              </a:rPr>
              <a:t>The implementation</a:t>
            </a:r>
          </a:p>
          <a:p>
            <a:endParaRPr lang="en-US" sz="2000">
              <a:latin typeface="Times New Roman" panose="02020603050405020304" pitchFamily="18" charset="0"/>
            </a:endParaRPr>
          </a:p>
        </p:txBody>
      </p:sp>
    </p:spTree>
    <p:extLst>
      <p:ext uri="{BB962C8B-B14F-4D97-AF65-F5344CB8AC3E}">
        <p14:creationId xmlns:p14="http://schemas.microsoft.com/office/powerpoint/2010/main" val="1950283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04672" y="-320995"/>
            <a:ext cx="4977976" cy="1454051"/>
          </a:xfrm>
        </p:spPr>
        <p:txBody>
          <a:bodyPr>
            <a:normAutofit/>
          </a:bodyPr>
          <a:lstStyle/>
          <a:p>
            <a:r>
              <a:rPr lang="en-US" sz="3600" dirty="0">
                <a:solidFill>
                  <a:schemeClr val="tx2"/>
                </a:solidFill>
                <a:latin typeface="Times New Roman" panose="02020603050405020304" pitchFamily="18" charset="0"/>
                <a:cs typeface="Times New Roman" panose="02020603050405020304" pitchFamily="18" charset="0"/>
              </a:rPr>
              <a:t>RESULTS </a:t>
            </a:r>
            <a:r>
              <a:rPr lang="en-US" sz="3600" dirty="0" err="1">
                <a:solidFill>
                  <a:schemeClr val="tx2"/>
                </a:solidFill>
                <a:latin typeface="Times New Roman" panose="02020603050405020304" pitchFamily="18" charset="0"/>
                <a:cs typeface="Times New Roman" panose="02020603050405020304" pitchFamily="18" charset="0"/>
              </a:rPr>
              <a:t>cont</a:t>
            </a:r>
            <a:r>
              <a:rPr lang="en-US" sz="3600" dirty="0">
                <a:solidFill>
                  <a:schemeClr val="tx2"/>
                </a:solidFill>
                <a:latin typeface="Times New Roman" panose="02020603050405020304" pitchFamily="18" charset="0"/>
                <a:cs typeface="Times New Roman" panose="02020603050405020304" pitchFamily="18" charset="0"/>
              </a:rPr>
              <a:t>…</a:t>
            </a:r>
          </a:p>
        </p:txBody>
      </p:sp>
      <p:sp>
        <p:nvSpPr>
          <p:cNvPr id="3" name="Content Placeholder 2"/>
          <p:cNvSpPr>
            <a:spLocks noGrp="1"/>
          </p:cNvSpPr>
          <p:nvPr>
            <p:ph idx="1"/>
          </p:nvPr>
        </p:nvSpPr>
        <p:spPr>
          <a:xfrm>
            <a:off x="478101" y="2561642"/>
            <a:ext cx="11266223" cy="3639289"/>
          </a:xfrm>
        </p:spPr>
        <p:txBody>
          <a:bodyPr anchor="ctr">
            <a:noAutofit/>
          </a:bodyPr>
          <a:lstStyle/>
          <a:p>
            <a:pPr algn="just"/>
            <a:r>
              <a:rPr lang="en-US" sz="2400" b="1" i="1" dirty="0">
                <a:solidFill>
                  <a:schemeClr val="tx2"/>
                </a:solidFill>
                <a:latin typeface="Times New Roman" panose="02020603050405020304" pitchFamily="18" charset="0"/>
              </a:rPr>
              <a:t>Objective three: </a:t>
            </a:r>
            <a:r>
              <a:rPr lang="en-US" sz="2400" i="1" dirty="0">
                <a:latin typeface="Times New Roman" panose="02020603050405020304" pitchFamily="18" charset="0"/>
              </a:rPr>
              <a:t>To develop a Machine Learning Model that utilizes data on mine influents (Cu,  Fe, Co and pH) to predict potential future changes in heavy metal contamination levels</a:t>
            </a:r>
            <a:endParaRPr lang="en-US" sz="2400" b="1" i="1" dirty="0">
              <a:solidFill>
                <a:schemeClr val="tx2"/>
              </a:solidFill>
              <a:latin typeface="Times New Roman" panose="02020603050405020304" pitchFamily="18" charset="0"/>
            </a:endParaRPr>
          </a:p>
          <a:p>
            <a:r>
              <a:rPr lang="en-US" sz="2400" dirty="0">
                <a:latin typeface="Times New Roman" panose="02020603050405020304" pitchFamily="18" charset="0"/>
              </a:rPr>
              <a:t>To measure the third objective, the study investigated three prediction models (RF, MLR and ANN) and applied three statistical tools (Mean Absolute Error (MAE), Root Mean Squared Error (RMSE) the coefficient of determination (R</a:t>
            </a:r>
            <a:r>
              <a:rPr lang="en-US" sz="2400" baseline="30000" dirty="0">
                <a:latin typeface="Times New Roman" panose="02020603050405020304" pitchFamily="18" charset="0"/>
              </a:rPr>
              <a:t>2 </a:t>
            </a:r>
            <a:r>
              <a:rPr lang="en-US" sz="2400" dirty="0">
                <a:latin typeface="Times New Roman" panose="02020603050405020304" pitchFamily="18" charset="0"/>
              </a:rPr>
              <a:t>score) to assess their performance. </a:t>
            </a:r>
          </a:p>
          <a:p>
            <a:r>
              <a:rPr lang="en-US" sz="2400" dirty="0">
                <a:latin typeface="Times New Roman" panose="02020603050405020304" pitchFamily="18" charset="0"/>
              </a:rPr>
              <a:t>The three-prediction model were chosen because they offer complementary strengths. RF handles non-linear relationships and ranks feature importance, while MLR was simple, interpretable, and serves as a good baseline model.</a:t>
            </a:r>
          </a:p>
          <a:p>
            <a:r>
              <a:rPr lang="en-US" sz="2400" dirty="0">
                <a:latin typeface="Times New Roman" panose="02020603050405020304" pitchFamily="18" charset="0"/>
              </a:rPr>
              <a:t> ANN was found to excel at capturing complex, non-linear dependencies. </a:t>
            </a:r>
          </a:p>
          <a:p>
            <a:r>
              <a:rPr lang="en-US" sz="2400" dirty="0">
                <a:latin typeface="Times New Roman" panose="02020603050405020304" pitchFamily="18" charset="0"/>
              </a:rPr>
              <a:t>Collectively the models allowed for a more comprehensive and accurate analysis of environmental data The results are shown below in table 2 and Figure 8 respectively</a:t>
            </a:r>
            <a:r>
              <a:rPr lang="en-US" sz="2400" dirty="0">
                <a:solidFill>
                  <a:schemeClr val="tx2"/>
                </a:solidFill>
                <a:latin typeface="Times New Roman" panose="02020603050405020304" pitchFamily="18" charset="0"/>
              </a:rPr>
              <a:t>:  </a:t>
            </a:r>
          </a:p>
          <a:p>
            <a:pPr marL="0" indent="0">
              <a:buNone/>
            </a:pPr>
            <a:endParaRPr lang="en-US" sz="2400" dirty="0">
              <a:solidFill>
                <a:schemeClr val="tx2"/>
              </a:solidFill>
              <a:latin typeface="Times New Roman" panose="02020603050405020304" pitchFamily="18" charset="0"/>
            </a:endParaRPr>
          </a:p>
          <a:p>
            <a:endParaRPr lang="en-US" sz="2400" dirty="0">
              <a:solidFill>
                <a:schemeClr val="tx2"/>
              </a:solidFill>
              <a:latin typeface="Times New Roman" panose="02020603050405020304" pitchFamily="18" charset="0"/>
            </a:endParaRPr>
          </a:p>
        </p:txBody>
      </p:sp>
    </p:spTree>
    <p:extLst>
      <p:ext uri="{BB962C8B-B14F-4D97-AF65-F5344CB8AC3E}">
        <p14:creationId xmlns:p14="http://schemas.microsoft.com/office/powerpoint/2010/main" val="859772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04672" y="-320995"/>
            <a:ext cx="4977976" cy="1454051"/>
          </a:xfrm>
        </p:spPr>
        <p:txBody>
          <a:bodyPr>
            <a:normAutofit/>
          </a:bodyPr>
          <a:lstStyle/>
          <a:p>
            <a:r>
              <a:rPr lang="en-US" sz="3600" dirty="0">
                <a:solidFill>
                  <a:schemeClr val="tx2"/>
                </a:solidFill>
                <a:latin typeface="Times New Roman" panose="02020603050405020304" pitchFamily="18" charset="0"/>
                <a:cs typeface="Times New Roman" panose="02020603050405020304" pitchFamily="18" charset="0"/>
              </a:rPr>
              <a:t>RESULTS </a:t>
            </a:r>
            <a:r>
              <a:rPr lang="en-US" sz="3600" dirty="0" err="1">
                <a:solidFill>
                  <a:schemeClr val="tx2"/>
                </a:solidFill>
                <a:latin typeface="Times New Roman" panose="02020603050405020304" pitchFamily="18" charset="0"/>
                <a:cs typeface="Times New Roman" panose="02020603050405020304" pitchFamily="18" charset="0"/>
              </a:rPr>
              <a:t>cont</a:t>
            </a:r>
            <a:r>
              <a:rPr lang="en-US" sz="3600" dirty="0">
                <a:solidFill>
                  <a:schemeClr val="tx2"/>
                </a:solidFill>
                <a:latin typeface="Times New Roman" panose="02020603050405020304" pitchFamily="18" charset="0"/>
                <a:cs typeface="Times New Roman" panose="02020603050405020304" pitchFamily="18" charset="0"/>
              </a:rPr>
              <a:t>…</a:t>
            </a:r>
          </a:p>
        </p:txBody>
      </p:sp>
      <p:sp>
        <p:nvSpPr>
          <p:cNvPr id="3" name="Content Placeholder 2"/>
          <p:cNvSpPr>
            <a:spLocks noGrp="1"/>
          </p:cNvSpPr>
          <p:nvPr>
            <p:ph idx="1"/>
          </p:nvPr>
        </p:nvSpPr>
        <p:spPr>
          <a:xfrm>
            <a:off x="478101" y="3112160"/>
            <a:ext cx="11266223" cy="3639289"/>
          </a:xfrm>
        </p:spPr>
        <p:txBody>
          <a:bodyPr anchor="ctr">
            <a:noAutofit/>
          </a:bodyPr>
          <a:lstStyle/>
          <a:p>
            <a:endParaRPr lang="en-US" sz="2400" dirty="0">
              <a:latin typeface="Times New Roman" panose="02020603050405020304" pitchFamily="18" charset="0"/>
            </a:endParaRPr>
          </a:p>
          <a:p>
            <a:endParaRPr lang="en-US" sz="2400" dirty="0">
              <a:latin typeface="Times New Roman" panose="02020603050405020304" pitchFamily="18" charset="0"/>
            </a:endParaRPr>
          </a:p>
          <a:p>
            <a:endParaRPr lang="en-US" sz="2400" dirty="0">
              <a:latin typeface="Times New Roman" panose="02020603050405020304" pitchFamily="18" charset="0"/>
            </a:endParaRPr>
          </a:p>
          <a:p>
            <a:r>
              <a:rPr lang="en-US" sz="2400" dirty="0">
                <a:latin typeface="Times New Roman" panose="02020603050405020304" pitchFamily="18" charset="0"/>
              </a:rPr>
              <a:t>According to the results depicted in the table above, the Mean Absolute Error (MAE) were estimated as 40% for MLR, 35% for ANN, 30% for KNN and 25% for RF. </a:t>
            </a:r>
          </a:p>
          <a:p>
            <a:r>
              <a:rPr lang="en-US" sz="2400" dirty="0">
                <a:latin typeface="Times New Roman" panose="02020603050405020304" pitchFamily="18" charset="0"/>
              </a:rPr>
              <a:t>The Mean Absolute Error (MAE) was used because it helps calculates the average absolute difference between the actual and predicted values, giving thereby giving an idea of how wrong the predictions were.</a:t>
            </a:r>
          </a:p>
          <a:p>
            <a:r>
              <a:rPr lang="en-US" sz="2400" dirty="0">
                <a:latin typeface="Times New Roman" panose="02020603050405020304" pitchFamily="18" charset="0"/>
              </a:rPr>
              <a:t>In a MAE, a lower MAE signifies a better performance of the model as it indicates smaller deviations from the actual value. Therefore, in our study the RF model yielded the lowest MAE (25%), indicating that on average, the RF model’s predictions deviated least from the actual water-quality indices. </a:t>
            </a:r>
          </a:p>
          <a:p>
            <a:pPr algn="just"/>
            <a:endParaRPr lang="en-ZM" sz="2400" b="1" dirty="0">
              <a:latin typeface="Times New Roman" panose="02020603050405020304" pitchFamily="18" charset="0"/>
            </a:endParaRPr>
          </a:p>
          <a:p>
            <a:r>
              <a:rPr lang="en-US" sz="2400" dirty="0">
                <a:solidFill>
                  <a:schemeClr val="tx2"/>
                </a:solidFill>
                <a:latin typeface="Times New Roman" panose="02020603050405020304" pitchFamily="18" charset="0"/>
              </a:rPr>
              <a:t>:  </a:t>
            </a:r>
          </a:p>
          <a:p>
            <a:pPr marL="0" indent="0">
              <a:buNone/>
            </a:pPr>
            <a:endParaRPr lang="en-US" sz="2400" dirty="0">
              <a:solidFill>
                <a:schemeClr val="tx2"/>
              </a:solidFill>
              <a:latin typeface="Times New Roman" panose="02020603050405020304" pitchFamily="18" charset="0"/>
            </a:endParaRPr>
          </a:p>
          <a:p>
            <a:endParaRPr lang="en-US" sz="2400" dirty="0">
              <a:solidFill>
                <a:schemeClr val="tx2"/>
              </a:solidFill>
              <a:latin typeface="Times New Roman" panose="02020603050405020304" pitchFamily="18" charset="0"/>
            </a:endParaRPr>
          </a:p>
        </p:txBody>
      </p:sp>
      <p:graphicFrame>
        <p:nvGraphicFramePr>
          <p:cNvPr id="4" name="Table 3">
            <a:extLst>
              <a:ext uri="{FF2B5EF4-FFF2-40B4-BE49-F238E27FC236}">
                <a16:creationId xmlns:a16="http://schemas.microsoft.com/office/drawing/2014/main" id="{4EF79FDE-D253-07EC-0602-EC4C4F0E9F40}"/>
              </a:ext>
            </a:extLst>
          </p:cNvPr>
          <p:cNvGraphicFramePr>
            <a:graphicFrameLocks noGrp="1"/>
          </p:cNvGraphicFramePr>
          <p:nvPr>
            <p:extLst>
              <p:ext uri="{D42A27DB-BD31-4B8C-83A1-F6EECF244321}">
                <p14:modId xmlns:p14="http://schemas.microsoft.com/office/powerpoint/2010/main" val="4292913"/>
              </p:ext>
            </p:extLst>
          </p:nvPr>
        </p:nvGraphicFramePr>
        <p:xfrm>
          <a:off x="662473" y="989045"/>
          <a:ext cx="10384972" cy="2026715"/>
        </p:xfrm>
        <a:graphic>
          <a:graphicData uri="http://schemas.openxmlformats.org/drawingml/2006/table">
            <a:tbl>
              <a:tblPr firstRow="1" firstCol="1" bandRow="1"/>
              <a:tblGrid>
                <a:gridCol w="2577337">
                  <a:extLst>
                    <a:ext uri="{9D8B030D-6E8A-4147-A177-3AD203B41FA5}">
                      <a16:colId xmlns:a16="http://schemas.microsoft.com/office/drawing/2014/main" val="3945333329"/>
                    </a:ext>
                  </a:extLst>
                </a:gridCol>
                <a:gridCol w="3288452">
                  <a:extLst>
                    <a:ext uri="{9D8B030D-6E8A-4147-A177-3AD203B41FA5}">
                      <a16:colId xmlns:a16="http://schemas.microsoft.com/office/drawing/2014/main" val="1422480476"/>
                    </a:ext>
                  </a:extLst>
                </a:gridCol>
                <a:gridCol w="2627347">
                  <a:extLst>
                    <a:ext uri="{9D8B030D-6E8A-4147-A177-3AD203B41FA5}">
                      <a16:colId xmlns:a16="http://schemas.microsoft.com/office/drawing/2014/main" val="1747326649"/>
                    </a:ext>
                  </a:extLst>
                </a:gridCol>
                <a:gridCol w="1891836">
                  <a:extLst>
                    <a:ext uri="{9D8B030D-6E8A-4147-A177-3AD203B41FA5}">
                      <a16:colId xmlns:a16="http://schemas.microsoft.com/office/drawing/2014/main" val="366557026"/>
                    </a:ext>
                  </a:extLst>
                </a:gridCol>
              </a:tblGrid>
              <a:tr h="519920">
                <a:tc>
                  <a:txBody>
                    <a:bodyPr/>
                    <a:lstStyle/>
                    <a:p>
                      <a:pPr algn="ctr">
                        <a:lnSpc>
                          <a:spcPct val="107000"/>
                        </a:lnSpc>
                        <a:spcAft>
                          <a:spcPts val="800"/>
                        </a:spcAft>
                      </a:pPr>
                      <a:r>
                        <a:rPr lang="en-ZM"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Model</a:t>
                      </a:r>
                      <a:endParaRPr lang="en-ZM"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lnSpc>
                          <a:spcPct val="107000"/>
                        </a:lnSpc>
                        <a:spcAft>
                          <a:spcPts val="800"/>
                        </a:spcAft>
                      </a:pPr>
                      <a:r>
                        <a:rPr lang="en-ZM" sz="2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MAE</a:t>
                      </a:r>
                      <a:endParaRPr lang="en-ZM"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lnSpc>
                          <a:spcPct val="107000"/>
                        </a:lnSpc>
                        <a:spcAft>
                          <a:spcPts val="800"/>
                        </a:spcAft>
                      </a:pPr>
                      <a:r>
                        <a:rPr lang="en-ZM" sz="2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RMSE</a:t>
                      </a:r>
                      <a:endParaRPr lang="en-ZM"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lnSpc>
                          <a:spcPct val="107000"/>
                        </a:lnSpc>
                        <a:spcAft>
                          <a:spcPts val="800"/>
                        </a:spcAft>
                      </a:pPr>
                      <a:r>
                        <a:rPr lang="en-ZM" sz="2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a:t>
                      </a:r>
                      <a:r>
                        <a:rPr lang="en-ZM" sz="2400" b="1" baseline="30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a:t>
                      </a:r>
                      <a:endParaRPr lang="en-ZM"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694558173"/>
                  </a:ext>
                </a:extLst>
              </a:tr>
              <a:tr h="502265">
                <a:tc>
                  <a:txBody>
                    <a:bodyPr/>
                    <a:lstStyle/>
                    <a:p>
                      <a:pPr indent="128270" algn="just">
                        <a:lnSpc>
                          <a:spcPct val="105000"/>
                        </a:lnSpc>
                      </a:pPr>
                      <a:r>
                        <a:rPr lang="en-ZM" sz="2400" b="1" dirty="0">
                          <a:effectLst/>
                          <a:latin typeface="Times New Roman" panose="02020603050405020304" pitchFamily="18" charset="0"/>
                          <a:ea typeface="Calibri" panose="020F0502020204030204" pitchFamily="34" charset="0"/>
                          <a:cs typeface="Times New Roman" panose="02020603050405020304" pitchFamily="18" charset="0"/>
                        </a:rPr>
                        <a:t>MLR</a:t>
                      </a:r>
                      <a:endParaRPr lang="en-ZM"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128270" algn="just">
                        <a:lnSpc>
                          <a:spcPct val="105000"/>
                        </a:lnSpc>
                      </a:pPr>
                      <a:r>
                        <a:rPr lang="en-ZM" sz="2400" b="1">
                          <a:effectLst/>
                          <a:latin typeface="Times New Roman" panose="02020603050405020304" pitchFamily="18" charset="0"/>
                          <a:ea typeface="Calibri" panose="020F0502020204030204" pitchFamily="34" charset="0"/>
                          <a:cs typeface="Times New Roman" panose="02020603050405020304" pitchFamily="18" charset="0"/>
                        </a:rPr>
                        <a:t>0.40</a:t>
                      </a:r>
                      <a:endParaRPr lang="en-ZM"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128270" algn="just">
                        <a:lnSpc>
                          <a:spcPct val="105000"/>
                        </a:lnSpc>
                      </a:pPr>
                      <a:r>
                        <a:rPr lang="en-ZM" sz="2400" b="1">
                          <a:effectLst/>
                          <a:latin typeface="Times New Roman" panose="02020603050405020304" pitchFamily="18" charset="0"/>
                          <a:ea typeface="Calibri" panose="020F0502020204030204" pitchFamily="34" charset="0"/>
                          <a:cs typeface="Times New Roman" panose="02020603050405020304" pitchFamily="18" charset="0"/>
                        </a:rPr>
                        <a:t>0.45</a:t>
                      </a:r>
                      <a:endParaRPr lang="en-ZM"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128270" algn="just">
                        <a:lnSpc>
                          <a:spcPct val="105000"/>
                        </a:lnSpc>
                      </a:pPr>
                      <a:r>
                        <a:rPr lang="en-ZM" sz="2400" b="1">
                          <a:effectLst/>
                          <a:latin typeface="Times New Roman" panose="02020603050405020304" pitchFamily="18" charset="0"/>
                          <a:ea typeface="Calibri" panose="020F0502020204030204" pitchFamily="34" charset="0"/>
                          <a:cs typeface="Times New Roman" panose="02020603050405020304" pitchFamily="18" charset="0"/>
                        </a:rPr>
                        <a:t>0.78</a:t>
                      </a:r>
                      <a:endParaRPr lang="en-ZM"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47245056"/>
                  </a:ext>
                </a:extLst>
              </a:tr>
              <a:tr h="502265">
                <a:tc>
                  <a:txBody>
                    <a:bodyPr/>
                    <a:lstStyle/>
                    <a:p>
                      <a:pPr indent="128270" algn="just">
                        <a:lnSpc>
                          <a:spcPct val="105000"/>
                        </a:lnSpc>
                      </a:pPr>
                      <a:r>
                        <a:rPr lang="en-ZM" sz="2400" b="1">
                          <a:effectLst/>
                          <a:latin typeface="Times New Roman" panose="02020603050405020304" pitchFamily="18" charset="0"/>
                          <a:ea typeface="Calibri" panose="020F0502020204030204" pitchFamily="34" charset="0"/>
                          <a:cs typeface="Times New Roman" panose="02020603050405020304" pitchFamily="18" charset="0"/>
                        </a:rPr>
                        <a:t>ANN</a:t>
                      </a:r>
                      <a:endParaRPr lang="en-ZM"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128270" algn="just">
                        <a:lnSpc>
                          <a:spcPct val="105000"/>
                        </a:lnSpc>
                      </a:pPr>
                      <a:r>
                        <a:rPr lang="en-ZM" sz="2400" b="1" dirty="0">
                          <a:effectLst/>
                          <a:latin typeface="Times New Roman" panose="02020603050405020304" pitchFamily="18" charset="0"/>
                          <a:ea typeface="Calibri" panose="020F0502020204030204" pitchFamily="34" charset="0"/>
                          <a:cs typeface="Times New Roman" panose="02020603050405020304" pitchFamily="18" charset="0"/>
                        </a:rPr>
                        <a:t>0.35</a:t>
                      </a:r>
                      <a:endParaRPr lang="en-ZM"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128270" algn="just">
                        <a:lnSpc>
                          <a:spcPct val="105000"/>
                        </a:lnSpc>
                      </a:pPr>
                      <a:r>
                        <a:rPr lang="en-ZM" sz="2400" b="1">
                          <a:effectLst/>
                          <a:latin typeface="Times New Roman" panose="02020603050405020304" pitchFamily="18" charset="0"/>
                          <a:ea typeface="Calibri" panose="020F0502020204030204" pitchFamily="34" charset="0"/>
                          <a:cs typeface="Times New Roman" panose="02020603050405020304" pitchFamily="18" charset="0"/>
                        </a:rPr>
                        <a:t>0.38</a:t>
                      </a:r>
                      <a:endParaRPr lang="en-ZM"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128270" algn="just">
                        <a:lnSpc>
                          <a:spcPct val="105000"/>
                        </a:lnSpc>
                      </a:pPr>
                      <a:r>
                        <a:rPr lang="en-ZM" sz="2400" b="1">
                          <a:effectLst/>
                          <a:latin typeface="Times New Roman" panose="02020603050405020304" pitchFamily="18" charset="0"/>
                          <a:ea typeface="Calibri" panose="020F0502020204030204" pitchFamily="34" charset="0"/>
                          <a:cs typeface="Times New Roman" panose="02020603050405020304" pitchFamily="18" charset="0"/>
                        </a:rPr>
                        <a:t>0.82</a:t>
                      </a:r>
                      <a:endParaRPr lang="en-ZM"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73127275"/>
                  </a:ext>
                </a:extLst>
              </a:tr>
              <a:tr h="502265">
                <a:tc>
                  <a:txBody>
                    <a:bodyPr/>
                    <a:lstStyle/>
                    <a:p>
                      <a:pPr indent="128270" algn="just">
                        <a:lnSpc>
                          <a:spcPct val="105000"/>
                        </a:lnSpc>
                      </a:pPr>
                      <a:r>
                        <a:rPr lang="en-ZM" sz="2400" b="1" dirty="0">
                          <a:effectLst/>
                          <a:latin typeface="Times New Roman" panose="02020603050405020304" pitchFamily="18" charset="0"/>
                          <a:ea typeface="Calibri" panose="020F0502020204030204" pitchFamily="34" charset="0"/>
                          <a:cs typeface="Times New Roman" panose="02020603050405020304" pitchFamily="18" charset="0"/>
                        </a:rPr>
                        <a:t>RF</a:t>
                      </a:r>
                      <a:endParaRPr lang="en-ZM"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128270" algn="just">
                        <a:lnSpc>
                          <a:spcPct val="105000"/>
                        </a:lnSpc>
                      </a:pPr>
                      <a:r>
                        <a:rPr lang="en-ZM" sz="2400" b="1" dirty="0">
                          <a:effectLst/>
                          <a:latin typeface="Times New Roman" panose="02020603050405020304" pitchFamily="18" charset="0"/>
                          <a:ea typeface="Calibri" panose="020F0502020204030204" pitchFamily="34" charset="0"/>
                          <a:cs typeface="Times New Roman" panose="02020603050405020304" pitchFamily="18" charset="0"/>
                        </a:rPr>
                        <a:t>0.25</a:t>
                      </a:r>
                      <a:endParaRPr lang="en-ZM"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128270" algn="just">
                        <a:lnSpc>
                          <a:spcPct val="105000"/>
                        </a:lnSpc>
                      </a:pPr>
                      <a:r>
                        <a:rPr lang="en-ZM" sz="2400" b="1" dirty="0">
                          <a:effectLst/>
                          <a:latin typeface="Times New Roman" panose="02020603050405020304" pitchFamily="18" charset="0"/>
                          <a:ea typeface="Calibri" panose="020F0502020204030204" pitchFamily="34" charset="0"/>
                          <a:cs typeface="Times New Roman" panose="02020603050405020304" pitchFamily="18" charset="0"/>
                        </a:rPr>
                        <a:t>0.22</a:t>
                      </a:r>
                      <a:endParaRPr lang="en-ZM"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128270" algn="just">
                        <a:lnSpc>
                          <a:spcPct val="105000"/>
                        </a:lnSpc>
                      </a:pPr>
                      <a:r>
                        <a:rPr lang="en-ZM" sz="2400" b="1" dirty="0">
                          <a:effectLst/>
                          <a:latin typeface="Times New Roman" panose="02020603050405020304" pitchFamily="18" charset="0"/>
                          <a:ea typeface="Calibri" panose="020F0502020204030204" pitchFamily="34" charset="0"/>
                          <a:cs typeface="Times New Roman" panose="02020603050405020304" pitchFamily="18" charset="0"/>
                        </a:rPr>
                        <a:t>0.94</a:t>
                      </a:r>
                      <a:endParaRPr lang="en-ZM"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55655696"/>
                  </a:ext>
                </a:extLst>
              </a:tr>
            </a:tbl>
          </a:graphicData>
        </a:graphic>
      </p:graphicFrame>
      <p:sp>
        <p:nvSpPr>
          <p:cNvPr id="7" name="TextBox 6">
            <a:extLst>
              <a:ext uri="{FF2B5EF4-FFF2-40B4-BE49-F238E27FC236}">
                <a16:creationId xmlns:a16="http://schemas.microsoft.com/office/drawing/2014/main" id="{E664CE99-2100-F627-6C79-729DCA6C37B5}"/>
              </a:ext>
            </a:extLst>
          </p:cNvPr>
          <p:cNvSpPr txBox="1"/>
          <p:nvPr/>
        </p:nvSpPr>
        <p:spPr>
          <a:xfrm>
            <a:off x="436207" y="620059"/>
            <a:ext cx="6097554" cy="374077"/>
          </a:xfrm>
          <a:prstGeom prst="rect">
            <a:avLst/>
          </a:prstGeom>
          <a:noFill/>
        </p:spPr>
        <p:txBody>
          <a:bodyPr wrap="square">
            <a:spAutoFit/>
          </a:bodyPr>
          <a:lstStyle/>
          <a:p>
            <a:pPr algn="just">
              <a:lnSpc>
                <a:spcPct val="107000"/>
              </a:lnSpc>
              <a:spcAft>
                <a:spcPts val="800"/>
              </a:spcAft>
              <a:tabLst>
                <a:tab pos="2425700" algn="l"/>
                <a:tab pos="2971800" algn="ctr"/>
              </a:tabLst>
            </a:pPr>
            <a:r>
              <a:rPr lang="en-ZM" sz="1800" b="1" dirty="0">
                <a:effectLst/>
                <a:latin typeface="Times New Roman" panose="02020603050405020304" pitchFamily="18" charset="0"/>
                <a:ea typeface="Calibri" panose="020F0502020204030204" pitchFamily="34" charset="0"/>
                <a:cs typeface="Times New Roman" panose="02020603050405020304" pitchFamily="18" charset="0"/>
              </a:rPr>
              <a:t>Table 2: Performance of ML Models</a:t>
            </a:r>
            <a:endParaRPr lang="en-ZM"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4719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04672" y="-320995"/>
            <a:ext cx="4977976" cy="1454051"/>
          </a:xfrm>
        </p:spPr>
        <p:txBody>
          <a:bodyPr>
            <a:normAutofit/>
          </a:bodyPr>
          <a:lstStyle/>
          <a:p>
            <a:r>
              <a:rPr lang="en-US" sz="3600" dirty="0">
                <a:solidFill>
                  <a:schemeClr val="tx2"/>
                </a:solidFill>
                <a:latin typeface="Times New Roman" panose="02020603050405020304" pitchFamily="18" charset="0"/>
                <a:cs typeface="Times New Roman" panose="02020603050405020304" pitchFamily="18" charset="0"/>
              </a:rPr>
              <a:t>RESULTS </a:t>
            </a:r>
            <a:r>
              <a:rPr lang="en-US" sz="3600" dirty="0" err="1">
                <a:solidFill>
                  <a:schemeClr val="tx2"/>
                </a:solidFill>
                <a:latin typeface="Times New Roman" panose="02020603050405020304" pitchFamily="18" charset="0"/>
                <a:cs typeface="Times New Roman" panose="02020603050405020304" pitchFamily="18" charset="0"/>
              </a:rPr>
              <a:t>cont</a:t>
            </a:r>
            <a:r>
              <a:rPr lang="en-US" sz="3600" dirty="0">
                <a:solidFill>
                  <a:schemeClr val="tx2"/>
                </a:solidFill>
                <a:latin typeface="Times New Roman" panose="02020603050405020304" pitchFamily="18" charset="0"/>
                <a:cs typeface="Times New Roman" panose="02020603050405020304" pitchFamily="18" charset="0"/>
              </a:rPr>
              <a:t>…</a:t>
            </a:r>
          </a:p>
        </p:txBody>
      </p:sp>
      <p:sp>
        <p:nvSpPr>
          <p:cNvPr id="3" name="Content Placeholder 2"/>
          <p:cNvSpPr>
            <a:spLocks noGrp="1"/>
          </p:cNvSpPr>
          <p:nvPr>
            <p:ph idx="1"/>
          </p:nvPr>
        </p:nvSpPr>
        <p:spPr>
          <a:xfrm>
            <a:off x="817697" y="4600574"/>
            <a:ext cx="11266223" cy="2525459"/>
          </a:xfrm>
        </p:spPr>
        <p:txBody>
          <a:bodyPr anchor="ctr">
            <a:noAutofit/>
          </a:bodyPr>
          <a:lstStyle/>
          <a:p>
            <a:pPr marL="0" indent="0">
              <a:buNone/>
            </a:pPr>
            <a:endParaRPr lang="en-US" sz="2400" dirty="0">
              <a:latin typeface="Times New Roman" panose="02020603050405020304" pitchFamily="18" charset="0"/>
            </a:endParaRPr>
          </a:p>
          <a:p>
            <a:r>
              <a:rPr lang="en-US" sz="2400" dirty="0">
                <a:latin typeface="Times New Roman" panose="02020603050405020304" pitchFamily="18" charset="0"/>
              </a:rPr>
              <a:t>According to the results obtained and as depicted in the diagram above, Random Forest exhibited better performance in terms of both predicting accuracy and its ability to capture relationship among the variables involved than other algorithms. </a:t>
            </a:r>
            <a:endParaRPr lang="en-US" sz="2400" dirty="0">
              <a:solidFill>
                <a:schemeClr val="tx2"/>
              </a:solidFill>
              <a:latin typeface="Times New Roman" panose="02020603050405020304" pitchFamily="18" charset="0"/>
            </a:endParaRPr>
          </a:p>
          <a:p>
            <a:pPr marL="0" indent="0">
              <a:buNone/>
            </a:pPr>
            <a:endParaRPr lang="en-US" sz="2400" dirty="0">
              <a:solidFill>
                <a:schemeClr val="tx2"/>
              </a:solidFill>
              <a:latin typeface="Times New Roman" panose="02020603050405020304" pitchFamily="18" charset="0"/>
            </a:endParaRPr>
          </a:p>
          <a:p>
            <a:endParaRPr lang="en-US" sz="2400" dirty="0">
              <a:solidFill>
                <a:schemeClr val="tx2"/>
              </a:solidFill>
              <a:latin typeface="Times New Roman" panose="02020603050405020304" pitchFamily="18" charset="0"/>
            </a:endParaRPr>
          </a:p>
        </p:txBody>
      </p:sp>
      <p:graphicFrame>
        <p:nvGraphicFramePr>
          <p:cNvPr id="8" name="Chart 7">
            <a:extLst>
              <a:ext uri="{FF2B5EF4-FFF2-40B4-BE49-F238E27FC236}">
                <a16:creationId xmlns:a16="http://schemas.microsoft.com/office/drawing/2014/main" id="{4FC80276-7386-5E32-4D0F-4FC0831C356B}"/>
              </a:ext>
            </a:extLst>
          </p:cNvPr>
          <p:cNvGraphicFramePr/>
          <p:nvPr>
            <p:extLst>
              <p:ext uri="{D42A27DB-BD31-4B8C-83A1-F6EECF244321}">
                <p14:modId xmlns:p14="http://schemas.microsoft.com/office/powerpoint/2010/main" val="711019489"/>
              </p:ext>
            </p:extLst>
          </p:nvPr>
        </p:nvGraphicFramePr>
        <p:xfrm>
          <a:off x="1116452" y="902093"/>
          <a:ext cx="10260000" cy="3812781"/>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F367F084-BDAD-2840-2008-69794FBA0C7B}"/>
              </a:ext>
            </a:extLst>
          </p:cNvPr>
          <p:cNvSpPr txBox="1"/>
          <p:nvPr/>
        </p:nvSpPr>
        <p:spPr>
          <a:xfrm>
            <a:off x="502686" y="594441"/>
            <a:ext cx="6097554" cy="369332"/>
          </a:xfrm>
          <a:prstGeom prst="rect">
            <a:avLst/>
          </a:prstGeom>
          <a:noFill/>
        </p:spPr>
        <p:txBody>
          <a:bodyPr wrap="square">
            <a:spAutoFit/>
          </a:bodyPr>
          <a:lstStyle/>
          <a:p>
            <a:r>
              <a:rPr lang="en-ZM" sz="1800" b="1" dirty="0">
                <a:effectLst/>
                <a:latin typeface="Times New Roman" panose="02020603050405020304" pitchFamily="18" charset="0"/>
                <a:ea typeface="Calibri" panose="020F0502020204030204" pitchFamily="34" charset="0"/>
              </a:rPr>
              <a:t> Figure  </a:t>
            </a:r>
            <a:r>
              <a:rPr lang="en-US" sz="1800" b="1" dirty="0">
                <a:effectLst/>
                <a:latin typeface="Times New Roman" panose="02020603050405020304" pitchFamily="18" charset="0"/>
                <a:ea typeface="Calibri" panose="020F0502020204030204" pitchFamily="34" charset="0"/>
              </a:rPr>
              <a:t>3</a:t>
            </a:r>
            <a:r>
              <a:rPr lang="en-ZM" sz="1800" b="1" dirty="0">
                <a:effectLst/>
                <a:latin typeface="Times New Roman" panose="02020603050405020304" pitchFamily="18" charset="0"/>
                <a:ea typeface="Calibri" panose="020F0502020204030204" pitchFamily="34" charset="0"/>
              </a:rPr>
              <a:t>: Performance of ML Models</a:t>
            </a:r>
            <a:endParaRPr lang="en-ZM" dirty="0"/>
          </a:p>
        </p:txBody>
      </p:sp>
    </p:spTree>
    <p:extLst>
      <p:ext uri="{BB962C8B-B14F-4D97-AF65-F5344CB8AC3E}">
        <p14:creationId xmlns:p14="http://schemas.microsoft.com/office/powerpoint/2010/main" val="1113651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8"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04672" y="-320995"/>
            <a:ext cx="4977976" cy="1454051"/>
          </a:xfrm>
        </p:spPr>
        <p:txBody>
          <a:bodyPr>
            <a:normAutofit/>
          </a:bodyPr>
          <a:lstStyle/>
          <a:p>
            <a:r>
              <a:rPr lang="en-US" sz="3600" dirty="0">
                <a:solidFill>
                  <a:schemeClr val="tx2"/>
                </a:solidFill>
                <a:latin typeface="Times New Roman" panose="02020603050405020304" pitchFamily="18" charset="0"/>
                <a:cs typeface="Times New Roman" panose="02020603050405020304" pitchFamily="18" charset="0"/>
              </a:rPr>
              <a:t>CONCLUSION</a:t>
            </a:r>
          </a:p>
        </p:txBody>
      </p:sp>
      <p:sp>
        <p:nvSpPr>
          <p:cNvPr id="3" name="Content Placeholder 2"/>
          <p:cNvSpPr>
            <a:spLocks noGrp="1"/>
          </p:cNvSpPr>
          <p:nvPr>
            <p:ph idx="1"/>
          </p:nvPr>
        </p:nvSpPr>
        <p:spPr>
          <a:xfrm>
            <a:off x="230451" y="2645435"/>
            <a:ext cx="11494824" cy="3639289"/>
          </a:xfrm>
        </p:spPr>
        <p:txBody>
          <a:bodyPr anchor="ctr">
            <a:noAutofit/>
          </a:bodyPr>
          <a:lstStyle/>
          <a:p>
            <a:pPr marL="0" indent="0">
              <a:buNone/>
            </a:pPr>
            <a:endParaRPr lang="en-US" dirty="0">
              <a:latin typeface="Times New Roman" panose="02020603050405020304" pitchFamily="18" charset="0"/>
            </a:endParaRPr>
          </a:p>
          <a:p>
            <a:pPr algn="just"/>
            <a:r>
              <a:rPr lang="en-US" dirty="0">
                <a:latin typeface="Times New Roman" panose="02020603050405020304" pitchFamily="18" charset="0"/>
              </a:rPr>
              <a:t>This research successfully met its objectives by assessing water quality, designing a smart monitoring system, and developing predictive models for heavy metal contamination in Kalumbila Mine's surface plant areas. </a:t>
            </a:r>
          </a:p>
          <a:p>
            <a:pPr algn="just"/>
            <a:r>
              <a:rPr lang="en-US" dirty="0">
                <a:latin typeface="Times New Roman" panose="02020603050405020304" pitchFamily="18" charset="0"/>
              </a:rPr>
              <a:t>The water quality assessment identified significant contamination, particularly in Chisola Dam, with higher Overall Index of Pollution (OIP) values than </a:t>
            </a:r>
            <a:r>
              <a:rPr lang="en-US" dirty="0" err="1">
                <a:latin typeface="Times New Roman" panose="02020603050405020304" pitchFamily="18" charset="0"/>
              </a:rPr>
              <a:t>Musanghezhi</a:t>
            </a:r>
            <a:r>
              <a:rPr lang="en-US" dirty="0">
                <a:latin typeface="Times New Roman" panose="02020603050405020304" pitchFamily="18" charset="0"/>
              </a:rPr>
              <a:t> Dam. </a:t>
            </a:r>
          </a:p>
          <a:p>
            <a:pPr algn="just"/>
            <a:r>
              <a:rPr lang="en-US" dirty="0">
                <a:latin typeface="Times New Roman" panose="02020603050405020304" pitchFamily="18" charset="0"/>
              </a:rPr>
              <a:t>An AI-enabled IoT-based real-time water quality monitoring system was developed to track critical parameters and provide timely alerts to fish farmers.</a:t>
            </a:r>
          </a:p>
          <a:p>
            <a:pPr algn="just"/>
            <a:r>
              <a:rPr lang="en-US" dirty="0">
                <a:latin typeface="Times New Roman" panose="02020603050405020304" pitchFamily="18" charset="0"/>
              </a:rPr>
              <a:t> Finally, the study evaluated three predictive models; Random Forest (RF), Artificial Neural Networks (ANN), and Multiple Linear Regression (MLR) with RF outperforming the others, showing the highest accuracy and reliability in predicting future contamination levels.</a:t>
            </a:r>
          </a:p>
          <a:p>
            <a:pPr algn="just"/>
            <a:endParaRPr lang="en-ZM" b="1" dirty="0">
              <a:latin typeface="Times New Roman" panose="02020603050405020304" pitchFamily="18" charset="0"/>
            </a:endParaRPr>
          </a:p>
          <a:p>
            <a:r>
              <a:rPr lang="en-US" dirty="0">
                <a:solidFill>
                  <a:schemeClr val="tx2"/>
                </a:solidFill>
                <a:latin typeface="Times New Roman" panose="02020603050405020304" pitchFamily="18" charset="0"/>
              </a:rPr>
              <a:t>:  </a:t>
            </a:r>
          </a:p>
          <a:p>
            <a:pPr marL="0" indent="0">
              <a:buNone/>
            </a:pPr>
            <a:endParaRPr lang="en-US" dirty="0">
              <a:solidFill>
                <a:schemeClr val="tx2"/>
              </a:solidFill>
              <a:latin typeface="Times New Roman" panose="02020603050405020304" pitchFamily="18" charset="0"/>
            </a:endParaRPr>
          </a:p>
          <a:p>
            <a:endParaRPr lang="en-US" dirty="0">
              <a:solidFill>
                <a:schemeClr val="tx2"/>
              </a:solidFill>
              <a:latin typeface="Times New Roman" panose="02020603050405020304" pitchFamily="18" charset="0"/>
            </a:endParaRPr>
          </a:p>
        </p:txBody>
      </p:sp>
    </p:spTree>
    <p:extLst>
      <p:ext uri="{BB962C8B-B14F-4D97-AF65-F5344CB8AC3E}">
        <p14:creationId xmlns:p14="http://schemas.microsoft.com/office/powerpoint/2010/main" val="3759219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04672" y="-320995"/>
            <a:ext cx="4977976" cy="1454051"/>
          </a:xfrm>
        </p:spPr>
        <p:txBody>
          <a:bodyPr>
            <a:normAutofit/>
          </a:bodyPr>
          <a:lstStyle/>
          <a:p>
            <a:r>
              <a:rPr lang="en-US" sz="3600" dirty="0">
                <a:solidFill>
                  <a:schemeClr val="tx2"/>
                </a:solidFill>
                <a:latin typeface="Times New Roman" panose="02020603050405020304" pitchFamily="18" charset="0"/>
                <a:cs typeface="Times New Roman" panose="02020603050405020304" pitchFamily="18" charset="0"/>
              </a:rPr>
              <a:t>RECOMMENDATIONS</a:t>
            </a:r>
          </a:p>
        </p:txBody>
      </p:sp>
      <p:sp>
        <p:nvSpPr>
          <p:cNvPr id="3" name="Content Placeholder 2"/>
          <p:cNvSpPr>
            <a:spLocks noGrp="1"/>
          </p:cNvSpPr>
          <p:nvPr>
            <p:ph idx="1"/>
          </p:nvPr>
        </p:nvSpPr>
        <p:spPr>
          <a:xfrm>
            <a:off x="230451" y="3030323"/>
            <a:ext cx="11494824" cy="3639289"/>
          </a:xfrm>
        </p:spPr>
        <p:txBody>
          <a:bodyPr anchor="ctr">
            <a:noAutofit/>
          </a:bodyPr>
          <a:lstStyle/>
          <a:p>
            <a:pPr marL="0" indent="0">
              <a:buNone/>
            </a:pPr>
            <a:endParaRPr lang="en-US" dirty="0">
              <a:latin typeface="Times New Roman" panose="02020603050405020304" pitchFamily="18" charset="0"/>
            </a:endParaRPr>
          </a:p>
          <a:p>
            <a:pPr algn="just"/>
            <a:r>
              <a:rPr lang="en-US" dirty="0">
                <a:latin typeface="Times New Roman" panose="02020603050405020304" pitchFamily="18" charset="0"/>
              </a:rPr>
              <a:t>There is need to expand the use of the AI-enabled IoT-based smart aquaculture system across more water bodies in mine surface plant areas across the country to continuously provide real-time monitoring and early detection of water quality issues and ensure immediate intervention to prevent severe contamination.</a:t>
            </a:r>
          </a:p>
          <a:p>
            <a:pPr algn="just"/>
            <a:r>
              <a:rPr lang="en-US" dirty="0">
                <a:latin typeface="Times New Roman" panose="02020603050405020304" pitchFamily="18" charset="0"/>
              </a:rPr>
              <a:t>Implementation of  stricter controls on mining discharge and waste management to significantly reduce the pollution load in affected areas.</a:t>
            </a:r>
          </a:p>
          <a:p>
            <a:pPr algn="just"/>
            <a:r>
              <a:rPr lang="en-US" dirty="0">
                <a:latin typeface="Times New Roman" panose="02020603050405020304" pitchFamily="18" charset="0"/>
              </a:rPr>
              <a:t>There is need to utilize the Random Forest (RF) model, which demonstrated superior accuracy, to predict future trends in water quality based on historical data obtained from these sites. </a:t>
            </a:r>
          </a:p>
          <a:p>
            <a:pPr algn="just">
              <a:buFont typeface="Times New Roman" panose="02020603050405020304" pitchFamily="18" charset="0"/>
              <a:buChar char="a"/>
            </a:pPr>
            <a:r>
              <a:rPr lang="en-US" dirty="0">
                <a:latin typeface="Times New Roman" panose="02020603050405020304" pitchFamily="18" charset="0"/>
              </a:rPr>
              <a:t>There is need for collaborations between the local communities, the mines and  government authorities to enforce strict environmental regulations on mine discharge limits, especially for areas showing critical contamination levels. </a:t>
            </a:r>
          </a:p>
          <a:p>
            <a:pPr marL="0" indent="0" algn="just">
              <a:buNone/>
            </a:pPr>
            <a:endParaRPr lang="en-US" dirty="0">
              <a:latin typeface="Times New Roman" panose="02020603050405020304" pitchFamily="18" charset="0"/>
            </a:endParaRPr>
          </a:p>
          <a:p>
            <a:pPr marL="0" indent="0" algn="just">
              <a:buNone/>
            </a:pPr>
            <a:endParaRPr lang="en-ZM" b="1" dirty="0">
              <a:latin typeface="Times New Roman" panose="02020603050405020304" pitchFamily="18" charset="0"/>
            </a:endParaRPr>
          </a:p>
          <a:p>
            <a:pPr marL="0" indent="0">
              <a:buNone/>
            </a:pPr>
            <a:endParaRPr lang="en-US" dirty="0">
              <a:solidFill>
                <a:schemeClr val="tx2"/>
              </a:solidFill>
              <a:latin typeface="Times New Roman" panose="02020603050405020304" pitchFamily="18" charset="0"/>
            </a:endParaRPr>
          </a:p>
          <a:p>
            <a:pPr marL="0" indent="0">
              <a:buNone/>
            </a:pPr>
            <a:endParaRPr lang="en-US" dirty="0">
              <a:solidFill>
                <a:schemeClr val="tx2"/>
              </a:solidFill>
              <a:latin typeface="Times New Roman" panose="02020603050405020304" pitchFamily="18" charset="0"/>
            </a:endParaRPr>
          </a:p>
          <a:p>
            <a:endParaRPr lang="en-US" dirty="0">
              <a:solidFill>
                <a:schemeClr val="tx2"/>
              </a:solidFill>
              <a:latin typeface="Times New Roman" panose="02020603050405020304" pitchFamily="18" charset="0"/>
            </a:endParaRPr>
          </a:p>
        </p:txBody>
      </p:sp>
    </p:spTree>
    <p:extLst>
      <p:ext uri="{BB962C8B-B14F-4D97-AF65-F5344CB8AC3E}">
        <p14:creationId xmlns:p14="http://schemas.microsoft.com/office/powerpoint/2010/main" val="3704423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04672" y="-320995"/>
            <a:ext cx="7452920" cy="1454051"/>
          </a:xfrm>
        </p:spPr>
        <p:txBody>
          <a:bodyPr>
            <a:normAutofit/>
          </a:bodyPr>
          <a:lstStyle/>
          <a:p>
            <a:r>
              <a:rPr lang="en-US" sz="3600" dirty="0">
                <a:solidFill>
                  <a:schemeClr val="tx2"/>
                </a:solidFill>
                <a:latin typeface="Times New Roman" panose="02020603050405020304" pitchFamily="18" charset="0"/>
                <a:cs typeface="Times New Roman" panose="02020603050405020304" pitchFamily="18" charset="0"/>
              </a:rPr>
              <a:t>IMPLICATION OF THE STUDY</a:t>
            </a:r>
          </a:p>
        </p:txBody>
      </p:sp>
      <p:sp>
        <p:nvSpPr>
          <p:cNvPr id="3" name="Content Placeholder 2"/>
          <p:cNvSpPr>
            <a:spLocks noGrp="1"/>
          </p:cNvSpPr>
          <p:nvPr>
            <p:ph idx="1"/>
          </p:nvPr>
        </p:nvSpPr>
        <p:spPr>
          <a:xfrm>
            <a:off x="230451" y="3030323"/>
            <a:ext cx="11494824" cy="3639289"/>
          </a:xfrm>
        </p:spPr>
        <p:txBody>
          <a:bodyPr anchor="ctr">
            <a:noAutofit/>
          </a:bodyPr>
          <a:lstStyle/>
          <a:p>
            <a:pPr marL="0" indent="0">
              <a:buNone/>
            </a:pPr>
            <a:endParaRPr lang="en-US" dirty="0">
              <a:latin typeface="Times New Roman" panose="02020603050405020304" pitchFamily="18" charset="0"/>
            </a:endParaRPr>
          </a:p>
          <a:p>
            <a:pPr algn="just"/>
            <a:r>
              <a:rPr lang="en-US" dirty="0">
                <a:latin typeface="Times New Roman" panose="02020603050405020304" pitchFamily="18" charset="0"/>
              </a:rPr>
              <a:t>There is need to expand the use of the AI-enabled IoT-based smart aquaculture system across more water bodies in mine surface plant areas across the country to continuously provide real-time monitoring and early detection of water quality issues and ensure immediate intervention to prevent severe contamination.</a:t>
            </a:r>
          </a:p>
          <a:p>
            <a:pPr algn="just"/>
            <a:r>
              <a:rPr lang="en-US" dirty="0">
                <a:latin typeface="Times New Roman" panose="02020603050405020304" pitchFamily="18" charset="0"/>
              </a:rPr>
              <a:t>Implementation of  stricter controls on mining discharge and waste management to significantly reduce the pollution load in affected areas.</a:t>
            </a:r>
          </a:p>
          <a:p>
            <a:pPr algn="just"/>
            <a:r>
              <a:rPr lang="en-US" dirty="0">
                <a:latin typeface="Times New Roman" panose="02020603050405020304" pitchFamily="18" charset="0"/>
              </a:rPr>
              <a:t>There is need to utilize the Random Forest (RF) model, which demonstrated superior accuracy, to predict future trends in water quality based on historical data obtained from these sites. </a:t>
            </a:r>
          </a:p>
          <a:p>
            <a:pPr algn="just"/>
            <a:r>
              <a:rPr lang="en-US" dirty="0">
                <a:latin typeface="Times New Roman" panose="02020603050405020304" pitchFamily="18" charset="0"/>
              </a:rPr>
              <a:t>There is need for collaborations between the local communities, the mines and  government authorities to enforce strict environmental regulations on mine discharge limits, especially for areas showing critical contamination levels. </a:t>
            </a:r>
          </a:p>
          <a:p>
            <a:pPr marL="0" indent="0" algn="just">
              <a:buNone/>
            </a:pPr>
            <a:endParaRPr lang="en-US" dirty="0">
              <a:latin typeface="Times New Roman" panose="02020603050405020304" pitchFamily="18" charset="0"/>
            </a:endParaRPr>
          </a:p>
          <a:p>
            <a:pPr marL="0" indent="0" algn="just">
              <a:buNone/>
            </a:pPr>
            <a:endParaRPr lang="en-ZM" b="1" dirty="0">
              <a:latin typeface="Times New Roman" panose="02020603050405020304" pitchFamily="18" charset="0"/>
            </a:endParaRPr>
          </a:p>
          <a:p>
            <a:pPr marL="0" indent="0">
              <a:buNone/>
            </a:pPr>
            <a:endParaRPr lang="en-US" dirty="0">
              <a:solidFill>
                <a:schemeClr val="tx2"/>
              </a:solidFill>
              <a:latin typeface="Times New Roman" panose="02020603050405020304" pitchFamily="18" charset="0"/>
            </a:endParaRPr>
          </a:p>
          <a:p>
            <a:pPr marL="0" indent="0">
              <a:buNone/>
            </a:pPr>
            <a:endParaRPr lang="en-US" dirty="0">
              <a:solidFill>
                <a:schemeClr val="tx2"/>
              </a:solidFill>
              <a:latin typeface="Times New Roman" panose="02020603050405020304" pitchFamily="18" charset="0"/>
            </a:endParaRPr>
          </a:p>
          <a:p>
            <a:endParaRPr lang="en-US" dirty="0">
              <a:solidFill>
                <a:schemeClr val="tx2"/>
              </a:solidFill>
              <a:latin typeface="Times New Roman" panose="02020603050405020304" pitchFamily="18" charset="0"/>
            </a:endParaRPr>
          </a:p>
        </p:txBody>
      </p:sp>
    </p:spTree>
    <p:extLst>
      <p:ext uri="{BB962C8B-B14F-4D97-AF65-F5344CB8AC3E}">
        <p14:creationId xmlns:p14="http://schemas.microsoft.com/office/powerpoint/2010/main" val="2964659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9189" y="106332"/>
            <a:ext cx="10515600" cy="1325563"/>
          </a:xfrm>
        </p:spPr>
        <p:txBody>
          <a:bodyPr/>
          <a:lstStyle/>
          <a:p>
            <a:r>
              <a:rPr lang="en-US" dirty="0"/>
              <a:t>Main References</a:t>
            </a:r>
          </a:p>
        </p:txBody>
      </p:sp>
      <p:sp>
        <p:nvSpPr>
          <p:cNvPr id="3" name="Content Placeholder 2"/>
          <p:cNvSpPr>
            <a:spLocks noGrp="1"/>
          </p:cNvSpPr>
          <p:nvPr>
            <p:ph idx="1"/>
          </p:nvPr>
        </p:nvSpPr>
        <p:spPr>
          <a:xfrm>
            <a:off x="838200" y="1402933"/>
            <a:ext cx="10515600" cy="4351338"/>
          </a:xfrm>
        </p:spPr>
        <p:txBody>
          <a:bodyPr>
            <a:normAutofit fontScale="85000" lnSpcReduction="20000"/>
          </a:bodyPr>
          <a:lstStyle/>
          <a:p>
            <a:r>
              <a:rPr lang="en-US" dirty="0">
                <a:solidFill>
                  <a:srgbClr val="000000"/>
                </a:solidFill>
                <a:latin typeface="Times New Roman" panose="02020603050405020304" pitchFamily="18" charset="0"/>
              </a:rPr>
              <a:t>Zambia Ministry of Lands and Natural Resources. (2019). </a:t>
            </a:r>
            <a:r>
              <a:rPr lang="en-US" dirty="0" err="1">
                <a:solidFill>
                  <a:srgbClr val="000000"/>
                </a:solidFill>
                <a:latin typeface="Times New Roman" panose="02020603050405020304" pitchFamily="18" charset="0"/>
              </a:rPr>
              <a:t>Kalumbila</a:t>
            </a:r>
            <a:r>
              <a:rPr lang="en-US" dirty="0">
                <a:solidFill>
                  <a:srgbClr val="000000"/>
                </a:solidFill>
                <a:latin typeface="Times New Roman" panose="02020603050405020304" pitchFamily="18" charset="0"/>
              </a:rPr>
              <a:t> District Profile.</a:t>
            </a:r>
          </a:p>
          <a:p>
            <a:r>
              <a:rPr lang="en-US" dirty="0" err="1">
                <a:solidFill>
                  <a:srgbClr val="000000"/>
                </a:solidFill>
                <a:latin typeface="Times New Roman" panose="02020603050405020304" pitchFamily="18" charset="0"/>
              </a:rPr>
              <a:t>Kalumbila</a:t>
            </a:r>
            <a:r>
              <a:rPr lang="en-US" dirty="0">
                <a:solidFill>
                  <a:srgbClr val="000000"/>
                </a:solidFill>
                <a:latin typeface="Times New Roman" panose="02020603050405020304" pitchFamily="18" charset="0"/>
              </a:rPr>
              <a:t> Town Council. (2020). Town Profile.</a:t>
            </a:r>
          </a:p>
          <a:p>
            <a:r>
              <a:rPr lang="en-ZA" dirty="0">
                <a:solidFill>
                  <a:srgbClr val="000000"/>
                </a:solidFill>
                <a:latin typeface="Times New Roman" panose="02020603050405020304" pitchFamily="18" charset="0"/>
              </a:rPr>
              <a:t>First Quantum Minerals Limited. (2022). </a:t>
            </a:r>
            <a:r>
              <a:rPr lang="en-ZA" dirty="0" err="1">
                <a:solidFill>
                  <a:srgbClr val="000000"/>
                </a:solidFill>
                <a:latin typeface="Times New Roman" panose="02020603050405020304" pitchFamily="18" charset="0"/>
              </a:rPr>
              <a:t>Kalumbila</a:t>
            </a:r>
            <a:r>
              <a:rPr lang="en-ZA" dirty="0">
                <a:solidFill>
                  <a:srgbClr val="000000"/>
                </a:solidFill>
                <a:latin typeface="Times New Roman" panose="02020603050405020304" pitchFamily="18" charset="0"/>
              </a:rPr>
              <a:t> Mine.</a:t>
            </a:r>
          </a:p>
          <a:p>
            <a:r>
              <a:rPr lang="en-US" dirty="0">
                <a:solidFill>
                  <a:srgbClr val="000000"/>
                </a:solidFill>
                <a:latin typeface="Times New Roman" panose="02020603050405020304" pitchFamily="18" charset="0"/>
              </a:rPr>
              <a:t>Mining Weekly. (2020). Trident mine, Zambia.</a:t>
            </a:r>
          </a:p>
          <a:p>
            <a:r>
              <a:rPr lang="en-US" dirty="0">
                <a:solidFill>
                  <a:srgbClr val="000000"/>
                </a:solidFill>
                <a:latin typeface="Times New Roman" panose="02020603050405020304" pitchFamily="18" charset="0"/>
              </a:rPr>
              <a:t>Zambia Water Resources Management Authority. (2019). </a:t>
            </a:r>
            <a:r>
              <a:rPr lang="en-US" dirty="0" err="1">
                <a:solidFill>
                  <a:srgbClr val="000000"/>
                </a:solidFill>
                <a:latin typeface="Times New Roman" panose="02020603050405020304" pitchFamily="18" charset="0"/>
              </a:rPr>
              <a:t>Kalumbila</a:t>
            </a:r>
            <a:r>
              <a:rPr lang="en-US" dirty="0">
                <a:solidFill>
                  <a:srgbClr val="000000"/>
                </a:solidFill>
                <a:latin typeface="Times New Roman" panose="02020603050405020304" pitchFamily="18" charset="0"/>
              </a:rPr>
              <a:t> River Basin Profile.</a:t>
            </a:r>
          </a:p>
          <a:p>
            <a:r>
              <a:rPr lang="en-US" dirty="0">
                <a:solidFill>
                  <a:srgbClr val="000000"/>
                </a:solidFill>
                <a:latin typeface="Times New Roman" panose="02020603050405020304" pitchFamily="18" charset="0"/>
              </a:rPr>
              <a:t>Environmental Council of Zambia. (2018). Environmental Impact Assessment Report for </a:t>
            </a:r>
            <a:r>
              <a:rPr lang="en-US" dirty="0" err="1">
                <a:solidFill>
                  <a:srgbClr val="000000"/>
                </a:solidFill>
                <a:latin typeface="Times New Roman" panose="02020603050405020304" pitchFamily="18" charset="0"/>
              </a:rPr>
              <a:t>Kalumbila</a:t>
            </a:r>
            <a:r>
              <a:rPr lang="en-US" dirty="0">
                <a:solidFill>
                  <a:srgbClr val="000000"/>
                </a:solidFill>
                <a:latin typeface="Times New Roman" panose="02020603050405020304" pitchFamily="18" charset="0"/>
              </a:rPr>
              <a:t> Mine.</a:t>
            </a:r>
          </a:p>
          <a:p>
            <a:r>
              <a:rPr lang="en-US" dirty="0">
                <a:solidFill>
                  <a:srgbClr val="000000"/>
                </a:solidFill>
                <a:latin typeface="Times New Roman" panose="02020603050405020304" pitchFamily="18" charset="0"/>
              </a:rPr>
              <a:t>World Health Organization. (2019). Environmental Health Risks in Mining Areas.</a:t>
            </a:r>
          </a:p>
          <a:p>
            <a:r>
              <a:rPr lang="en-US" dirty="0">
                <a:solidFill>
                  <a:srgbClr val="000000"/>
                </a:solidFill>
                <a:latin typeface="Times New Roman" panose="02020603050405020304" pitchFamily="18" charset="0"/>
              </a:rPr>
              <a:t>International Journal of Environmental Science and Technology. (2020). </a:t>
            </a:r>
            <a:r>
              <a:rPr lang="en-US" dirty="0" err="1">
                <a:solidFill>
                  <a:srgbClr val="000000"/>
                </a:solidFill>
                <a:latin typeface="Times New Roman" panose="02020603050405020304" pitchFamily="18" charset="0"/>
              </a:rPr>
              <a:t>IoT</a:t>
            </a:r>
            <a:r>
              <a:rPr lang="en-US" dirty="0">
                <a:solidFill>
                  <a:srgbClr val="000000"/>
                </a:solidFill>
                <a:latin typeface="Times New Roman" panose="02020603050405020304" pitchFamily="18" charset="0"/>
              </a:rPr>
              <a:t>-based Systems for Sustainable Aquaculture.</a:t>
            </a:r>
          </a:p>
        </p:txBody>
      </p:sp>
    </p:spTree>
    <p:extLst>
      <p:ext uri="{BB962C8B-B14F-4D97-AF65-F5344CB8AC3E}">
        <p14:creationId xmlns:p14="http://schemas.microsoft.com/office/powerpoint/2010/main" val="3304763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709635" cy="1325563"/>
          </a:xfrm>
        </p:spPr>
        <p:txBody>
          <a:bodyPr>
            <a:normAutofit fontScale="90000"/>
          </a:bodyPr>
          <a:lstStyle/>
          <a:p>
            <a:r>
              <a:rPr lang="en-US" sz="5400" dirty="0">
                <a:latin typeface="Times New Roman" panose="02020603050405020304" pitchFamily="18" charset="0"/>
                <a:cs typeface="Times New Roman" panose="02020603050405020304" pitchFamily="18" charset="0"/>
              </a:rPr>
              <a:t>INTRODUCTION &amp; BACKGROUND</a:t>
            </a:r>
            <a:br>
              <a:rPr lang="en-US" dirty="0"/>
            </a:br>
            <a:endParaRPr lang="en-US" dirty="0"/>
          </a:p>
        </p:txBody>
      </p:sp>
      <p:sp>
        <p:nvSpPr>
          <p:cNvPr id="3" name="Content Placeholder 2"/>
          <p:cNvSpPr>
            <a:spLocks noGrp="1"/>
          </p:cNvSpPr>
          <p:nvPr>
            <p:ph idx="1"/>
          </p:nvPr>
        </p:nvSpPr>
        <p:spPr>
          <a:xfrm>
            <a:off x="838199" y="1187274"/>
            <a:ext cx="10515600" cy="4351338"/>
          </a:xfrm>
        </p:spPr>
        <p:txBody>
          <a:bodyPr>
            <a:noAutofit/>
          </a:bodyPr>
          <a:lstStyle/>
          <a:p>
            <a:pPr algn="just"/>
            <a:r>
              <a:rPr lang="en-US" sz="2000" dirty="0" err="1">
                <a:latin typeface="Times New Roman" panose="02020603050405020304" pitchFamily="18" charset="0"/>
              </a:rPr>
              <a:t>Kalumbila</a:t>
            </a:r>
            <a:r>
              <a:rPr lang="en-US" sz="2000" dirty="0">
                <a:latin typeface="Times New Roman" panose="02020603050405020304" pitchFamily="18" charset="0"/>
              </a:rPr>
              <a:t> District, located in Zambia's North-Western Province, was established on August 28, 2015, by President Edgar </a:t>
            </a:r>
            <a:r>
              <a:rPr lang="en-US" sz="2000" dirty="0" err="1">
                <a:latin typeface="Times New Roman" panose="02020603050405020304" pitchFamily="18" charset="0"/>
              </a:rPr>
              <a:t>Chagwa</a:t>
            </a:r>
            <a:r>
              <a:rPr lang="en-US" sz="2000" dirty="0">
                <a:latin typeface="Times New Roman" panose="02020603050405020304" pitchFamily="18" charset="0"/>
              </a:rPr>
              <a:t> </a:t>
            </a:r>
            <a:r>
              <a:rPr lang="en-US" sz="2000" dirty="0" err="1">
                <a:latin typeface="Times New Roman" panose="02020603050405020304" pitchFamily="18" charset="0"/>
              </a:rPr>
              <a:t>Lungu</a:t>
            </a:r>
            <a:r>
              <a:rPr lang="en-US" sz="2000" dirty="0">
                <a:latin typeface="Times New Roman" panose="02020603050405020304" pitchFamily="18" charset="0"/>
              </a:rPr>
              <a:t>. </a:t>
            </a:r>
          </a:p>
          <a:p>
            <a:pPr algn="just"/>
            <a:r>
              <a:rPr lang="en-US" sz="2000" dirty="0">
                <a:latin typeface="Times New Roman" panose="02020603050405020304" pitchFamily="18" charset="0"/>
              </a:rPr>
              <a:t>The district shares borders with </a:t>
            </a:r>
            <a:r>
              <a:rPr lang="en-US" sz="2000" dirty="0" err="1">
                <a:latin typeface="Times New Roman" panose="02020603050405020304" pitchFamily="18" charset="0"/>
              </a:rPr>
              <a:t>Solwezi</a:t>
            </a:r>
            <a:r>
              <a:rPr lang="en-US" sz="2000" dirty="0">
                <a:latin typeface="Times New Roman" panose="02020603050405020304" pitchFamily="18" charset="0"/>
              </a:rPr>
              <a:t> to the east, the Democratic Republic of Congo to the north, </a:t>
            </a:r>
            <a:r>
              <a:rPr lang="en-US" sz="2000" dirty="0" err="1">
                <a:latin typeface="Times New Roman" panose="02020603050405020304" pitchFamily="18" charset="0"/>
              </a:rPr>
              <a:t>Mwinilunga</a:t>
            </a:r>
            <a:r>
              <a:rPr lang="en-US" sz="2000" dirty="0">
                <a:latin typeface="Times New Roman" panose="02020603050405020304" pitchFamily="18" charset="0"/>
              </a:rPr>
              <a:t> to the west, and </a:t>
            </a:r>
            <a:r>
              <a:rPr lang="en-US" sz="2000" dirty="0" err="1">
                <a:latin typeface="Times New Roman" panose="02020603050405020304" pitchFamily="18" charset="0"/>
              </a:rPr>
              <a:t>Kasempa</a:t>
            </a:r>
            <a:r>
              <a:rPr lang="en-US" sz="2000" dirty="0">
                <a:latin typeface="Times New Roman" panose="02020603050405020304" pitchFamily="18" charset="0"/>
              </a:rPr>
              <a:t> and </a:t>
            </a:r>
            <a:r>
              <a:rPr lang="en-US" sz="2000" dirty="0" err="1">
                <a:latin typeface="Times New Roman" panose="02020603050405020304" pitchFamily="18" charset="0"/>
              </a:rPr>
              <a:t>Mufumbwe</a:t>
            </a:r>
            <a:r>
              <a:rPr lang="en-US" sz="2000" dirty="0">
                <a:latin typeface="Times New Roman" panose="02020603050405020304" pitchFamily="18" charset="0"/>
              </a:rPr>
              <a:t> to the south. </a:t>
            </a:r>
          </a:p>
          <a:p>
            <a:pPr algn="just"/>
            <a:r>
              <a:rPr lang="en-US" sz="2000" dirty="0">
                <a:latin typeface="Times New Roman" panose="02020603050405020304" pitchFamily="18" charset="0"/>
              </a:rPr>
              <a:t>According to the 2010 census, the population was 85,505, with 42,548 males and 42,957 females. However, the 2018 National Demographic Survey reported a population of 142,444 (ZAMSTART, 2018).</a:t>
            </a:r>
          </a:p>
          <a:p>
            <a:pPr algn="just"/>
            <a:r>
              <a:rPr lang="en-US" sz="2000" dirty="0">
                <a:latin typeface="Times New Roman" panose="02020603050405020304" pitchFamily="18" charset="0"/>
              </a:rPr>
              <a:t> </a:t>
            </a:r>
            <a:r>
              <a:rPr lang="en-US" sz="2000" dirty="0" err="1">
                <a:latin typeface="Times New Roman" panose="02020603050405020304" pitchFamily="18" charset="0"/>
              </a:rPr>
              <a:t>Kalumbila</a:t>
            </a:r>
            <a:r>
              <a:rPr lang="en-US" sz="2000" dirty="0">
                <a:latin typeface="Times New Roman" panose="02020603050405020304" pitchFamily="18" charset="0"/>
              </a:rPr>
              <a:t> District has 12 wards with 4 chiefdoms and the major economic activity is mining considering the fact that the district has got two giant mines (</a:t>
            </a:r>
            <a:r>
              <a:rPr lang="en-US" sz="2000" dirty="0" err="1">
                <a:latin typeface="Times New Roman" panose="02020603050405020304" pitchFamily="18" charset="0"/>
              </a:rPr>
              <a:t>Barrick</a:t>
            </a:r>
            <a:r>
              <a:rPr lang="en-US" sz="2000" dirty="0">
                <a:latin typeface="Times New Roman" panose="02020603050405020304" pitchFamily="18" charset="0"/>
              </a:rPr>
              <a:t> mine- former </a:t>
            </a:r>
            <a:r>
              <a:rPr lang="en-US" sz="2000" dirty="0" err="1">
                <a:latin typeface="Times New Roman" panose="02020603050405020304" pitchFamily="18" charset="0"/>
              </a:rPr>
              <a:t>Lumwana</a:t>
            </a:r>
            <a:r>
              <a:rPr lang="en-US" sz="2000" dirty="0">
                <a:latin typeface="Times New Roman" panose="02020603050405020304" pitchFamily="18" charset="0"/>
              </a:rPr>
              <a:t> and First Quantum Minerals(FQM) Trident Foundation mine- former </a:t>
            </a:r>
            <a:r>
              <a:rPr lang="en-US" sz="2000" dirty="0" err="1">
                <a:latin typeface="Times New Roman" panose="02020603050405020304" pitchFamily="18" charset="0"/>
              </a:rPr>
              <a:t>Kalumbila</a:t>
            </a:r>
            <a:r>
              <a:rPr lang="en-US" sz="2000" dirty="0">
                <a:latin typeface="Times New Roman" panose="02020603050405020304" pitchFamily="18" charset="0"/>
              </a:rPr>
              <a:t> Mine).</a:t>
            </a:r>
          </a:p>
          <a:p>
            <a:pPr algn="just"/>
            <a:r>
              <a:rPr lang="en-US" sz="2000" dirty="0">
                <a:latin typeface="Times New Roman" panose="02020603050405020304" pitchFamily="18" charset="0"/>
              </a:rPr>
              <a:t>The surge in population in </a:t>
            </a:r>
            <a:r>
              <a:rPr lang="en-US" sz="2000" dirty="0" err="1">
                <a:latin typeface="Times New Roman" panose="02020603050405020304" pitchFamily="18" charset="0"/>
              </a:rPr>
              <a:t>Kalumbila</a:t>
            </a:r>
            <a:r>
              <a:rPr lang="en-US" sz="2000" dirty="0">
                <a:latin typeface="Times New Roman" panose="02020603050405020304" pitchFamily="18" charset="0"/>
              </a:rPr>
              <a:t> District, driven by the mining industry, has led to a significant increase in demand for agricultural products. </a:t>
            </a:r>
          </a:p>
          <a:p>
            <a:pPr algn="just"/>
            <a:r>
              <a:rPr lang="en-US" sz="2000" dirty="0">
                <a:latin typeface="Times New Roman" panose="02020603050405020304" pitchFamily="18" charset="0"/>
              </a:rPr>
              <a:t>However, the local farming community, comprising mainly small-scale farmers (80%), has struggled to meet this demand because of the environmental degradation of mine Effluents  (pollutants) that are emitted due to mining activities being conducted in the area (ZAMSTAT, 2020). </a:t>
            </a:r>
          </a:p>
          <a:p>
            <a:pPr>
              <a:buSzPts val="2800"/>
            </a:pPr>
            <a:r>
              <a:rPr lang="en-US" sz="2000" dirty="0">
                <a:latin typeface="Times New Roman" panose="02020603050405020304" pitchFamily="18" charset="0"/>
              </a:rPr>
              <a:t>According to World Bank Report (2020), </a:t>
            </a:r>
            <a:r>
              <a:rPr lang="en-US" sz="2000" dirty="0" err="1">
                <a:latin typeface="Times New Roman" panose="02020603050405020304" pitchFamily="18" charset="0"/>
              </a:rPr>
              <a:t>Kalumbila</a:t>
            </a:r>
            <a:r>
              <a:rPr lang="en-US" sz="2000" dirty="0">
                <a:latin typeface="Times New Roman" panose="02020603050405020304" pitchFamily="18" charset="0"/>
              </a:rPr>
              <a:t> mine </a:t>
            </a:r>
            <a:r>
              <a:rPr lang="en-US" sz="2000" dirty="0">
                <a:solidFill>
                  <a:srgbClr val="000000"/>
                </a:solidFill>
                <a:latin typeface="Times New Roman" panose="02020603050405020304" pitchFamily="18" charset="0"/>
              </a:rPr>
              <a:t>is one of the biggest copper producing mines in Africa. The open-pit mine also holds one of the biggest copper reserves in the world. </a:t>
            </a:r>
          </a:p>
          <a:p>
            <a:pPr algn="just"/>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709635" cy="1325563"/>
          </a:xfrm>
        </p:spPr>
        <p:txBody>
          <a:bodyPr>
            <a:normAutofit fontScale="90000"/>
          </a:bodyPr>
          <a:lstStyle/>
          <a:p>
            <a:r>
              <a:rPr lang="en-US" sz="5400" dirty="0">
                <a:latin typeface="Times New Roman" panose="02020603050405020304" pitchFamily="18" charset="0"/>
                <a:cs typeface="Times New Roman" panose="02020603050405020304" pitchFamily="18" charset="0"/>
              </a:rPr>
              <a:t>INTRODUCTION &amp; BACKGROUND</a:t>
            </a:r>
            <a:br>
              <a:rPr lang="en-US" dirty="0"/>
            </a:br>
            <a:endParaRPr lang="en-US" dirty="0"/>
          </a:p>
        </p:txBody>
      </p:sp>
      <p:sp>
        <p:nvSpPr>
          <p:cNvPr id="3" name="Content Placeholder 2"/>
          <p:cNvSpPr>
            <a:spLocks noGrp="1"/>
          </p:cNvSpPr>
          <p:nvPr>
            <p:ph idx="1"/>
          </p:nvPr>
        </p:nvSpPr>
        <p:spPr>
          <a:xfrm>
            <a:off x="838199" y="1187274"/>
            <a:ext cx="10515600" cy="4351338"/>
          </a:xfrm>
        </p:spPr>
        <p:txBody>
          <a:bodyPr>
            <a:noAutofit/>
          </a:bodyPr>
          <a:lstStyle/>
          <a:p>
            <a:pPr algn="just">
              <a:buSzPts val="2800"/>
            </a:pPr>
            <a:r>
              <a:rPr lang="en-US" sz="2000" dirty="0">
                <a:solidFill>
                  <a:srgbClr val="000000"/>
                </a:solidFill>
                <a:latin typeface="Times New Roman" panose="02020603050405020304" pitchFamily="18" charset="0"/>
              </a:rPr>
              <a:t>The current mining plan involves the staged development of a large open-pit measuring 5.4km- long, 1.5km-wide and 375m-deep.</a:t>
            </a:r>
          </a:p>
          <a:p>
            <a:pPr algn="just">
              <a:buSzPts val="2800"/>
            </a:pPr>
            <a:r>
              <a:rPr lang="en-US" sz="2000" dirty="0">
                <a:solidFill>
                  <a:srgbClr val="000000"/>
                </a:solidFill>
                <a:latin typeface="Times New Roman" panose="02020603050405020304" pitchFamily="18" charset="0"/>
              </a:rPr>
              <a:t>The extracted ore is crushed in-pit and sent to a crushed ore stockpile overland, from where it is further conveyed to a nearby processing plant.</a:t>
            </a:r>
            <a:endParaRPr lang="en-US" sz="2000" dirty="0">
              <a:solidFill>
                <a:srgbClr val="000000"/>
              </a:solidFill>
              <a:latin typeface="Calibri" panose="020F0502020204030204" pitchFamily="34" charset="0"/>
            </a:endParaRPr>
          </a:p>
          <a:p>
            <a:pPr>
              <a:buSzPts val="2800"/>
            </a:pPr>
            <a:r>
              <a:rPr lang="en-US" sz="2000" dirty="0">
                <a:solidFill>
                  <a:srgbClr val="000000"/>
                </a:solidFill>
                <a:latin typeface="Times New Roman" panose="02020603050405020304" pitchFamily="18" charset="0"/>
              </a:rPr>
              <a:t>The fine ore material undergoes a conventional </a:t>
            </a:r>
            <a:r>
              <a:rPr lang="en-US" sz="2000" dirty="0" err="1">
                <a:solidFill>
                  <a:srgbClr val="000000"/>
                </a:solidFill>
                <a:latin typeface="Times New Roman" panose="02020603050405020304" pitchFamily="18" charset="0"/>
              </a:rPr>
              <a:t>sulphide</a:t>
            </a:r>
            <a:r>
              <a:rPr lang="en-US" sz="2000" dirty="0">
                <a:solidFill>
                  <a:srgbClr val="000000"/>
                </a:solidFill>
                <a:latin typeface="Times New Roman" panose="02020603050405020304" pitchFamily="18" charset="0"/>
              </a:rPr>
              <a:t> ore flotation circuit for the production of copper concentrate(FQM, 2016).</a:t>
            </a:r>
          </a:p>
          <a:p>
            <a:pPr>
              <a:buSzPts val="2800"/>
            </a:pPr>
            <a:r>
              <a:rPr lang="en-US" sz="2000" dirty="0">
                <a:solidFill>
                  <a:srgbClr val="000000"/>
                </a:solidFill>
                <a:latin typeface="Times New Roman" panose="02020603050405020304" pitchFamily="18" charset="0"/>
              </a:rPr>
              <a:t>However during this process, high presence of heavy metals is emitted to the atmosphere and water bodies thereby affecting the natural </a:t>
            </a:r>
            <a:r>
              <a:rPr lang="en-US" sz="2000" dirty="0" err="1">
                <a:solidFill>
                  <a:srgbClr val="000000"/>
                </a:solidFill>
                <a:latin typeface="Times New Roman" panose="02020603050405020304" pitchFamily="18" charset="0"/>
              </a:rPr>
              <a:t>abitats</a:t>
            </a:r>
            <a:r>
              <a:rPr lang="en-US" sz="2000" dirty="0">
                <a:solidFill>
                  <a:srgbClr val="000000"/>
                </a:solidFill>
                <a:latin typeface="Times New Roman" panose="02020603050405020304" pitchFamily="18" charset="0"/>
              </a:rPr>
              <a:t> and surrounding as illustrated in the figure below:</a:t>
            </a:r>
          </a:p>
          <a:p>
            <a:pPr marL="0" indent="0">
              <a:buSzPts val="2800"/>
              <a:buNone/>
            </a:pPr>
            <a:endParaRPr lang="en-US" sz="2000" dirty="0">
              <a:solidFill>
                <a:srgbClr val="000000"/>
              </a:solidFill>
              <a:latin typeface="Times New Roman" panose="02020603050405020304" pitchFamily="18" charset="0"/>
            </a:endParaRPr>
          </a:p>
          <a:p>
            <a:pPr algn="just"/>
            <a:endParaRPr lang="en-US" sz="2000" dirty="0"/>
          </a:p>
        </p:txBody>
      </p:sp>
    </p:spTree>
    <p:extLst>
      <p:ext uri="{BB962C8B-B14F-4D97-AF65-F5344CB8AC3E}">
        <p14:creationId xmlns:p14="http://schemas.microsoft.com/office/powerpoint/2010/main" val="3891831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709635" cy="1325563"/>
          </a:xfrm>
        </p:spPr>
        <p:txBody>
          <a:bodyPr>
            <a:normAutofit fontScale="90000"/>
          </a:bodyPr>
          <a:lstStyle/>
          <a:p>
            <a:r>
              <a:rPr lang="en-US" sz="5400" dirty="0">
                <a:latin typeface="Times New Roman" panose="02020603050405020304" pitchFamily="18" charset="0"/>
                <a:cs typeface="Times New Roman" panose="02020603050405020304" pitchFamily="18" charset="0"/>
              </a:rPr>
              <a:t>INTRODUCTION &amp; BACKGROUND</a:t>
            </a:r>
            <a:br>
              <a:rPr lang="en-US" dirty="0"/>
            </a:br>
            <a:endParaRPr lang="en-US" dirty="0"/>
          </a:p>
        </p:txBody>
      </p:sp>
      <p:sp>
        <p:nvSpPr>
          <p:cNvPr id="7" name="TextBox 6">
            <a:extLst>
              <a:ext uri="{FF2B5EF4-FFF2-40B4-BE49-F238E27FC236}">
                <a16:creationId xmlns:a16="http://schemas.microsoft.com/office/drawing/2014/main" id="{6BC2FB7A-38B0-495D-88D1-E876A10BF079}"/>
              </a:ext>
            </a:extLst>
          </p:cNvPr>
          <p:cNvSpPr txBox="1"/>
          <p:nvPr/>
        </p:nvSpPr>
        <p:spPr>
          <a:xfrm>
            <a:off x="3991467" y="5679978"/>
            <a:ext cx="5476875" cy="369332"/>
          </a:xfrm>
          <a:prstGeom prst="rect">
            <a:avLst/>
          </a:prstGeom>
          <a:noFill/>
        </p:spPr>
        <p:txBody>
          <a:bodyPr wrap="square" rtlCol="0">
            <a:spAutoFit/>
          </a:bodyPr>
          <a:lstStyle/>
          <a:p>
            <a:r>
              <a:rPr lang="en-US" dirty="0"/>
              <a:t>Source: First Quantum Minerals limited, 2016</a:t>
            </a:r>
            <a:endParaRPr lang="en-ZM" dirty="0"/>
          </a:p>
        </p:txBody>
      </p:sp>
      <p:pic>
        <p:nvPicPr>
          <p:cNvPr id="8" name="Picture 7"/>
          <p:cNvPicPr>
            <a:picLocks noChangeAspect="1"/>
          </p:cNvPicPr>
          <p:nvPr/>
        </p:nvPicPr>
        <p:blipFill>
          <a:blip r:embed="rId2"/>
          <a:stretch>
            <a:fillRect/>
          </a:stretch>
        </p:blipFill>
        <p:spPr>
          <a:xfrm>
            <a:off x="849316" y="1087146"/>
            <a:ext cx="10584000" cy="5479420"/>
          </a:xfrm>
          <a:prstGeom prst="rect">
            <a:avLst/>
          </a:prstGeom>
        </p:spPr>
      </p:pic>
      <p:sp>
        <p:nvSpPr>
          <p:cNvPr id="9" name="TextBox 8"/>
          <p:cNvSpPr txBox="1"/>
          <p:nvPr/>
        </p:nvSpPr>
        <p:spPr>
          <a:xfrm>
            <a:off x="5063697" y="6564756"/>
            <a:ext cx="2303253" cy="369332"/>
          </a:xfrm>
          <a:prstGeom prst="rect">
            <a:avLst/>
          </a:prstGeom>
          <a:noFill/>
        </p:spPr>
        <p:txBody>
          <a:bodyPr wrap="square" rtlCol="0">
            <a:spAutoFit/>
          </a:bodyPr>
          <a:lstStyle/>
          <a:p>
            <a:r>
              <a:rPr lang="en-US" dirty="0"/>
              <a:t>Caritas Zambia,2022</a:t>
            </a:r>
          </a:p>
        </p:txBody>
      </p:sp>
    </p:spTree>
    <p:extLst>
      <p:ext uri="{BB962C8B-B14F-4D97-AF65-F5344CB8AC3E}">
        <p14:creationId xmlns:p14="http://schemas.microsoft.com/office/powerpoint/2010/main" val="2265272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709635" cy="1325563"/>
          </a:xfrm>
        </p:spPr>
        <p:txBody>
          <a:bodyPr>
            <a:normAutofit fontScale="90000"/>
          </a:bodyPr>
          <a:lstStyle/>
          <a:p>
            <a:r>
              <a:rPr lang="en-US" sz="5400" dirty="0">
                <a:latin typeface="Times New Roman" panose="02020603050405020304" pitchFamily="18" charset="0"/>
                <a:cs typeface="Times New Roman" panose="02020603050405020304" pitchFamily="18" charset="0"/>
              </a:rPr>
              <a:t>INTRODUCTION &amp; BACKGROUND</a:t>
            </a:r>
            <a:br>
              <a:rPr lang="en-US" dirty="0"/>
            </a:br>
            <a:endParaRPr lang="en-US" dirty="0"/>
          </a:p>
        </p:txBody>
      </p:sp>
      <p:sp>
        <p:nvSpPr>
          <p:cNvPr id="8" name="Content Placeholder 2"/>
          <p:cNvSpPr>
            <a:spLocks noGrp="1"/>
          </p:cNvSpPr>
          <p:nvPr>
            <p:ph idx="1"/>
          </p:nvPr>
        </p:nvSpPr>
        <p:spPr>
          <a:xfrm>
            <a:off x="838199" y="1002028"/>
            <a:ext cx="10502900" cy="490343"/>
          </a:xfrm>
        </p:spPr>
        <p:txBody>
          <a:bodyPr>
            <a:normAutofit fontScale="62500" lnSpcReduction="20000"/>
          </a:bodyPr>
          <a:lstStyle/>
          <a:p>
            <a:pPr algn="just" fontAlgn="auto">
              <a:spcBef>
                <a:spcPts val="0"/>
              </a:spcBef>
              <a:spcAft>
                <a:spcPts val="0"/>
              </a:spcAft>
              <a:defRPr/>
            </a:pPr>
            <a:r>
              <a:rPr lang="en-US" sz="2800" b="0" i="0" u="none" strike="noStrike" baseline="0" dirty="0">
                <a:latin typeface="Times New Roman" panose="02020603050405020304" pitchFamily="18" charset="0"/>
              </a:rPr>
              <a:t>According to Caritas</a:t>
            </a:r>
            <a:r>
              <a:rPr lang="en-US" sz="2800" b="0" i="0" u="none" strike="noStrike" dirty="0">
                <a:latin typeface="Times New Roman" panose="02020603050405020304" pitchFamily="18" charset="0"/>
              </a:rPr>
              <a:t> Zambia (2020), the activities of  FQM has negatively affected fishing and agricultural activities for which t</a:t>
            </a:r>
            <a:r>
              <a:rPr lang="en-US" sz="2800" b="0" i="0" u="none" strike="noStrike" baseline="0" dirty="0">
                <a:latin typeface="Times New Roman" panose="02020603050405020304" pitchFamily="18" charset="0"/>
              </a:rPr>
              <a:t>he surrounding communities depends </a:t>
            </a:r>
            <a:r>
              <a:rPr lang="en-US" dirty="0">
                <a:latin typeface="Times New Roman" panose="02020603050405020304" pitchFamily="18" charset="0"/>
              </a:rPr>
              <a:t>on.</a:t>
            </a:r>
            <a:endParaRPr lang="en-US" dirty="0"/>
          </a:p>
        </p:txBody>
      </p:sp>
      <p:pic>
        <p:nvPicPr>
          <p:cNvPr id="9" name="Picture 2">
            <a:extLst>
              <a:ext uri="{FF2B5EF4-FFF2-40B4-BE49-F238E27FC236}">
                <a16:creationId xmlns:a16="http://schemas.microsoft.com/office/drawing/2014/main" id="{0A2E4259-7EC2-4FA3-B7F7-AB1838EBE6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50919" t="51762" r="38445" b="18456"/>
          <a:stretch>
            <a:fillRect/>
          </a:stretch>
        </p:blipFill>
        <p:spPr bwMode="auto">
          <a:xfrm>
            <a:off x="925592" y="1400491"/>
            <a:ext cx="5334738" cy="484322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
            <a:extLst>
              <a:ext uri="{FF2B5EF4-FFF2-40B4-BE49-F238E27FC236}">
                <a16:creationId xmlns:a16="http://schemas.microsoft.com/office/drawing/2014/main" id="{AB6927C5-A2C0-4D21-9AC1-6AE52F57D4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0740" t="52708" r="54265" b="18221"/>
          <a:stretch>
            <a:fillRect/>
          </a:stretch>
        </p:blipFill>
        <p:spPr bwMode="auto">
          <a:xfrm>
            <a:off x="6087014" y="1518249"/>
            <a:ext cx="5135952" cy="470265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25A9D85F-E014-4834-930C-6BEFAF1F2CDF}"/>
              </a:ext>
            </a:extLst>
          </p:cNvPr>
          <p:cNvSpPr txBox="1"/>
          <p:nvPr/>
        </p:nvSpPr>
        <p:spPr>
          <a:xfrm>
            <a:off x="4124324" y="6230421"/>
            <a:ext cx="4067175" cy="369332"/>
          </a:xfrm>
          <a:prstGeom prst="rect">
            <a:avLst/>
          </a:prstGeom>
          <a:noFill/>
        </p:spPr>
        <p:txBody>
          <a:bodyPr wrap="square" rtlCol="0">
            <a:spAutoFit/>
          </a:bodyPr>
          <a:lstStyle/>
          <a:p>
            <a:r>
              <a:rPr lang="en-US" dirty="0"/>
              <a:t>Caritas, 2016</a:t>
            </a:r>
            <a:endParaRPr lang="en-ZM" dirty="0"/>
          </a:p>
        </p:txBody>
      </p:sp>
    </p:spTree>
    <p:extLst>
      <p:ext uri="{BB962C8B-B14F-4D97-AF65-F5344CB8AC3E}">
        <p14:creationId xmlns:p14="http://schemas.microsoft.com/office/powerpoint/2010/main" val="3300508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a:latin typeface="Times New Roman" panose="02020603050405020304" pitchFamily="18" charset="0"/>
                <a:cs typeface="Times New Roman" panose="02020603050405020304" pitchFamily="18" charset="0"/>
              </a:rPr>
              <a:t>Statement of the Problem</a:t>
            </a:r>
          </a:p>
        </p:txBody>
      </p:sp>
      <p:sp>
        <p:nvSpPr>
          <p:cNvPr id="3" name="Content Placeholder 2"/>
          <p:cNvSpPr>
            <a:spLocks noGrp="1"/>
          </p:cNvSpPr>
          <p:nvPr>
            <p:ph sz="half" idx="1"/>
          </p:nvPr>
        </p:nvSpPr>
        <p:spPr>
          <a:xfrm>
            <a:off x="6381161" y="1901039"/>
            <a:ext cx="5181600" cy="2180767"/>
          </a:xfrm>
        </p:spPr>
        <p:txBody>
          <a:bodyPr>
            <a:normAutofit/>
          </a:bodyPr>
          <a:lstStyle/>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p>
        </p:txBody>
      </p:sp>
      <p:sp>
        <p:nvSpPr>
          <p:cNvPr id="4" name="Content Placeholder 2"/>
          <p:cNvSpPr>
            <a:spLocks noGrp="1"/>
          </p:cNvSpPr>
          <p:nvPr>
            <p:ph idx="1"/>
          </p:nvPr>
        </p:nvSpPr>
        <p:spPr>
          <a:xfrm>
            <a:off x="820084" y="1466300"/>
            <a:ext cx="10502900" cy="4899544"/>
          </a:xfrm>
        </p:spPr>
        <p:txBody>
          <a:bodyPr>
            <a:normAutofit/>
          </a:bodyPr>
          <a:lstStyle/>
          <a:p>
            <a:pPr algn="just" fontAlgn="auto">
              <a:spcBef>
                <a:spcPts val="0"/>
              </a:spcBef>
              <a:spcAft>
                <a:spcPts val="0"/>
              </a:spcAft>
              <a:defRPr/>
            </a:pPr>
            <a:r>
              <a:rPr lang="en-US" sz="2000" b="0" i="0" u="none" strike="noStrike" baseline="0" dirty="0">
                <a:latin typeface="Times New Roman" panose="02020603050405020304" pitchFamily="18" charset="0"/>
              </a:rPr>
              <a:t>The problem of the study emerges that, the mining activities being conducted in </a:t>
            </a:r>
            <a:r>
              <a:rPr lang="en-US" sz="2000" dirty="0">
                <a:latin typeface="Times New Roman" panose="02020603050405020304" pitchFamily="18" charset="0"/>
              </a:rPr>
              <a:t>Kalumbila district of North Western province has negatively affected the human beings and the environment in which they live (ZEMA, 2020).</a:t>
            </a:r>
          </a:p>
          <a:p>
            <a:pPr algn="just" fontAlgn="auto">
              <a:spcBef>
                <a:spcPts val="0"/>
              </a:spcBef>
              <a:spcAft>
                <a:spcPts val="0"/>
              </a:spcAft>
              <a:defRPr/>
            </a:pPr>
            <a:r>
              <a:rPr lang="en-US" sz="2000" dirty="0">
                <a:latin typeface="Times New Roman" panose="02020603050405020304" pitchFamily="18" charset="0"/>
              </a:rPr>
              <a:t> </a:t>
            </a:r>
            <a:r>
              <a:rPr lang="en-US" sz="2000" b="0" i="0" u="none" strike="noStrike" baseline="0" dirty="0">
                <a:latin typeface="Times New Roman" panose="02020603050405020304" pitchFamily="18" charset="0"/>
              </a:rPr>
              <a:t>According to the ZEMA report  on mining activities being conducted in the district, substantial environmental and social harm is caused to the communities around as the activities depletes water supplies, pollutes the air, soil and water, and destroys ecological systems (ZEMA, 2021) . </a:t>
            </a:r>
          </a:p>
          <a:p>
            <a:pPr algn="just" fontAlgn="auto">
              <a:spcBef>
                <a:spcPts val="0"/>
              </a:spcBef>
              <a:spcAft>
                <a:spcPts val="0"/>
              </a:spcAft>
              <a:defRPr/>
            </a:pPr>
            <a:r>
              <a:rPr lang="en-US" sz="2000" b="0" i="0" u="none" strike="noStrike" baseline="0" dirty="0">
                <a:latin typeface="Times New Roman" panose="02020603050405020304" pitchFamily="18" charset="0"/>
              </a:rPr>
              <a:t>Reports by independent </a:t>
            </a:r>
            <a:r>
              <a:rPr lang="en-US" sz="2000" dirty="0">
                <a:latin typeface="Times New Roman" panose="02020603050405020304" pitchFamily="18" charset="0"/>
              </a:rPr>
              <a:t>environmentalist have c</a:t>
            </a:r>
            <a:r>
              <a:rPr lang="en-US" sz="2000" b="0" i="0" u="none" strike="noStrike" baseline="0" dirty="0">
                <a:latin typeface="Times New Roman" panose="02020603050405020304" pitchFamily="18" charset="0"/>
              </a:rPr>
              <a:t>ontinued to uncover that mine waste containing sulfide minerals is a common </a:t>
            </a:r>
            <a:r>
              <a:rPr lang="en-US" sz="2000" dirty="0" err="1">
                <a:latin typeface="Times New Roman" panose="02020603050405020304" pitchFamily="18" charset="0"/>
              </a:rPr>
              <a:t>phenominon</a:t>
            </a:r>
            <a:r>
              <a:rPr lang="en-US" sz="2000" dirty="0">
                <a:latin typeface="Times New Roman" panose="02020603050405020304" pitchFamily="18" charset="0"/>
              </a:rPr>
              <a:t> in mine surface plant areas and a </a:t>
            </a:r>
            <a:r>
              <a:rPr lang="en-US" sz="2000" b="0" i="0" u="none" strike="noStrike" baseline="0" dirty="0">
                <a:latin typeface="Times New Roman" panose="02020603050405020304" pitchFamily="18" charset="0"/>
              </a:rPr>
              <a:t>potential source for acid mine drainage (AMD) if they are exposed to oxygen and </a:t>
            </a:r>
            <a:r>
              <a:rPr lang="en-US" sz="2000" dirty="0">
                <a:latin typeface="Times New Roman" panose="02020603050405020304" pitchFamily="18" charset="0"/>
              </a:rPr>
              <a:t>water ((Independent Environmental Reports, 2024).). </a:t>
            </a:r>
            <a:endParaRPr lang="en-US" sz="2000" b="0" i="0" u="none" strike="noStrike" baseline="0" dirty="0">
              <a:latin typeface="Times New Roman" panose="02020603050405020304" pitchFamily="18" charset="0"/>
            </a:endParaRPr>
          </a:p>
          <a:p>
            <a:pPr algn="just" fontAlgn="auto">
              <a:spcBef>
                <a:spcPts val="0"/>
              </a:spcBef>
              <a:spcAft>
                <a:spcPts val="0"/>
              </a:spcAft>
              <a:defRPr/>
            </a:pPr>
            <a:r>
              <a:rPr lang="en-US" sz="2000" dirty="0">
                <a:latin typeface="Times New Roman" panose="02020603050405020304" pitchFamily="18" charset="0"/>
              </a:rPr>
              <a:t>However, despite the measures put in place by the mining firms to mitigate the challenges, heavy metals, </a:t>
            </a:r>
            <a:r>
              <a:rPr lang="en-US" sz="2000" b="0" i="0" u="none" strike="noStrike" baseline="0" dirty="0">
                <a:latin typeface="Times New Roman" panose="02020603050405020304" pitchFamily="18" charset="0"/>
              </a:rPr>
              <a:t>acid mine drainage and land degradation issues has continued to be  the topic of the debate (</a:t>
            </a:r>
            <a:r>
              <a:rPr lang="en-US" sz="2000" b="0" i="0" u="none" strike="noStrike" baseline="0" dirty="0" err="1">
                <a:latin typeface="Times New Roman" panose="02020603050405020304" pitchFamily="18" charset="0"/>
              </a:rPr>
              <a:t>Samatepa</a:t>
            </a:r>
            <a:r>
              <a:rPr lang="en-US" sz="2000" b="0" i="0" u="none" strike="noStrike" baseline="0" dirty="0">
                <a:latin typeface="Times New Roman" panose="02020603050405020304" pitchFamily="18" charset="0"/>
              </a:rPr>
              <a:t>, 2020). </a:t>
            </a:r>
          </a:p>
          <a:p>
            <a:pPr algn="just" fontAlgn="auto">
              <a:spcBef>
                <a:spcPts val="0"/>
              </a:spcBef>
              <a:spcAft>
                <a:spcPts val="0"/>
              </a:spcAft>
              <a:defRPr/>
            </a:pPr>
            <a:r>
              <a:rPr lang="en-US" sz="2000" dirty="0">
                <a:latin typeface="Times New Roman" panose="02020603050405020304" pitchFamily="18" charset="0"/>
              </a:rPr>
              <a:t>The motivation of this study was to design and implement a Machine learning prediction model to  assess the effect of these mine pollutants on fish production in Mine Surface Plant Areas. </a:t>
            </a:r>
          </a:p>
          <a:p>
            <a:pPr algn="just" fontAlgn="auto">
              <a:spcBef>
                <a:spcPts val="0"/>
              </a:spcBef>
              <a:spcAft>
                <a:spcPts val="0"/>
              </a:spcAft>
              <a:defRPr/>
            </a:pPr>
            <a:r>
              <a:rPr lang="en-US" sz="2000" dirty="0">
                <a:latin typeface="Times New Roman" panose="02020603050405020304" pitchFamily="18" charset="0"/>
              </a:rPr>
              <a:t>The model uses IoTs sensors powered by energy harvesting technologies to provide real-time monitoring of the mine pollutants before and after they are emitted to the environment.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6311" y="324133"/>
            <a:ext cx="4889740" cy="1325563"/>
          </a:xfrm>
        </p:spPr>
        <p:txBody>
          <a:bodyPr>
            <a:normAutofit/>
          </a:bodyPr>
          <a:lstStyle/>
          <a:p>
            <a:pPr algn="ctr"/>
            <a:r>
              <a:rPr lang="en-US" sz="5400" dirty="0">
                <a:latin typeface="Times New Roman" panose="02020603050405020304" pitchFamily="18" charset="0"/>
                <a:cs typeface="Times New Roman" panose="02020603050405020304" pitchFamily="18" charset="0"/>
              </a:rPr>
              <a:t>Aim of the study</a:t>
            </a:r>
          </a:p>
        </p:txBody>
      </p:sp>
      <p:sp>
        <p:nvSpPr>
          <p:cNvPr id="3" name="Content Placeholder 2"/>
          <p:cNvSpPr>
            <a:spLocks noGrp="1"/>
          </p:cNvSpPr>
          <p:nvPr>
            <p:ph sz="half" idx="1"/>
          </p:nvPr>
        </p:nvSpPr>
        <p:spPr>
          <a:xfrm>
            <a:off x="6381161" y="1901039"/>
            <a:ext cx="5181600" cy="2180767"/>
          </a:xfrm>
        </p:spPr>
        <p:txBody>
          <a:bodyPr>
            <a:normAutofit/>
          </a:bodyPr>
          <a:lstStyle/>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p>
        </p:txBody>
      </p:sp>
      <p:sp>
        <p:nvSpPr>
          <p:cNvPr id="6" name="Content Placeholder 2"/>
          <p:cNvSpPr>
            <a:spLocks noGrp="1"/>
          </p:cNvSpPr>
          <p:nvPr>
            <p:ph idx="1"/>
          </p:nvPr>
        </p:nvSpPr>
        <p:spPr>
          <a:xfrm>
            <a:off x="820084" y="1334273"/>
            <a:ext cx="10502900" cy="4899544"/>
          </a:xfrm>
        </p:spPr>
        <p:txBody>
          <a:bodyPr/>
          <a:lstStyle/>
          <a:p>
            <a:pPr algn="just" rtl="0"/>
            <a:r>
              <a:rPr lang="en-US" sz="2000" b="0" i="0" u="none" strike="noStrike" baseline="0" dirty="0">
                <a:latin typeface="Times New Roman" panose="02020603050405020304" pitchFamily="18" charset="0"/>
              </a:rPr>
              <a:t>The aim of this study </a:t>
            </a:r>
            <a:r>
              <a:rPr lang="en-US" sz="2000" dirty="0">
                <a:latin typeface="Times New Roman" panose="02020603050405020304" pitchFamily="18" charset="0"/>
              </a:rPr>
              <a:t>was</a:t>
            </a:r>
            <a:r>
              <a:rPr lang="en-US" sz="2000" b="0" i="0" u="none" strike="noStrike" baseline="0" dirty="0">
                <a:latin typeface="Times New Roman" panose="02020603050405020304" pitchFamily="18" charset="0"/>
              </a:rPr>
              <a:t> to d</a:t>
            </a:r>
            <a:r>
              <a:rPr lang="en-US" sz="2000" dirty="0">
                <a:latin typeface="Times New Roman" panose="02020603050405020304" pitchFamily="18" charset="0"/>
              </a:rPr>
              <a:t>esign and implement a Machine learning prediction model to  assess the effect of mine pollutants on fish production in Mine Surface Plant Areas, with a focus on </a:t>
            </a:r>
            <a:r>
              <a:rPr lang="en-US" sz="2000" dirty="0" err="1">
                <a:latin typeface="Times New Roman" panose="02020603050405020304" pitchFamily="18" charset="0"/>
              </a:rPr>
              <a:t>Musanghezhi</a:t>
            </a:r>
            <a:r>
              <a:rPr lang="en-US" sz="2000" dirty="0">
                <a:latin typeface="Times New Roman" panose="02020603050405020304" pitchFamily="18" charset="0"/>
              </a:rPr>
              <a:t> and Chisola Dam</a:t>
            </a:r>
          </a:p>
          <a:p>
            <a:pPr marL="0" indent="0" algn="just" rtl="0">
              <a:buNone/>
            </a:pPr>
            <a:endParaRPr lang="en-US" sz="2000" dirty="0">
              <a:latin typeface="Times New Roman" panose="02020603050405020304" pitchFamily="18" charset="0"/>
            </a:endParaRPr>
          </a:p>
        </p:txBody>
      </p:sp>
      <p:pic>
        <p:nvPicPr>
          <p:cNvPr id="7" name="Picture 6" descr="You are currently viewing Kalumbila Mine dives into fish restocking">
            <a:extLst>
              <a:ext uri="{FF2B5EF4-FFF2-40B4-BE49-F238E27FC236}">
                <a16:creationId xmlns:a16="http://schemas.microsoft.com/office/drawing/2014/main" id="{5A87C6C9-79F0-4A81-96F4-3C9B6725C00F}"/>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65224" y="2292000"/>
            <a:ext cx="4702175" cy="3471221"/>
          </a:xfrm>
          <a:prstGeom prst="rect">
            <a:avLst/>
          </a:prstGeom>
          <a:noFill/>
          <a:ln>
            <a:noFill/>
          </a:ln>
        </p:spPr>
      </p:pic>
      <p:pic>
        <p:nvPicPr>
          <p:cNvPr id="8" name="Picture 7">
            <a:extLst>
              <a:ext uri="{FF2B5EF4-FFF2-40B4-BE49-F238E27FC236}">
                <a16:creationId xmlns:a16="http://schemas.microsoft.com/office/drawing/2014/main" id="{4A4BF5BE-3B59-4781-B989-E64A76E67183}"/>
              </a:ext>
            </a:extLst>
          </p:cNvPr>
          <p:cNvPicPr/>
          <p:nvPr/>
        </p:nvPicPr>
        <p:blipFill rotWithShape="1">
          <a:blip r:embed="rId3"/>
          <a:srcRect l="49518" t="16248" r="1283" b="38427"/>
          <a:stretch/>
        </p:blipFill>
        <p:spPr bwMode="auto">
          <a:xfrm>
            <a:off x="6096000" y="2281839"/>
            <a:ext cx="4930775" cy="3471219"/>
          </a:xfrm>
          <a:prstGeom prst="rect">
            <a:avLst/>
          </a:prstGeom>
          <a:ln>
            <a:noFill/>
          </a:ln>
          <a:extLst>
            <a:ext uri="{53640926-AAD7-44D8-BBD7-CCE9431645EC}">
              <a14:shadowObscured xmlns:a14="http://schemas.microsoft.com/office/drawing/2010/main"/>
            </a:ext>
          </a:extLst>
        </p:spPr>
      </p:pic>
      <p:sp>
        <p:nvSpPr>
          <p:cNvPr id="9" name="TextBox 8">
            <a:extLst>
              <a:ext uri="{FF2B5EF4-FFF2-40B4-BE49-F238E27FC236}">
                <a16:creationId xmlns:a16="http://schemas.microsoft.com/office/drawing/2014/main" id="{2552DAD5-A08A-463A-B683-D4B56F67075C}"/>
              </a:ext>
            </a:extLst>
          </p:cNvPr>
          <p:cNvSpPr txBox="1"/>
          <p:nvPr/>
        </p:nvSpPr>
        <p:spPr>
          <a:xfrm>
            <a:off x="4341812" y="6211843"/>
            <a:ext cx="4219575" cy="369332"/>
          </a:xfrm>
          <a:prstGeom prst="rect">
            <a:avLst/>
          </a:prstGeom>
          <a:noFill/>
        </p:spPr>
        <p:txBody>
          <a:bodyPr wrap="square" rtlCol="0">
            <a:spAutoFit/>
          </a:bodyPr>
          <a:lstStyle/>
          <a:p>
            <a:r>
              <a:rPr lang="en-US" b="1" dirty="0"/>
              <a:t>Source: </a:t>
            </a:r>
            <a:r>
              <a:rPr lang="en-US" dirty="0"/>
              <a:t>Accurate photos, 2021</a:t>
            </a:r>
            <a:endParaRPr lang="en-ZM" dirty="0"/>
          </a:p>
        </p:txBody>
      </p:sp>
    </p:spTree>
    <p:extLst>
      <p:ext uri="{BB962C8B-B14F-4D97-AF65-F5344CB8AC3E}">
        <p14:creationId xmlns:p14="http://schemas.microsoft.com/office/powerpoint/2010/main" val="1482651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latin typeface="Times New Roman" panose="02020603050405020304" pitchFamily="18" charset="0"/>
                <a:cs typeface="Times New Roman" panose="02020603050405020304" pitchFamily="18" charset="0"/>
              </a:rPr>
              <a:t>Study Area</a:t>
            </a:r>
          </a:p>
        </p:txBody>
      </p:sp>
      <p:sp>
        <p:nvSpPr>
          <p:cNvPr id="3" name="Content Placeholder 2"/>
          <p:cNvSpPr>
            <a:spLocks noGrp="1"/>
          </p:cNvSpPr>
          <p:nvPr>
            <p:ph sz="half" idx="1"/>
          </p:nvPr>
        </p:nvSpPr>
        <p:spPr>
          <a:xfrm>
            <a:off x="6381161" y="1901039"/>
            <a:ext cx="5181600" cy="2180767"/>
          </a:xfrm>
        </p:spPr>
        <p:txBody>
          <a:bodyPr>
            <a:normAutofit/>
          </a:bodyPr>
          <a:lstStyle/>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p>
        </p:txBody>
      </p:sp>
      <p:pic>
        <p:nvPicPr>
          <p:cNvPr id="10" name="Picture 9">
            <a:extLst>
              <a:ext uri="{FF2B5EF4-FFF2-40B4-BE49-F238E27FC236}">
                <a16:creationId xmlns:a16="http://schemas.microsoft.com/office/drawing/2014/main" id="{7C491EC2-54CF-40C8-9D1E-8BB62B5B621C}"/>
              </a:ext>
            </a:extLst>
          </p:cNvPr>
          <p:cNvPicPr>
            <a:picLocks noChangeAspect="1"/>
          </p:cNvPicPr>
          <p:nvPr/>
        </p:nvPicPr>
        <p:blipFill>
          <a:blip r:embed="rId2"/>
          <a:stretch>
            <a:fillRect/>
          </a:stretch>
        </p:blipFill>
        <p:spPr>
          <a:xfrm>
            <a:off x="526211" y="1509624"/>
            <a:ext cx="11128075" cy="4822274"/>
          </a:xfrm>
          <a:prstGeom prst="rect">
            <a:avLst/>
          </a:prstGeom>
        </p:spPr>
      </p:pic>
      <p:sp>
        <p:nvSpPr>
          <p:cNvPr id="11" name="TextBox 10">
            <a:extLst>
              <a:ext uri="{FF2B5EF4-FFF2-40B4-BE49-F238E27FC236}">
                <a16:creationId xmlns:a16="http://schemas.microsoft.com/office/drawing/2014/main" id="{A4C317DF-4732-41D3-B653-54B4DD350C6F}"/>
              </a:ext>
            </a:extLst>
          </p:cNvPr>
          <p:cNvSpPr txBox="1"/>
          <p:nvPr/>
        </p:nvSpPr>
        <p:spPr>
          <a:xfrm>
            <a:off x="3452723" y="6357583"/>
            <a:ext cx="4800600" cy="369332"/>
          </a:xfrm>
          <a:prstGeom prst="rect">
            <a:avLst/>
          </a:prstGeom>
          <a:noFill/>
        </p:spPr>
        <p:txBody>
          <a:bodyPr wrap="square" rtlCol="0">
            <a:spAutoFit/>
          </a:bodyPr>
          <a:lstStyle/>
          <a:p>
            <a:pPr algn="ctr"/>
            <a:r>
              <a:rPr lang="en-US" b="1" dirty="0"/>
              <a:t>Source: Astrid M. Knoblauch et al, 2022</a:t>
            </a:r>
            <a:endParaRPr lang="en-ZM" b="1" dirty="0"/>
          </a:p>
        </p:txBody>
      </p:sp>
    </p:spTree>
    <p:extLst>
      <p:ext uri="{BB962C8B-B14F-4D97-AF65-F5344CB8AC3E}">
        <p14:creationId xmlns:p14="http://schemas.microsoft.com/office/powerpoint/2010/main" val="1969227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9227</TotalTime>
  <Words>3219</Words>
  <Application>Microsoft Office PowerPoint</Application>
  <PresentationFormat>Widescreen</PresentationFormat>
  <Paragraphs>287</Paragraphs>
  <Slides>28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Calibri</vt:lpstr>
      <vt:lpstr>Calibri Light</vt:lpstr>
      <vt:lpstr>Cambria</vt:lpstr>
      <vt:lpstr>Times New Roman</vt:lpstr>
      <vt:lpstr>Wingdings</vt:lpstr>
      <vt:lpstr>Office Theme</vt:lpstr>
      <vt:lpstr>INTERNATIONAL CONFERENCE</vt:lpstr>
      <vt:lpstr>OUTLINE</vt:lpstr>
      <vt:lpstr>INTRODUCTION &amp; BACKGROUND </vt:lpstr>
      <vt:lpstr>INTRODUCTION &amp; BACKGROUND </vt:lpstr>
      <vt:lpstr>INTRODUCTION &amp; BACKGROUND </vt:lpstr>
      <vt:lpstr>INTRODUCTION &amp; BACKGROUND </vt:lpstr>
      <vt:lpstr>Statement of the Problem</vt:lpstr>
      <vt:lpstr>Aim of the study</vt:lpstr>
      <vt:lpstr>Study Area</vt:lpstr>
      <vt:lpstr>RESEARCH OBJECTIVES </vt:lpstr>
      <vt:lpstr>Literature review </vt:lpstr>
      <vt:lpstr>Gaps In Literature</vt:lpstr>
      <vt:lpstr>METHODOLOGY</vt:lpstr>
      <vt:lpstr>RESULTS</vt:lpstr>
      <vt:lpstr>RESULTS cont..</vt:lpstr>
      <vt:lpstr>RESULTS cont..</vt:lpstr>
      <vt:lpstr>RESULTS cont..</vt:lpstr>
      <vt:lpstr>RESULTS</vt:lpstr>
      <vt:lpstr>RESULTS</vt:lpstr>
      <vt:lpstr>RESULTS cont..</vt:lpstr>
      <vt:lpstr>RESULTS cont..</vt:lpstr>
      <vt:lpstr>RESULTS cont…</vt:lpstr>
      <vt:lpstr>RESULTS cont…</vt:lpstr>
      <vt:lpstr>RESULTS cont…</vt:lpstr>
      <vt:lpstr>CONCLUSION</vt:lpstr>
      <vt:lpstr>RECOMMENDATIONS</vt:lpstr>
      <vt:lpstr>IMPLICATION OF THE STUDY</vt:lpstr>
      <vt:lpstr>Main 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Francis Mukosa</dc:creator>
  <cp:lastModifiedBy>Chimanga Kashale</cp:lastModifiedBy>
  <cp:revision>180</cp:revision>
  <dcterms:created xsi:type="dcterms:W3CDTF">2022-04-25T13:41:00Z</dcterms:created>
  <dcterms:modified xsi:type="dcterms:W3CDTF">2024-10-21T20:47:54Z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3DAC9F3DA3634BD2B78F9FD3CA24EBF8_13</vt:lpwstr>
  </property>
  <property fmtid="{D5CDD505-2E9C-101B-9397-08002B2CF9AE}" pid="3" name="KSOProductBuildVer">
    <vt:lpwstr>1033-12.2.0.17119</vt:lpwstr>
  </property>
</Properties>
</file>