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9" r:id="rId4"/>
    <p:sldMasterId id="214748369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Inter SemiBold"/>
      <p:regular r:id="rId31"/>
      <p:bold r:id="rId32"/>
      <p:italic r:id="rId33"/>
      <p:boldItalic r:id="rId34"/>
    </p:embeddedFont>
    <p:embeddedFont>
      <p:font typeface="Roboto"/>
      <p:regular r:id="rId35"/>
      <p:bold r:id="rId36"/>
      <p:italic r:id="rId37"/>
      <p:boldItalic r:id="rId38"/>
    </p:embeddedFont>
    <p:embeddedFont>
      <p:font typeface="Inter"/>
      <p:regular r:id="rId39"/>
      <p:bold r:id="rId40"/>
      <p:italic r:id="rId41"/>
      <p:boldItalic r:id="rId42"/>
    </p:embeddedFont>
    <p:embeddedFont>
      <p:font typeface="Helvetica Neue"/>
      <p:regular r:id="rId43"/>
      <p:bold r:id="rId44"/>
      <p:italic r:id="rId45"/>
      <p:boldItalic r:id="rId46"/>
    </p:embeddedFont>
    <p:embeddedFont>
      <p:font typeface="Helvetica Neue Light"/>
      <p:regular r:id="rId47"/>
      <p:bold r:id="rId48"/>
      <p:italic r:id="rId49"/>
      <p:boldItalic r:id="rId50"/>
    </p:embeddedFont>
    <p:embeddedFont>
      <p:font typeface="Inter Medium"/>
      <p:regular r:id="rId51"/>
      <p:bold r:id="rId52"/>
      <p:italic r:id="rId53"/>
      <p:boldItalic r:id="rId5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Inter-bold.fntdata"/><Relationship Id="rId42" Type="http://schemas.openxmlformats.org/officeDocument/2006/relationships/font" Target="fonts/Inter-boldItalic.fntdata"/><Relationship Id="rId41" Type="http://schemas.openxmlformats.org/officeDocument/2006/relationships/font" Target="fonts/Inter-italic.fntdata"/><Relationship Id="rId44" Type="http://schemas.openxmlformats.org/officeDocument/2006/relationships/font" Target="fonts/HelveticaNeue-bold.fntdata"/><Relationship Id="rId43" Type="http://schemas.openxmlformats.org/officeDocument/2006/relationships/font" Target="fonts/HelveticaNeue-regular.fntdata"/><Relationship Id="rId46" Type="http://schemas.openxmlformats.org/officeDocument/2006/relationships/font" Target="fonts/HelveticaNeue-boldItalic.fntdata"/><Relationship Id="rId45" Type="http://schemas.openxmlformats.org/officeDocument/2006/relationships/font" Target="fonts/HelveticaNeue-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HelveticaNeueLight-bold.fntdata"/><Relationship Id="rId47" Type="http://schemas.openxmlformats.org/officeDocument/2006/relationships/font" Target="fonts/HelveticaNeueLight-regular.fntdata"/><Relationship Id="rId49" Type="http://schemas.openxmlformats.org/officeDocument/2006/relationships/font" Target="fonts/HelveticaNeueLight-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SemiBold-regular.fntdata"/><Relationship Id="rId30" Type="http://schemas.openxmlformats.org/officeDocument/2006/relationships/slide" Target="slides/slide24.xml"/><Relationship Id="rId33" Type="http://schemas.openxmlformats.org/officeDocument/2006/relationships/font" Target="fonts/InterSemiBold-italic.fntdata"/><Relationship Id="rId32" Type="http://schemas.openxmlformats.org/officeDocument/2006/relationships/font" Target="fonts/InterSemiBold-bold.fntdata"/><Relationship Id="rId35" Type="http://schemas.openxmlformats.org/officeDocument/2006/relationships/font" Target="fonts/Roboto-regular.fntdata"/><Relationship Id="rId34" Type="http://schemas.openxmlformats.org/officeDocument/2006/relationships/font" Target="fonts/InterSemiBold-boldItalic.fntdata"/><Relationship Id="rId37" Type="http://schemas.openxmlformats.org/officeDocument/2006/relationships/font" Target="fonts/Roboto-italic.fntdata"/><Relationship Id="rId36" Type="http://schemas.openxmlformats.org/officeDocument/2006/relationships/font" Target="fonts/Roboto-bold.fntdata"/><Relationship Id="rId39" Type="http://schemas.openxmlformats.org/officeDocument/2006/relationships/font" Target="fonts/Inter-regular.fntdata"/><Relationship Id="rId38" Type="http://schemas.openxmlformats.org/officeDocument/2006/relationships/font" Target="fonts/Roboto-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InterMedium-regular.fntdata"/><Relationship Id="rId50" Type="http://schemas.openxmlformats.org/officeDocument/2006/relationships/font" Target="fonts/HelveticaNeueLight-boldItalic.fntdata"/><Relationship Id="rId53" Type="http://schemas.openxmlformats.org/officeDocument/2006/relationships/font" Target="fonts/InterMedium-italic.fntdata"/><Relationship Id="rId52" Type="http://schemas.openxmlformats.org/officeDocument/2006/relationships/font" Target="fonts/InterMedium-bold.fntdata"/><Relationship Id="rId11" Type="http://schemas.openxmlformats.org/officeDocument/2006/relationships/slide" Target="slides/slide5.xml"/><Relationship Id="rId10" Type="http://schemas.openxmlformats.org/officeDocument/2006/relationships/slide" Target="slides/slide4.xml"/><Relationship Id="rId54" Type="http://schemas.openxmlformats.org/officeDocument/2006/relationships/font" Target="fonts/Inter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atahelpdesk.worldbank.org/knowledgebase/articles/906519-world-bank-country-and-lending-groups"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02541489f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02541489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fc376b0b38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fc376b0b38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As a Crossref members, you need to:</a:t>
            </a:r>
            <a:endParaRPr sz="1200"/>
          </a:p>
          <a:p>
            <a:pPr indent="-311150" lvl="0" marL="457200" rtl="0" algn="l">
              <a:lnSpc>
                <a:spcPct val="115000"/>
              </a:lnSpc>
              <a:spcBef>
                <a:spcPts val="1400"/>
              </a:spcBef>
              <a:spcAft>
                <a:spcPts val="0"/>
              </a:spcAft>
              <a:buClr>
                <a:schemeClr val="dk1"/>
              </a:buClr>
              <a:buSzPts val="1300"/>
              <a:buAutoNum type="arabicPeriod"/>
            </a:pPr>
            <a:r>
              <a:rPr lang="en" sz="1300">
                <a:solidFill>
                  <a:schemeClr val="dk1"/>
                </a:solidFill>
              </a:rPr>
              <a:t>Register only what you have the legal rights to</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arabicPeriod"/>
            </a:pPr>
            <a:r>
              <a:rPr lang="en" sz="1300">
                <a:solidFill>
                  <a:schemeClr val="dk1"/>
                </a:solidFill>
              </a:rPr>
              <a:t>Deposit metadata and create DOI links</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arabicPeriod"/>
            </a:pPr>
            <a:r>
              <a:rPr lang="en" sz="1300">
                <a:solidFill>
                  <a:schemeClr val="dk1"/>
                </a:solidFill>
              </a:rPr>
              <a:t>Maintain and update your metadata and landing page URLs over the long term</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arabicPeriod"/>
            </a:pPr>
            <a:r>
              <a:rPr lang="en" sz="1300">
                <a:solidFill>
                  <a:schemeClr val="dk1"/>
                </a:solidFill>
              </a:rPr>
              <a:t>Make sure you have a unique landing page for each metadata record/DOI and follow our DOI display guidelines</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arabicPeriod"/>
            </a:pPr>
            <a:r>
              <a:rPr lang="en" sz="1300">
                <a:solidFill>
                  <a:schemeClr val="dk1"/>
                </a:solidFill>
              </a:rPr>
              <a:t>Link references</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arabicPeriod"/>
            </a:pPr>
            <a:r>
              <a:rPr lang="en" sz="1300">
                <a:solidFill>
                  <a:schemeClr val="dk1"/>
                </a:solidFill>
              </a:rPr>
              <a:t>And pay your fees</a:t>
            </a:r>
            <a:endParaRPr sz="1300">
              <a:solidFill>
                <a:schemeClr val="dk1"/>
              </a:solidFill>
            </a:endParaRPr>
          </a:p>
          <a:p>
            <a:pPr indent="0" lvl="0" marL="0" rtl="0" algn="l">
              <a:lnSpc>
                <a:spcPct val="115000"/>
              </a:lnSpc>
              <a:spcBef>
                <a:spcPts val="1400"/>
              </a:spcBef>
              <a:spcAft>
                <a:spcPts val="400"/>
              </a:spcAft>
              <a:buNone/>
            </a:pPr>
            <a:r>
              <a:t/>
            </a:r>
            <a:endParaRPr sz="1300">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0e35c74f4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0e35c74f4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elvetica Neue"/>
                <a:ea typeface="Helvetica Neue"/>
                <a:cs typeface="Helvetica Neue"/>
                <a:sym typeface="Helvetica Neue"/>
              </a:rPr>
              <a:t>Some of you here today may be Crossref members, but for anyone wanting to join here is how to get started: </a:t>
            </a:r>
            <a:endParaRPr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br>
              <a:rPr lang="en" sz="1200">
                <a:solidFill>
                  <a:schemeClr val="dk1"/>
                </a:solidFill>
                <a:latin typeface="Helvetica Neue"/>
                <a:ea typeface="Helvetica Neue"/>
                <a:cs typeface="Helvetica Neue"/>
                <a:sym typeface="Helvetica Neue"/>
              </a:rPr>
            </a:br>
            <a:r>
              <a:rPr lang="en" sz="1200">
                <a:solidFill>
                  <a:schemeClr val="dk1"/>
                </a:solidFill>
                <a:latin typeface="Helvetica Neue"/>
                <a:ea typeface="Helvetica Neue"/>
                <a:cs typeface="Helvetica Neue"/>
                <a:sym typeface="Helvetica Neue"/>
              </a:rPr>
              <a:t>Crossref is a membership organization and you need to make an application to become a member. </a:t>
            </a:r>
            <a:br>
              <a:rPr lang="en" sz="1200">
                <a:solidFill>
                  <a:schemeClr val="dk1"/>
                </a:solidFill>
                <a:latin typeface="Helvetica Neue"/>
                <a:ea typeface="Helvetica Neue"/>
                <a:cs typeface="Helvetica Neue"/>
                <a:sym typeface="Helvetica Neue"/>
              </a:rPr>
            </a:br>
            <a:br>
              <a:rPr lang="en" sz="1200">
                <a:solidFill>
                  <a:schemeClr val="dk1"/>
                </a:solidFill>
                <a:latin typeface="Helvetica Neue"/>
                <a:ea typeface="Helvetica Neue"/>
                <a:cs typeface="Helvetica Neue"/>
                <a:sym typeface="Helvetica Neue"/>
              </a:rPr>
            </a:br>
            <a:br>
              <a:rPr lang="en" sz="1200">
                <a:solidFill>
                  <a:schemeClr val="dk1"/>
                </a:solidFill>
                <a:latin typeface="Helvetica Neue"/>
                <a:ea typeface="Helvetica Neue"/>
                <a:cs typeface="Helvetica Neue"/>
                <a:sym typeface="Helvetica Neue"/>
              </a:rPr>
            </a:br>
            <a:r>
              <a:rPr b="1" lang="en" sz="1200">
                <a:solidFill>
                  <a:schemeClr val="dk1"/>
                </a:solidFill>
                <a:latin typeface="Helvetica Neue"/>
                <a:ea typeface="Helvetica Neue"/>
                <a:cs typeface="Helvetica Neue"/>
                <a:sym typeface="Helvetica Neue"/>
              </a:rPr>
              <a:t>Independent member</a:t>
            </a:r>
            <a:r>
              <a:rPr lang="en" sz="1200">
                <a:solidFill>
                  <a:schemeClr val="dk1"/>
                </a:solidFill>
                <a:latin typeface="Helvetica Neue"/>
                <a:ea typeface="Helvetica Neue"/>
                <a:cs typeface="Helvetica Neue"/>
                <a:sym typeface="Helvetica Neue"/>
              </a:rPr>
              <a:t> </a:t>
            </a:r>
            <a:br>
              <a:rPr lang="en" sz="1200">
                <a:solidFill>
                  <a:schemeClr val="dk1"/>
                </a:solidFill>
                <a:latin typeface="Helvetica Neue"/>
                <a:ea typeface="Helvetica Neue"/>
                <a:cs typeface="Helvetica Neue"/>
                <a:sym typeface="Helvetica Neue"/>
              </a:rPr>
            </a:br>
            <a:r>
              <a:rPr lang="en" sz="1200">
                <a:solidFill>
                  <a:schemeClr val="dk1"/>
                </a:solidFill>
                <a:latin typeface="Helvetica Neue"/>
                <a:ea typeface="Helvetica Neue"/>
                <a:cs typeface="Helvetica Neue"/>
                <a:sym typeface="Helvetica Neue"/>
              </a:rPr>
              <a:t>Visit our page at the link you see here to submit an application.</a:t>
            </a:r>
            <a:endParaRPr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sz="1200">
                <a:solidFill>
                  <a:schemeClr val="dk1"/>
                </a:solidFill>
                <a:latin typeface="Helvetica Neue"/>
                <a:ea typeface="Helvetica Neue"/>
                <a:cs typeface="Helvetica Neue"/>
                <a:sym typeface="Helvetica Neue"/>
              </a:rPr>
              <a:t>The form will ask for information such as:</a:t>
            </a:r>
            <a:endParaRPr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sz="1200">
                <a:solidFill>
                  <a:schemeClr val="dk1"/>
                </a:solidFill>
                <a:latin typeface="Helvetica Neue"/>
                <a:ea typeface="Helvetica Neue"/>
                <a:cs typeface="Helvetica Neue"/>
                <a:sym typeface="Helvetica Neue"/>
              </a:rPr>
              <a:t>Name of your Organization</a:t>
            </a:r>
            <a:endParaRPr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sz="1200">
                <a:solidFill>
                  <a:schemeClr val="dk1"/>
                </a:solidFill>
                <a:latin typeface="Helvetica Neue"/>
                <a:ea typeface="Helvetica Neue"/>
                <a:cs typeface="Helvetica Neue"/>
                <a:sym typeface="Helvetica Neue"/>
              </a:rPr>
              <a:t>Organization website (URL), your mailing address</a:t>
            </a:r>
            <a:endParaRPr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sz="1200">
                <a:solidFill>
                  <a:schemeClr val="dk1"/>
                </a:solidFill>
                <a:latin typeface="Helvetica Neue"/>
                <a:ea typeface="Helvetica Neue"/>
                <a:cs typeface="Helvetica Neue"/>
                <a:sym typeface="Helvetica Neue"/>
              </a:rPr>
              <a:t>Various contacts, primary contact, technical / metadata quality contact (we need three different people)</a:t>
            </a:r>
            <a:endParaRPr sz="12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sz="1200">
                <a:solidFill>
                  <a:schemeClr val="dk1"/>
                </a:solidFill>
                <a:latin typeface="Helvetica Neue"/>
                <a:ea typeface="Helvetica Neue"/>
                <a:cs typeface="Helvetica Neue"/>
                <a:sym typeface="Helvetica Neue"/>
              </a:rPr>
              <a:t>Part of the application contains a confirmation that you have read a summary of your obligations as a member.</a:t>
            </a:r>
            <a:br>
              <a:rPr lang="en" sz="1200">
                <a:solidFill>
                  <a:schemeClr val="dk1"/>
                </a:solidFill>
                <a:latin typeface="Helvetica Neue"/>
                <a:ea typeface="Helvetica Neue"/>
                <a:cs typeface="Helvetica Neue"/>
                <a:sym typeface="Helvetica Neue"/>
              </a:rPr>
            </a:br>
            <a:br>
              <a:rPr lang="en" sz="1200">
                <a:solidFill>
                  <a:schemeClr val="dk1"/>
                </a:solidFill>
                <a:latin typeface="Helvetica Neue"/>
                <a:ea typeface="Helvetica Neue"/>
                <a:cs typeface="Helvetica Neue"/>
                <a:sym typeface="Helvetica Neue"/>
              </a:rPr>
            </a:br>
            <a:r>
              <a:rPr b="1" lang="en" sz="1200">
                <a:solidFill>
                  <a:schemeClr val="dk1"/>
                </a:solidFill>
                <a:latin typeface="Helvetica Neue"/>
                <a:ea typeface="Helvetica Neue"/>
                <a:cs typeface="Helvetica Neue"/>
                <a:sym typeface="Helvetica Neue"/>
              </a:rPr>
              <a:t>Sponsored member</a:t>
            </a:r>
            <a:br>
              <a:rPr lang="en" sz="1200">
                <a:solidFill>
                  <a:schemeClr val="dk1"/>
                </a:solidFill>
                <a:latin typeface="Helvetica Neue"/>
                <a:ea typeface="Helvetica Neue"/>
                <a:cs typeface="Helvetica Neue"/>
                <a:sym typeface="Helvetica Neue"/>
              </a:rPr>
            </a:br>
            <a:r>
              <a:rPr lang="en" sz="1200">
                <a:solidFill>
                  <a:schemeClr val="dk1"/>
                </a:solidFill>
                <a:latin typeface="Helvetica Neue"/>
                <a:ea typeface="Helvetica Neue"/>
                <a:cs typeface="Helvetica Neue"/>
                <a:sym typeface="Helvetica Neue"/>
              </a:rPr>
              <a:t>To join through a Sponsor, you need to find one on the sponsors program  page that covers your country and request to join through them. If you agree to work together, your Sponsor will send you a dedicated link to apply for Crossref membership under their sponsorship. Please don’t use the standard link to apply for membership that you can find on this website.</a:t>
            </a:r>
            <a:endParaRPr sz="1200">
              <a:solidFill>
                <a:schemeClr val="dk1"/>
              </a:solidFill>
              <a:latin typeface="Helvetica Neue"/>
              <a:ea typeface="Helvetica Neue"/>
              <a:cs typeface="Helvetica Neue"/>
              <a:sym typeface="Helvetica Neue"/>
            </a:endParaRPr>
          </a:p>
          <a:p>
            <a:pPr indent="0" lvl="0" marL="0" rtl="0" algn="l">
              <a:spcBef>
                <a:spcPts val="0"/>
              </a:spcBef>
              <a:spcAft>
                <a:spcPts val="0"/>
              </a:spcAft>
              <a:buClr>
                <a:srgbClr val="4F5858"/>
              </a:buClr>
              <a:buSzPts val="1100"/>
              <a:buFont typeface="Arial"/>
              <a:buNone/>
            </a:pPr>
            <a:br>
              <a:rPr lang="en" sz="1200">
                <a:solidFill>
                  <a:schemeClr val="dk1"/>
                </a:solidFill>
                <a:latin typeface="Helvetica Neue"/>
                <a:ea typeface="Helvetica Neue"/>
                <a:cs typeface="Helvetica Neue"/>
                <a:sym typeface="Helvetica Neue"/>
              </a:rPr>
            </a:br>
            <a:r>
              <a:rPr b="1" lang="en" sz="1200">
                <a:solidFill>
                  <a:schemeClr val="dk1"/>
                </a:solidFill>
                <a:latin typeface="Helvetica Neue"/>
                <a:ea typeface="Helvetica Neue"/>
                <a:cs typeface="Helvetica Neue"/>
                <a:sym typeface="Helvetica Neue"/>
              </a:rPr>
              <a:t>GEM Program </a:t>
            </a:r>
            <a:br>
              <a:rPr b="1" lang="en" sz="1200">
                <a:solidFill>
                  <a:schemeClr val="dk1"/>
                </a:solidFill>
                <a:latin typeface="Helvetica Neue"/>
                <a:ea typeface="Helvetica Neue"/>
                <a:cs typeface="Helvetica Neue"/>
                <a:sym typeface="Helvetica Neue"/>
              </a:rPr>
            </a:br>
            <a:r>
              <a:rPr lang="en" sz="1200">
                <a:solidFill>
                  <a:schemeClr val="dk1"/>
                </a:solidFill>
                <a:latin typeface="Helvetica Neue"/>
                <a:ea typeface="Helvetica Neue"/>
                <a:cs typeface="Helvetica Neue"/>
                <a:sym typeface="Helvetica Neue"/>
              </a:rPr>
              <a:t>Mr. Obanda will talk more about the GEM program. You can join either directly or through a sponsor under the GEM program if your organization is eligible. </a:t>
            </a:r>
            <a:endParaRPr sz="12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0276a4825c_0_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0276a4825c_0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0276a4825c_0_6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30276a4825c_0_6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you have heard already, Crossref members include any organisations that produce research objects so think of publishers, societies, universities, funders, and research institutions, among many others. These members are able to create a persistent identifier or DOI for their work, and also a persistent metadata record about this work. In this way, outputs of the research and publishing process create a scholarly record.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In the past, this would mostly refer to journal articles or book chapters as they were traditional outcomes of the process. however, in recent times the diversity and complexity of research outputs has increased vastly. Additionally, its not just the outcomes but also the “process” stage of the research process that is being included as part of the scholarly record. For example you can imagine that a journal article resulted from a dataset that was collected and curated by a researcher, it was initially a preprint that was subsequently published in a journal, it also resulted in a conference poster.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Therefore, its not just the journal article but also  all of these components that are a part of the scholarly record.</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300">
              <a:solidFill>
                <a:srgbClr val="4F5858"/>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0276a4825c_1_14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0276a4825c_1_14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What else is in the </a:t>
            </a:r>
            <a:r>
              <a:rPr lang="en" sz="1200">
                <a:solidFill>
                  <a:schemeClr val="dk1"/>
                </a:solidFill>
                <a:latin typeface="Inter"/>
                <a:ea typeface="Inter"/>
                <a:cs typeface="Inter"/>
                <a:sym typeface="Inter"/>
              </a:rPr>
              <a:t>scholarly</a:t>
            </a:r>
            <a:r>
              <a:rPr lang="en" sz="1200">
                <a:solidFill>
                  <a:schemeClr val="dk1"/>
                </a:solidFill>
                <a:latin typeface="Inter"/>
                <a:ea typeface="Inter"/>
                <a:cs typeface="Inter"/>
                <a:sym typeface="Inter"/>
              </a:rPr>
              <a:t> record? Each of these outputs have metadata associated with them . This metadata tells us a lot about each of </a:t>
            </a:r>
            <a:r>
              <a:rPr lang="en" sz="1200">
                <a:solidFill>
                  <a:schemeClr val="dk1"/>
                </a:solidFill>
                <a:latin typeface="Inter"/>
                <a:ea typeface="Inter"/>
                <a:cs typeface="Inter"/>
                <a:sym typeface="Inter"/>
              </a:rPr>
              <a:t>these</a:t>
            </a:r>
            <a:r>
              <a:rPr lang="en" sz="1200">
                <a:solidFill>
                  <a:schemeClr val="dk1"/>
                </a:solidFill>
                <a:latin typeface="Inter"/>
                <a:ea typeface="Inter"/>
                <a:cs typeface="Inter"/>
                <a:sym typeface="Inter"/>
              </a:rPr>
              <a:t> items: it tells us who were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authors, </a:t>
            </a:r>
            <a:r>
              <a:rPr lang="en" sz="1200">
                <a:solidFill>
                  <a:schemeClr val="dk1"/>
                </a:solidFill>
                <a:latin typeface="Calibri"/>
                <a:ea typeface="Calibri"/>
                <a:cs typeface="Calibri"/>
                <a:sym typeface="Calibri"/>
              </a:rPr>
              <a:t>when was this published, which organizations were the authors affiliated with, and so much more.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Calibri"/>
                <a:ea typeface="Calibri"/>
                <a:cs typeface="Calibri"/>
                <a:sym typeface="Calibri"/>
              </a:rPr>
              <a:t>By doing so, This metadata serves as evidence and context to help assess the integrity of the scientific and publishing process.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As you can begin to see, thinking of these items in individual terms is not enough anymore. In addition to the associated metadata, there are many different relationships between these items or works which are of interest. For example, the relationship between the dataset and the paper which denotes that this paper was a result of this dataset, or the relationship between preprint and the paper, which shows how the work evolved over time, the relationship between this paper and other papers that this work cites which shows how this work contributes to this field of research. there are other interesting relationships as well, for example with funding organizations or with authors who contributed to the research etc. </a:t>
            </a:r>
            <a:endParaRPr sz="1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a:solidFill>
                  <a:schemeClr val="dk1"/>
                </a:solidFill>
                <a:highlight>
                  <a:schemeClr val="lt1"/>
                </a:highlight>
                <a:latin typeface="Calibri"/>
                <a:ea typeface="Calibri"/>
                <a:cs typeface="Calibri"/>
                <a:sym typeface="Calibri"/>
              </a:rPr>
              <a:t>The scholarly record is about more than just published outputs - it’s also a network of inputs, relationships, and contexts.</a:t>
            </a:r>
            <a:endParaRPr sz="5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An arrow </a:t>
            </a:r>
            <a:r>
              <a:rPr lang="en" sz="1200">
                <a:latin typeface="Inter"/>
                <a:ea typeface="Inter"/>
                <a:cs typeface="Inter"/>
                <a:sym typeface="Inter"/>
              </a:rPr>
              <a:t>back to the artice (any example of an opposite relationship)</a:t>
            </a:r>
            <a:endParaRPr sz="1200">
              <a:latin typeface="Inter"/>
              <a:ea typeface="Inter"/>
              <a:cs typeface="Inter"/>
              <a:sym typeface="Inte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02cf3f8afe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302cf3f8afe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Calibri"/>
                <a:ea typeface="Calibri"/>
                <a:cs typeface="Calibri"/>
                <a:sym typeface="Calibri"/>
              </a:rPr>
              <a:t>We call this network of entities and relationships as the research nexus.</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This slide shows a schematic representation of this same concept that I have been speaking about. At the centre of this are all the research objects and the actors of the scholarly ecosystem, and the circles around them represent how these objects related to each other and how they act on each other. Together they form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A rich and reusable open network of relationships connecting research organizations, people, things, and actions; a scholarly record that the global community can build on forever, for the benefit of society.</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The foundation of the research nexus is metadata , the richer and more comprehensive the metadata in Crossref records, the more value there is for our members and the community. This metadata powers several systems like Scopus, OpenAlex, Dimensions, and Web of Science, and many others.</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302cf3f8afe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302cf3f8afe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Every initiative and service that we’ve launched since our founding has been focused on documenting and clarifying the scholarly record in an open, machine-actionable and scalable form so as to preserve the integrity of this scholarly record.</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This is a concept that is different from research integrity, but it supports the overall endeavour to protect research integrity.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Research integrity is affected by unethical research and publishing practices such as data falsification, fabrication, and plagiarism. while integrity of the scholarly record is affected by unavailability of metadata, outdated metadata, incomplete metadata records, and incorrect metadata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Crossref provides infrastructure which enables those who produce scholarly outputs to provide metadata (effectively evidence) about how they ensure the quality of content and how the outputs fit into the scholarly record.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302cf3f8afe_0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302cf3f8afe_0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important to note that </a:t>
            </a:r>
            <a:r>
              <a:rPr lang="en" sz="1200">
                <a:solidFill>
                  <a:srgbClr val="0C0C0C"/>
                </a:solidFill>
                <a:latin typeface="Inter"/>
                <a:ea typeface="Inter"/>
                <a:cs typeface="Inter"/>
                <a:sym typeface="Inter"/>
              </a:rPr>
              <a:t>Crossref itself does not assess the quality or the integrity of the research process, </a:t>
            </a:r>
            <a:endParaRPr sz="1200">
              <a:solidFill>
                <a:srgbClr val="0C0C0C"/>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0C0C0C"/>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0C0C0C"/>
                </a:solidFill>
                <a:latin typeface="Inter"/>
                <a:ea typeface="Inter"/>
                <a:cs typeface="Inter"/>
                <a:sym typeface="Inter"/>
              </a:rPr>
              <a:t>Just having a DOI is not a signal of quality- a DOI only signals that an item exists.</a:t>
            </a:r>
            <a:endParaRPr sz="1200">
              <a:solidFill>
                <a:srgbClr val="0C0C0C"/>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0C0C0C"/>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rgbClr val="0C0C0C"/>
                </a:solidFill>
                <a:latin typeface="Inter"/>
                <a:ea typeface="Inter"/>
                <a:cs typeface="Inter"/>
                <a:sym typeface="Inter"/>
              </a:rPr>
              <a:t>But rather it is the metadata provided by the members that allows the community to assess the work. the more </a:t>
            </a:r>
            <a:endParaRPr sz="1200">
              <a:solidFill>
                <a:srgbClr val="0C0C0C"/>
              </a:solidFill>
              <a:latin typeface="Inter"/>
              <a:ea typeface="Inter"/>
              <a:cs typeface="Inter"/>
              <a:sym typeface="Inter"/>
            </a:endParaRPr>
          </a:p>
          <a:p>
            <a:pPr indent="0" lvl="0" marL="0" rtl="0" algn="l">
              <a:lnSpc>
                <a:spcPct val="115000"/>
              </a:lnSpc>
              <a:spcBef>
                <a:spcPts val="0"/>
              </a:spcBef>
              <a:spcAft>
                <a:spcPts val="0"/>
              </a:spcAft>
              <a:buNone/>
            </a:pPr>
            <a:r>
              <a:t/>
            </a:r>
            <a:endParaRP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302cf3f8afe_0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302cf3f8afe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Add a QR code to the blogs.</a:t>
            </a:r>
            <a:endParaRPr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302541489f4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302541489f4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With this background, I am going to outline a few ways in which Crossref </a:t>
            </a:r>
            <a:r>
              <a:rPr lang="en">
                <a:solidFill>
                  <a:schemeClr val="dk1"/>
                </a:solidFill>
              </a:rPr>
              <a:t>infrastructure</a:t>
            </a:r>
            <a:r>
              <a:rPr lang="en">
                <a:solidFill>
                  <a:schemeClr val="dk1"/>
                </a:solidFill>
              </a:rPr>
              <a:t> can </a:t>
            </a:r>
            <a:r>
              <a:rPr lang="en">
                <a:solidFill>
                  <a:schemeClr val="dk1"/>
                </a:solidFill>
              </a:rPr>
              <a:t>support</a:t>
            </a:r>
            <a:r>
              <a:rPr lang="en">
                <a:solidFill>
                  <a:schemeClr val="dk1"/>
                </a:solidFill>
              </a:rPr>
              <a:t> the preservation of the integrity of the scholarly record, by making use of the metadata </a:t>
            </a:r>
            <a:r>
              <a:rPr lang="en">
                <a:solidFill>
                  <a:schemeClr val="dk1"/>
                </a:solidFill>
              </a:rPr>
              <a:t>contributed by our community.</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02541489f4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02541489f4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302cf3f8afe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302cf3f8afe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rgbClr val="0C0C0C"/>
                </a:solidFill>
                <a:latin typeface="Helvetica Neue"/>
                <a:ea typeface="Helvetica Neue"/>
                <a:cs typeface="Helvetica Neue"/>
                <a:sym typeface="Helvetica Neue"/>
              </a:rPr>
              <a:t>Over the years we have heard from various communities about the challenges they face when looking to join Crossref. The reasons may differ by region but these are generally a combo of financial, language, and technical challenges. </a:t>
            </a:r>
            <a:endParaRPr sz="1200">
              <a:solidFill>
                <a:srgbClr val="0C0C0C"/>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We know that for some cost can be the largest barrier to joining.  Our GEM program was created to help lower this barrier for orgs in certain regions </a:t>
            </a:r>
            <a:br>
              <a:rPr lang="en">
                <a:solidFill>
                  <a:schemeClr val="dk1"/>
                </a:solidFill>
              </a:rPr>
            </a:br>
            <a:r>
              <a:rPr lang="en">
                <a:solidFill>
                  <a:schemeClr val="dk1"/>
                </a:solidFill>
              </a:rPr>
              <a:t>In the past, we had a limited ‘fee assistance’ program to waive the content registration fees for members working under specific partner arrangements. But these programs were limited in scope. Learning from the experiences of these partnerships, we expanded this program to provide greater membership equitability and accessibility to organizations located in the least economically-advantaged countries. This new program now encompasses the annual fee as well as the content registration fees.</a:t>
            </a:r>
            <a:endParaRPr>
              <a:solidFill>
                <a:schemeClr val="dk1"/>
              </a:solidFill>
            </a:endParaRPr>
          </a:p>
          <a:p>
            <a:pPr indent="0" lvl="0" marL="0" rtl="0" algn="l">
              <a:lnSpc>
                <a:spcPct val="115000"/>
              </a:lnSpc>
              <a:spcBef>
                <a:spcPts val="1200"/>
              </a:spcBef>
              <a:spcAft>
                <a:spcPts val="0"/>
              </a:spcAft>
              <a:buNone/>
            </a:pPr>
            <a:r>
              <a:rPr lang="en">
                <a:solidFill>
                  <a:schemeClr val="dk1"/>
                </a:solidFill>
              </a:rPr>
              <a:t>Eligibility for the program is based on a member’s country. Our list of countries is predominantly based on the</a:t>
            </a:r>
            <a:r>
              <a:rPr lang="en" u="sng">
                <a:solidFill>
                  <a:schemeClr val="hlink"/>
                </a:solidFill>
                <a:hlinkClick r:id="rId2"/>
              </a:rPr>
              <a:t> International Development Association</a:t>
            </a:r>
            <a:r>
              <a:rPr lang="en">
                <a:solidFill>
                  <a:schemeClr val="dk1"/>
                </a:solidFill>
              </a:rPr>
              <a:t> (IDA) list, </a:t>
            </a:r>
            <a:r>
              <a:rPr lang="en" sz="1200">
                <a:solidFill>
                  <a:schemeClr val="dk1"/>
                </a:solidFill>
              </a:rPr>
              <a:t>which uses the World Bank income classifications. </a:t>
            </a:r>
            <a:r>
              <a:rPr lang="en" sz="1050">
                <a:solidFill>
                  <a:schemeClr val="dk1"/>
                </a:solidFill>
              </a:rPr>
              <a:t>We have discussed this with the World Bank (which is also a Crossref member), and they also prioritize the IDA countries in their own strategies for access and other support.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1"/>
                </a:solidFill>
              </a:rPr>
              <a:t>The list will undergo an annual review, countries may be added or removed over time as economic situations change.  </a:t>
            </a:r>
            <a:r>
              <a:rPr lang="en">
                <a:solidFill>
                  <a:schemeClr val="dk1"/>
                </a:solidFill>
              </a:rPr>
              <a:t>Starting in January 2023, organizations based in countries listed in our GEM program will be eligible to join Crossref and contribute with their metadata to the scholarly record at no cost. </a:t>
            </a:r>
            <a:endParaRPr>
              <a:solidFill>
                <a:schemeClr val="dk1"/>
              </a:solidFill>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2faaf345d30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2faaf345d30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Overview of membership in Africa from GEM eligible countries. I’ve listed the number of organizations in each country. Still many without any participation</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Over time, more widely know, more orgs can join under the program</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None/>
            </a:pPr>
            <a:r>
              <a:t/>
            </a:r>
            <a:endParaRPr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2faaf345d30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2faaf345d30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rgbClr val="0C0C0C"/>
                </a:solidFill>
                <a:latin typeface="Helvetica Neue"/>
                <a:ea typeface="Helvetica Neue"/>
                <a:cs typeface="Helvetica Neue"/>
                <a:sym typeface="Helvetica Neue"/>
              </a:rPr>
              <a:t>GEM covers the annual member fee and the content reg fees for all content types. It does not cover SimCheck or Metadata plus.</a:t>
            </a:r>
            <a:endParaRPr sz="1200">
              <a:solidFill>
                <a:srgbClr val="0C0C0C"/>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200">
              <a:solidFill>
                <a:srgbClr val="0C0C0C"/>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 sz="1200">
                <a:solidFill>
                  <a:srgbClr val="0C0C0C"/>
                </a:solidFill>
                <a:latin typeface="Helvetica Neue"/>
                <a:ea typeface="Helvetica Neue"/>
                <a:cs typeface="Helvetica Neue"/>
                <a:sym typeface="Helvetica Neue"/>
              </a:rPr>
              <a:t>GEM eligible members are able to add these additional services to their accounts, however there is a fee associated with them. </a:t>
            </a:r>
            <a:endParaRPr sz="1200">
              <a:solidFill>
                <a:srgbClr val="0C0C0C"/>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 sz="1200">
                <a:solidFill>
                  <a:srgbClr val="0C0C0C"/>
                </a:solidFill>
                <a:latin typeface="Helvetica Neue"/>
                <a:ea typeface="Helvetica Neue"/>
                <a:cs typeface="Helvetica Neue"/>
                <a:sym typeface="Helvetica Neue"/>
              </a:rPr>
              <a:t>Similarity Check is a service we run in partnership with Turnitin. Members pay an annual administrative fee ($55) as well as document checking fees. For all members we waive the fee for the first 100 documents checked, after that the fee is $0.75 per document.</a:t>
            </a:r>
            <a:endParaRPr sz="1200">
              <a:solidFill>
                <a:srgbClr val="0C0C0C"/>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200">
              <a:solidFill>
                <a:srgbClr val="0C0C0C"/>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
                <a:solidFill>
                  <a:schemeClr val="dk1"/>
                </a:solidFill>
              </a:rPr>
              <a:t>All of our metadata is freely available with our search tools and API, but there is a fee for our premium Metadata Plus service, which  offers combined machine access to all available metadata in XML and JSON formats with some additional features. For most people, the free search tools are sufficient.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 will now invite MAdhura to take you through setting up as an independent member and explore other Crossref services.</a:t>
            </a:r>
            <a:endParaRPr>
              <a:solidFill>
                <a:schemeClr val="dk1"/>
              </a:solidFill>
            </a:endParaRPr>
          </a:p>
          <a:p>
            <a:pPr indent="0" lvl="0" marL="0" rtl="0" algn="l">
              <a:lnSpc>
                <a:spcPct val="115000"/>
              </a:lnSpc>
              <a:spcBef>
                <a:spcPts val="0"/>
              </a:spcBef>
              <a:spcAft>
                <a:spcPts val="0"/>
              </a:spcAft>
              <a:buNone/>
            </a:pPr>
            <a:r>
              <a:t/>
            </a:r>
            <a:endParaRPr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2d4c89f8c6c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2d4c89f8c6c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3043a6545dc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3043a6545dc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043a6545dc_0_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043a6545dc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sz="1200">
              <a:solidFill>
                <a:srgbClr val="050D42"/>
              </a:solidFill>
              <a:highlight>
                <a:srgbClr val="FFFFFF"/>
              </a:highlight>
            </a:endParaRPr>
          </a:p>
          <a:p>
            <a:pPr indent="0" lvl="0" marL="0" rtl="0" algn="l">
              <a:lnSpc>
                <a:spcPct val="115000"/>
              </a:lnSpc>
              <a:spcBef>
                <a:spcPts val="1200"/>
              </a:spcBef>
              <a:spcAft>
                <a:spcPts val="0"/>
              </a:spcAft>
              <a:buClr>
                <a:schemeClr val="dk1"/>
              </a:buClr>
              <a:buSzPts val="1100"/>
              <a:buFont typeface="Arial"/>
              <a:buNone/>
            </a:pPr>
            <a:r>
              <a:t/>
            </a:r>
            <a:endParaRPr sz="1200">
              <a:solidFill>
                <a:srgbClr val="050D42"/>
              </a:solidFill>
              <a:highlight>
                <a:srgbClr val="FFFFFF"/>
              </a:highlight>
            </a:endParaRPr>
          </a:p>
          <a:p>
            <a:pPr indent="0" lvl="0" marL="0" rtl="0" algn="l">
              <a:lnSpc>
                <a:spcPct val="115000"/>
              </a:lnSpc>
              <a:spcBef>
                <a:spcPts val="1200"/>
              </a:spcBef>
              <a:spcAft>
                <a:spcPts val="0"/>
              </a:spcAft>
              <a:buNone/>
            </a:pPr>
            <a:r>
              <a:t/>
            </a:r>
            <a:endParaRPr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02541489f4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02541489f4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sz="1200">
              <a:solidFill>
                <a:srgbClr val="050D42"/>
              </a:solidFill>
              <a:highlight>
                <a:srgbClr val="FFFFFF"/>
              </a:highlight>
            </a:endParaRPr>
          </a:p>
          <a:p>
            <a:pPr indent="0" lvl="0" marL="0" rtl="0" algn="l">
              <a:lnSpc>
                <a:spcPct val="115000"/>
              </a:lnSpc>
              <a:spcBef>
                <a:spcPts val="1200"/>
              </a:spcBef>
              <a:spcAft>
                <a:spcPts val="0"/>
              </a:spcAft>
              <a:buClr>
                <a:schemeClr val="dk1"/>
              </a:buClr>
              <a:buSzPts val="1100"/>
              <a:buFont typeface="Arial"/>
              <a:buNone/>
            </a:pPr>
            <a:r>
              <a:t/>
            </a:r>
            <a:endParaRPr sz="1200">
              <a:solidFill>
                <a:srgbClr val="050D42"/>
              </a:solidFill>
              <a:highlight>
                <a:srgbClr val="FFFFFF"/>
              </a:highlight>
            </a:endParaRPr>
          </a:p>
          <a:p>
            <a:pPr indent="0" lvl="0" marL="0" rtl="0" algn="l">
              <a:lnSpc>
                <a:spcPct val="115000"/>
              </a:lnSpc>
              <a:spcBef>
                <a:spcPts val="1200"/>
              </a:spcBef>
              <a:spcAft>
                <a:spcPts val="0"/>
              </a:spcAft>
              <a:buNone/>
            </a:pPr>
            <a:r>
              <a:t/>
            </a:r>
            <a:endParaRPr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02cf3f8afe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02cf3f8afe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02541489f4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02541489f4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Crossref is an open foundational scholarly infrastructure. It was incorporated in 2000 by a group of 15 society and commercial publishers - who wanted to work collaboratively to enable reference linking- which at the time meant assigning DOIs and collecting minimal amount of metadata to enable reference matching. </a:t>
            </a:r>
            <a:endParaRPr sz="1200">
              <a:solidFill>
                <a:srgbClr val="4F5858"/>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rPr>
              <a:t>Things have scaled up considerably in the last 24 years. Today, Crossref has a metadata registry of research objects, persistent identifiers and relationships that is open for all and can be built on by us and others.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We have 20,000 members from 160 countries. These members create metadata records for a range of research objects, such as journal articles, conference papers, datasets and so on, and they create a digital object identifier or DOI to tie all of this information together. The DOI serves as a persistent link and it is always traceable on the internet.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lnSpc>
                <a:spcPct val="115000"/>
              </a:lnSpc>
              <a:spcBef>
                <a:spcPts val="0"/>
              </a:spcBef>
              <a:spcAft>
                <a:spcPts val="0"/>
              </a:spcAft>
              <a:buNone/>
            </a:pPr>
            <a:r>
              <a:rPr lang="en" sz="1200">
                <a:solidFill>
                  <a:schemeClr val="dk1"/>
                </a:solidFill>
              </a:rPr>
              <a:t>These DOIs are resolved, which means that they are are clicked on or followed over a billion times every month and the metadata is retrieved by thousands of systems 2 billion times each month</a:t>
            </a:r>
            <a:endParaRPr sz="1200">
              <a:solidFill>
                <a:schemeClr val="dk1"/>
              </a:solidFill>
            </a:endParaRPr>
          </a:p>
          <a:p>
            <a:pPr indent="0" lvl="0" marL="0" rtl="0" algn="l">
              <a:lnSpc>
                <a:spcPct val="115000"/>
              </a:lnSpc>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There are currently over 160 million metadata records and Importantly, this metadata is made available via open public APIs for anyone to use and build on.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With this data, Crossref powers the underlying metadata behind systems like Scopus, OpenAlex, Dimensions, and Web of Science, and many others.</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All this is made possible with the help of many partners including over 100 sponsoring organisations which help with technical and financial support for more than half of our members, several Ambassadors, and just under 50 staff members who are spread across 11 countries.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lnSpc>
                <a:spcPct val="115000"/>
              </a:lnSpc>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0276a4825c_0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0276a4825c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Our vision is a shared idea of the future environment that we wish to see. We articulate this as “a rich and reusable open network of relationships connecting research organizations, people, things, and actions; a scholarly record that the global community can build on forever, for the benefit of society." </a:t>
            </a:r>
            <a:endParaRPr sz="1400"/>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0276a4825c_0_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0276a4825c_0_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to Crossref’s part in achieving that vision - Our role is to make all kinds of research objects easy to find, cite, link, assess, and reuse. We’re a not-for-profit membership organisation that exists to make scholarly communications better. We rally the community; tag and share metadata; run an open infrastructure; play with technology; and make tools and services. All this is to try to help put research in context for everyone in the scholarly community.</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rgbClr val="4F5858"/>
              </a:solidFill>
              <a:latin typeface="Inter"/>
              <a:ea typeface="Inter"/>
              <a:cs typeface="Inter"/>
              <a:sym typeface="Inter"/>
            </a:endParaRPr>
          </a:p>
          <a:p>
            <a:pPr indent="0" lvl="0" marL="0" rtl="0" algn="l">
              <a:spcBef>
                <a:spcPts val="1200"/>
              </a:spcBef>
              <a:spcAft>
                <a:spcPts val="0"/>
              </a:spcAft>
              <a:buNone/>
            </a:pPr>
            <a:r>
              <a:t/>
            </a:r>
            <a:endParaRPr sz="1200">
              <a:latin typeface="Inter"/>
              <a:ea typeface="Inter"/>
              <a:cs typeface="Inter"/>
              <a:sym typeface="Inte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faaf345d30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faaf345d30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rgbClr val="374151"/>
                </a:solidFill>
                <a:latin typeface="Roboto"/>
                <a:ea typeface="Roboto"/>
                <a:cs typeface="Roboto"/>
                <a:sym typeface="Roboto"/>
              </a:rPr>
              <a:t>And why do organizations decide to join Crossref?</a:t>
            </a:r>
            <a:endParaRPr sz="1200">
              <a:solidFill>
                <a:srgbClr val="37415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 sz="1200">
                <a:solidFill>
                  <a:srgbClr val="374151"/>
                </a:solidFill>
                <a:latin typeface="Roboto"/>
                <a:ea typeface="Roboto"/>
                <a:cs typeface="Roboto"/>
                <a:sym typeface="Roboto"/>
              </a:rPr>
              <a:t>A primary reason is to become part of a globally connected network of scholarly research. </a:t>
            </a:r>
            <a:endParaRPr sz="1200">
              <a:solidFill>
                <a:srgbClr val="37415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 sz="1200">
                <a:solidFill>
                  <a:srgbClr val="374151"/>
                </a:solidFill>
                <a:latin typeface="Roboto"/>
                <a:ea typeface="Roboto"/>
                <a:cs typeface="Roboto"/>
                <a:sym typeface="Roboto"/>
              </a:rPr>
              <a:t>This allows them to show people where their content is located and update that information with persistent identifiers when the content moves.</a:t>
            </a:r>
            <a:endParaRPr sz="1200">
              <a:solidFill>
                <a:srgbClr val="37415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 sz="1200">
                <a:solidFill>
                  <a:srgbClr val="374151"/>
                </a:solidFill>
                <a:latin typeface="Roboto"/>
                <a:ea typeface="Roboto"/>
                <a:cs typeface="Roboto"/>
                <a:sym typeface="Roboto"/>
              </a:rPr>
              <a:t>By creating a persistent identifier for each object it enhances the discoverability of their publications through robust metadata, making their content more likely to be found.</a:t>
            </a:r>
            <a:endParaRPr sz="1200">
              <a:solidFill>
                <a:srgbClr val="37415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 sz="1200">
                <a:solidFill>
                  <a:srgbClr val="374151"/>
                </a:solidFill>
                <a:latin typeface="Roboto"/>
                <a:ea typeface="Roboto"/>
                <a:cs typeface="Roboto"/>
                <a:sym typeface="Roboto"/>
              </a:rPr>
              <a:t>Crossref membership also offers benefits such as the ability to determine who is using their content and the opportunity to participate in collaborative services.</a:t>
            </a:r>
            <a:endParaRPr sz="1200">
              <a:solidFill>
                <a:srgbClr val="37415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 sz="1200">
                <a:solidFill>
                  <a:srgbClr val="374151"/>
                </a:solidFill>
                <a:latin typeface="Roboto"/>
                <a:ea typeface="Roboto"/>
                <a:cs typeface="Roboto"/>
                <a:sym typeface="Roboto"/>
              </a:rPr>
              <a:t>Furthermore, the metadata provided by our members powers a variety of additional services that we have developed at Crossref, benefiting both our members and the wider academic community.</a:t>
            </a:r>
            <a:endParaRPr sz="1200">
              <a:solidFill>
                <a:srgbClr val="374151"/>
              </a:solidFill>
              <a:latin typeface="Roboto"/>
              <a:ea typeface="Roboto"/>
              <a:cs typeface="Roboto"/>
              <a:sym typeface="Roboto"/>
            </a:endParaRPr>
          </a:p>
          <a:p>
            <a:pPr indent="0" lvl="0" marL="0" rtl="0" algn="l">
              <a:lnSpc>
                <a:spcPct val="115000"/>
              </a:lnSpc>
              <a:spcBef>
                <a:spcPts val="1500"/>
              </a:spcBef>
              <a:spcAft>
                <a:spcPts val="0"/>
              </a:spcAft>
              <a:buClr>
                <a:schemeClr val="dk1"/>
              </a:buClr>
              <a:buSzPts val="1100"/>
              <a:buFont typeface="Arial"/>
              <a:buNone/>
            </a:pPr>
            <a:r>
              <a:rPr lang="en" sz="1200">
                <a:solidFill>
                  <a:srgbClr val="374151"/>
                </a:solidFill>
                <a:latin typeface="Roboto"/>
                <a:ea typeface="Roboto"/>
                <a:cs typeface="Roboto"/>
                <a:sym typeface="Roboto"/>
              </a:rPr>
              <a:t>So there are numerous compelling reasons to join and become a part of our community.</a:t>
            </a:r>
            <a:endParaRPr sz="1200">
              <a:solidFill>
                <a:srgbClr val="374151"/>
              </a:solidFill>
              <a:latin typeface="Roboto"/>
              <a:ea typeface="Roboto"/>
              <a:cs typeface="Roboto"/>
              <a:sym typeface="Roboto"/>
            </a:endParaRPr>
          </a:p>
          <a:p>
            <a:pPr indent="0" lvl="0" marL="0" rtl="0" algn="l">
              <a:lnSpc>
                <a:spcPct val="115000"/>
              </a:lnSpc>
              <a:spcBef>
                <a:spcPts val="1500"/>
              </a:spcBef>
              <a:spcAft>
                <a:spcPts val="0"/>
              </a:spcAft>
              <a:buNone/>
            </a:pPr>
            <a:r>
              <a:t/>
            </a:r>
            <a:endParaRPr sz="1200">
              <a:solidFill>
                <a:srgbClr val="374151"/>
              </a:solidFill>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26.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3.png"/><Relationship Id="rId7" Type="http://schemas.openxmlformats.org/officeDocument/2006/relationships/image" Target="../media/image8.png"/><Relationship Id="rId8"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 Id="rId3" Type="http://schemas.openxmlformats.org/officeDocument/2006/relationships/image" Target="../media/image9.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image" Target="../media/image26.jp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 Id="rId3"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2.png"/><Relationship Id="rId3" Type="http://schemas.openxmlformats.org/officeDocument/2006/relationships/image" Target="../media/image26.jp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blank-white">
  <p:cSld name="BLANK_1_1">
    <p:spTree>
      <p:nvGrpSpPr>
        <p:cNvPr id="50" name="Shape 5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showMasterSp="0">
  <p:cSld name="Blank">
    <p:spTree>
      <p:nvGrpSpPr>
        <p:cNvPr id="51" name="Shape 51"/>
        <p:cNvGrpSpPr/>
        <p:nvPr/>
      </p:nvGrpSpPr>
      <p:grpSpPr>
        <a:xfrm>
          <a:off x="0" y="0"/>
          <a:ext cx="0" cy="0"/>
          <a:chOff x="0" y="0"/>
          <a:chExt cx="0" cy="0"/>
        </a:xfrm>
      </p:grpSpPr>
      <p:sp>
        <p:nvSpPr>
          <p:cNvPr id="52" name="Google Shape;52;p14"/>
          <p:cNvSpPr txBox="1"/>
          <p:nvPr>
            <p:ph idx="12" type="sldNum"/>
          </p:nvPr>
        </p:nvSpPr>
        <p:spPr>
          <a:xfrm>
            <a:off x="6279546" y="4632643"/>
            <a:ext cx="273600" cy="276900"/>
          </a:xfrm>
          <a:prstGeom prst="rect">
            <a:avLst/>
          </a:prstGeom>
          <a:noFill/>
          <a:ln>
            <a:noFill/>
          </a:ln>
        </p:spPr>
        <p:txBody>
          <a:bodyPr anchorCtr="0" anchor="ctr" bIns="45700" lIns="45700" spcFirstLastPara="1" rIns="45700" wrap="square" tIns="45700">
            <a:spAutoFit/>
          </a:bodyPr>
          <a:lstStyle>
            <a:lvl1pPr indent="0" lvl="0"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1pPr>
            <a:lvl2pPr indent="0" lvl="1"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2pPr>
            <a:lvl3pPr indent="0" lvl="2"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3pPr>
            <a:lvl4pPr indent="0" lvl="3"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4pPr>
            <a:lvl5pPr indent="0" lvl="4"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5pPr>
            <a:lvl6pPr indent="0" lvl="5"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6pPr>
            <a:lvl7pPr indent="0" lvl="6"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7pPr>
            <a:lvl8pPr indent="0" lvl="7"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8pPr>
            <a:lvl9pPr indent="0" lvl="8"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
              <a:t>‹#›</a:t>
            </a:fld>
            <a:endParaRPr sz="1000">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blank-white">
  <p:cSld name="BLANK_5">
    <p:spTree>
      <p:nvGrpSpPr>
        <p:cNvPr id="53" name="Shape 53"/>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_1">
    <p:spTree>
      <p:nvGrpSpPr>
        <p:cNvPr id="58" name="Shape 58"/>
        <p:cNvGrpSpPr/>
        <p:nvPr/>
      </p:nvGrpSpPr>
      <p:grpSpPr>
        <a:xfrm>
          <a:off x="0" y="0"/>
          <a:ext cx="0" cy="0"/>
          <a:chOff x="0" y="0"/>
          <a:chExt cx="0" cy="0"/>
        </a:xfrm>
      </p:grpSpPr>
      <p:sp>
        <p:nvSpPr>
          <p:cNvPr id="59" name="Google Shape;59;p17"/>
          <p:cNvSpPr txBox="1"/>
          <p:nvPr>
            <p:ph type="ctrTitle"/>
          </p:nvPr>
        </p:nvSpPr>
        <p:spPr>
          <a:xfrm>
            <a:off x="1080000" y="1440000"/>
            <a:ext cx="5127900" cy="1334400"/>
          </a:xfrm>
          <a:prstGeom prst="rect">
            <a:avLst/>
          </a:prstGeom>
        </p:spPr>
        <p:txBody>
          <a:bodyPr anchorCtr="0" anchor="b" bIns="91425" lIns="91425" spcFirstLastPara="1" rIns="91425" wrap="square" tIns="91425">
            <a:noAutofit/>
          </a:bodyPr>
          <a:lstStyle>
            <a:lvl1pPr lvl="0">
              <a:lnSpc>
                <a:spcPct val="80000"/>
              </a:lnSpc>
              <a:spcBef>
                <a:spcPts val="0"/>
              </a:spcBef>
              <a:spcAft>
                <a:spcPts val="0"/>
              </a:spcAft>
              <a:buSzPts val="4800"/>
              <a:buNone/>
              <a:defRPr sz="4800"/>
            </a:lvl1pPr>
            <a:lvl2pPr lvl="1" algn="ctr">
              <a:lnSpc>
                <a:spcPct val="80000"/>
              </a:lnSpc>
              <a:spcBef>
                <a:spcPts val="0"/>
              </a:spcBef>
              <a:spcAft>
                <a:spcPts val="0"/>
              </a:spcAft>
              <a:buSzPts val="5200"/>
              <a:buNone/>
              <a:defRPr sz="5200"/>
            </a:lvl2pPr>
            <a:lvl3pPr lvl="2" algn="ctr">
              <a:lnSpc>
                <a:spcPct val="80000"/>
              </a:lnSpc>
              <a:spcBef>
                <a:spcPts val="0"/>
              </a:spcBef>
              <a:spcAft>
                <a:spcPts val="0"/>
              </a:spcAft>
              <a:buSzPts val="5200"/>
              <a:buNone/>
              <a:defRPr sz="5200"/>
            </a:lvl3pPr>
            <a:lvl4pPr lvl="3" algn="ctr">
              <a:lnSpc>
                <a:spcPct val="80000"/>
              </a:lnSpc>
              <a:spcBef>
                <a:spcPts val="0"/>
              </a:spcBef>
              <a:spcAft>
                <a:spcPts val="0"/>
              </a:spcAft>
              <a:buSzPts val="5200"/>
              <a:buNone/>
              <a:defRPr sz="5200"/>
            </a:lvl4pPr>
            <a:lvl5pPr lvl="4" algn="ctr">
              <a:lnSpc>
                <a:spcPct val="80000"/>
              </a:lnSpc>
              <a:spcBef>
                <a:spcPts val="0"/>
              </a:spcBef>
              <a:spcAft>
                <a:spcPts val="0"/>
              </a:spcAft>
              <a:buSzPts val="5200"/>
              <a:buNone/>
              <a:defRPr sz="5200"/>
            </a:lvl5pPr>
            <a:lvl6pPr lvl="5" algn="ctr">
              <a:lnSpc>
                <a:spcPct val="80000"/>
              </a:lnSpc>
              <a:spcBef>
                <a:spcPts val="0"/>
              </a:spcBef>
              <a:spcAft>
                <a:spcPts val="0"/>
              </a:spcAft>
              <a:buSzPts val="5200"/>
              <a:buNone/>
              <a:defRPr sz="5200"/>
            </a:lvl6pPr>
            <a:lvl7pPr lvl="6" algn="ctr">
              <a:lnSpc>
                <a:spcPct val="80000"/>
              </a:lnSpc>
              <a:spcBef>
                <a:spcPts val="0"/>
              </a:spcBef>
              <a:spcAft>
                <a:spcPts val="0"/>
              </a:spcAft>
              <a:buSzPts val="5200"/>
              <a:buNone/>
              <a:defRPr sz="5200"/>
            </a:lvl7pPr>
            <a:lvl8pPr lvl="7" algn="ctr">
              <a:lnSpc>
                <a:spcPct val="80000"/>
              </a:lnSpc>
              <a:spcBef>
                <a:spcPts val="0"/>
              </a:spcBef>
              <a:spcAft>
                <a:spcPts val="0"/>
              </a:spcAft>
              <a:buSzPts val="5200"/>
              <a:buNone/>
              <a:defRPr sz="5200"/>
            </a:lvl8pPr>
            <a:lvl9pPr lvl="8" algn="ctr">
              <a:lnSpc>
                <a:spcPct val="80000"/>
              </a:lnSpc>
              <a:spcBef>
                <a:spcPts val="0"/>
              </a:spcBef>
              <a:spcAft>
                <a:spcPts val="0"/>
              </a:spcAft>
              <a:buSzPts val="5200"/>
              <a:buNone/>
              <a:defRPr sz="5200"/>
            </a:lvl9pPr>
          </a:lstStyle>
          <a:p/>
        </p:txBody>
      </p:sp>
      <p:sp>
        <p:nvSpPr>
          <p:cNvPr id="60" name="Google Shape;60;p17"/>
          <p:cNvSpPr txBox="1"/>
          <p:nvPr/>
        </p:nvSpPr>
        <p:spPr>
          <a:xfrm>
            <a:off x="7376600" y="4603125"/>
            <a:ext cx="1455600" cy="2094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200">
                <a:solidFill>
                  <a:srgbClr val="4F5858"/>
                </a:solidFill>
                <a:latin typeface="Helvetica Neue"/>
                <a:ea typeface="Helvetica Neue"/>
                <a:cs typeface="Helvetica Neue"/>
                <a:sym typeface="Helvetica Neue"/>
              </a:rPr>
              <a:t>@CrossrefOrg</a:t>
            </a:r>
            <a:endParaRPr sz="1200">
              <a:solidFill>
                <a:srgbClr val="4F5858"/>
              </a:solidFill>
              <a:latin typeface="Helvetica Neue"/>
              <a:ea typeface="Helvetica Neue"/>
              <a:cs typeface="Helvetica Neue"/>
              <a:sym typeface="Helvetica Neue"/>
            </a:endParaRPr>
          </a:p>
        </p:txBody>
      </p:sp>
      <p:pic>
        <p:nvPicPr>
          <p:cNvPr id="61" name="Google Shape;61;p17"/>
          <p:cNvPicPr preferRelativeResize="0"/>
          <p:nvPr/>
        </p:nvPicPr>
        <p:blipFill>
          <a:blip r:embed="rId2">
            <a:alphaModFix/>
          </a:blip>
          <a:stretch>
            <a:fillRect/>
          </a:stretch>
        </p:blipFill>
        <p:spPr>
          <a:xfrm>
            <a:off x="8320663" y="4359188"/>
            <a:ext cx="400050" cy="200025"/>
          </a:xfrm>
          <a:prstGeom prst="rect">
            <a:avLst/>
          </a:prstGeom>
          <a:noFill/>
          <a:ln>
            <a:noFill/>
          </a:ln>
        </p:spPr>
      </p:pic>
      <p:sp>
        <p:nvSpPr>
          <p:cNvPr id="62" name="Google Shape;62;p17"/>
          <p:cNvSpPr txBox="1"/>
          <p:nvPr>
            <p:ph idx="1" type="subTitle"/>
          </p:nvPr>
        </p:nvSpPr>
        <p:spPr>
          <a:xfrm>
            <a:off x="1080000" y="2613200"/>
            <a:ext cx="5127900" cy="18726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None/>
              <a:defRPr b="1" sz="4800">
                <a:solidFill>
                  <a:srgbClr val="D8D2C4"/>
                </a:solidFill>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pic>
        <p:nvPicPr>
          <p:cNvPr id="63" name="Google Shape;63;p17"/>
          <p:cNvPicPr preferRelativeResize="0"/>
          <p:nvPr/>
        </p:nvPicPr>
        <p:blipFill>
          <a:blip r:embed="rId3">
            <a:alphaModFix/>
          </a:blip>
          <a:stretch>
            <a:fillRect/>
          </a:stretch>
        </p:blipFill>
        <p:spPr>
          <a:xfrm>
            <a:off x="-46950" y="5056825"/>
            <a:ext cx="9237920" cy="138425"/>
          </a:xfrm>
          <a:prstGeom prst="rect">
            <a:avLst/>
          </a:prstGeom>
          <a:noFill/>
          <a:ln>
            <a:noFill/>
          </a:ln>
        </p:spPr>
      </p:pic>
      <p:pic>
        <p:nvPicPr>
          <p:cNvPr id="64" name="Google Shape;64;p17"/>
          <p:cNvPicPr preferRelativeResize="0"/>
          <p:nvPr/>
        </p:nvPicPr>
        <p:blipFill>
          <a:blip r:embed="rId4">
            <a:alphaModFix/>
          </a:blip>
          <a:stretch>
            <a:fillRect/>
          </a:stretch>
        </p:blipFill>
        <p:spPr>
          <a:xfrm>
            <a:off x="6916875" y="3014775"/>
            <a:ext cx="1803850" cy="117159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BLANK_4_1_1_1_1">
    <p:bg>
      <p:bgPr>
        <a:noFill/>
      </p:bgPr>
    </p:bg>
    <p:spTree>
      <p:nvGrpSpPr>
        <p:cNvPr id="65" name="Shape 65"/>
        <p:cNvGrpSpPr/>
        <p:nvPr/>
      </p:nvGrpSpPr>
      <p:grpSpPr>
        <a:xfrm>
          <a:off x="0" y="0"/>
          <a:ext cx="0" cy="0"/>
          <a:chOff x="0" y="0"/>
          <a:chExt cx="0" cy="0"/>
        </a:xfrm>
      </p:grpSpPr>
      <p:pic>
        <p:nvPicPr>
          <p:cNvPr id="66" name="Google Shape;66;p18"/>
          <p:cNvPicPr preferRelativeResize="0"/>
          <p:nvPr/>
        </p:nvPicPr>
        <p:blipFill>
          <a:blip r:embed="rId2">
            <a:alphaModFix/>
          </a:blip>
          <a:stretch>
            <a:fillRect/>
          </a:stretch>
        </p:blipFill>
        <p:spPr>
          <a:xfrm>
            <a:off x="0" y="0"/>
            <a:ext cx="9144000" cy="1785931"/>
          </a:xfrm>
          <a:prstGeom prst="rect">
            <a:avLst/>
          </a:prstGeom>
          <a:noFill/>
          <a:ln>
            <a:noFill/>
          </a:ln>
        </p:spPr>
      </p:pic>
      <p:sp>
        <p:nvSpPr>
          <p:cNvPr id="67" name="Google Shape;67;p18"/>
          <p:cNvSpPr txBox="1"/>
          <p:nvPr/>
        </p:nvSpPr>
        <p:spPr>
          <a:xfrm>
            <a:off x="504000" y="895300"/>
            <a:ext cx="5312700" cy="652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3800">
                <a:solidFill>
                  <a:schemeClr val="lt1"/>
                </a:solidFill>
                <a:latin typeface="Helvetica Neue"/>
                <a:ea typeface="Helvetica Neue"/>
                <a:cs typeface="Helvetica Neue"/>
                <a:sym typeface="Helvetica Neue"/>
              </a:rPr>
              <a:t>Agenda</a:t>
            </a:r>
            <a:endParaRPr b="1" sz="3800">
              <a:solidFill>
                <a:schemeClr val="lt1"/>
              </a:solidFill>
              <a:latin typeface="Helvetica Neue"/>
              <a:ea typeface="Helvetica Neue"/>
              <a:cs typeface="Helvetica Neue"/>
              <a:sym typeface="Helvetica Neue"/>
            </a:endParaRPr>
          </a:p>
        </p:txBody>
      </p:sp>
      <p:sp>
        <p:nvSpPr>
          <p:cNvPr id="68" name="Google Shape;68;p18"/>
          <p:cNvSpPr txBox="1"/>
          <p:nvPr>
            <p:ph idx="1" type="body"/>
          </p:nvPr>
        </p:nvSpPr>
        <p:spPr>
          <a:xfrm>
            <a:off x="655175" y="2350100"/>
            <a:ext cx="7734000" cy="2179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42900" lvl="1" marL="914400">
              <a:spcBef>
                <a:spcPts val="0"/>
              </a:spcBef>
              <a:spcAft>
                <a:spcPts val="0"/>
              </a:spcAft>
              <a:buSzPts val="18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text" type="tx">
  <p:cSld name="TITLE_AND_BODY">
    <p:spTree>
      <p:nvGrpSpPr>
        <p:cNvPr id="69" name="Shape 69"/>
        <p:cNvGrpSpPr/>
        <p:nvPr/>
      </p:nvGrpSpPr>
      <p:grpSpPr>
        <a:xfrm>
          <a:off x="0" y="0"/>
          <a:ext cx="0" cy="0"/>
          <a:chOff x="0" y="0"/>
          <a:chExt cx="0" cy="0"/>
        </a:xfrm>
      </p:grpSpPr>
      <p:sp>
        <p:nvSpPr>
          <p:cNvPr id="70" name="Google Shape;70;p19"/>
          <p:cNvSpPr txBox="1"/>
          <p:nvPr>
            <p:ph type="title"/>
          </p:nvPr>
        </p:nvSpPr>
        <p:spPr>
          <a:xfrm>
            <a:off x="504000" y="468000"/>
            <a:ext cx="8031900" cy="5727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3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1" name="Google Shape;71;p19"/>
          <p:cNvSpPr txBox="1"/>
          <p:nvPr>
            <p:ph idx="1" type="body"/>
          </p:nvPr>
        </p:nvSpPr>
        <p:spPr>
          <a:xfrm>
            <a:off x="456225" y="1366100"/>
            <a:ext cx="8131800" cy="30828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42900" lvl="1" marL="914400">
              <a:spcBef>
                <a:spcPts val="0"/>
              </a:spcBef>
              <a:spcAft>
                <a:spcPts val="0"/>
              </a:spcAft>
              <a:buSzPts val="18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2" name="Google Shape;72;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73" name="Google Shape;73;p19"/>
          <p:cNvPicPr preferRelativeResize="0"/>
          <p:nvPr/>
        </p:nvPicPr>
        <p:blipFill>
          <a:blip r:embed="rId2">
            <a:alphaModFix/>
          </a:blip>
          <a:stretch>
            <a:fillRect/>
          </a:stretch>
        </p:blipFill>
        <p:spPr>
          <a:xfrm>
            <a:off x="-46950" y="5056825"/>
            <a:ext cx="9237920" cy="138425"/>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column-text" type="twoColTx">
  <p:cSld name="TITLE_AND_TWO_COLUMNS">
    <p:spTree>
      <p:nvGrpSpPr>
        <p:cNvPr id="74" name="Shape 74"/>
        <p:cNvGrpSpPr/>
        <p:nvPr/>
      </p:nvGrpSpPr>
      <p:grpSpPr>
        <a:xfrm>
          <a:off x="0" y="0"/>
          <a:ext cx="0" cy="0"/>
          <a:chOff x="0" y="0"/>
          <a:chExt cx="0" cy="0"/>
        </a:xfrm>
      </p:grpSpPr>
      <p:sp>
        <p:nvSpPr>
          <p:cNvPr id="75" name="Google Shape;75;p20"/>
          <p:cNvSpPr txBox="1"/>
          <p:nvPr>
            <p:ph type="title"/>
          </p:nvPr>
        </p:nvSpPr>
        <p:spPr>
          <a:xfrm>
            <a:off x="504000" y="468000"/>
            <a:ext cx="8031900" cy="5727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3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6" name="Google Shape;76;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77" name="Google Shape;77;p20"/>
          <p:cNvPicPr preferRelativeResize="0"/>
          <p:nvPr/>
        </p:nvPicPr>
        <p:blipFill>
          <a:blip r:embed="rId2">
            <a:alphaModFix/>
          </a:blip>
          <a:stretch>
            <a:fillRect/>
          </a:stretch>
        </p:blipFill>
        <p:spPr>
          <a:xfrm>
            <a:off x="-46950" y="5056825"/>
            <a:ext cx="9237920" cy="138425"/>
          </a:xfrm>
          <a:prstGeom prst="rect">
            <a:avLst/>
          </a:prstGeom>
          <a:noFill/>
          <a:ln>
            <a:noFill/>
          </a:ln>
        </p:spPr>
      </p:pic>
      <p:sp>
        <p:nvSpPr>
          <p:cNvPr id="78" name="Google Shape;78;p20"/>
          <p:cNvSpPr txBox="1"/>
          <p:nvPr>
            <p:ph idx="1" type="body"/>
          </p:nvPr>
        </p:nvSpPr>
        <p:spPr>
          <a:xfrm>
            <a:off x="456225" y="1366100"/>
            <a:ext cx="3865200" cy="30828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42900" lvl="1" marL="914400">
              <a:spcBef>
                <a:spcPts val="0"/>
              </a:spcBef>
              <a:spcAft>
                <a:spcPts val="0"/>
              </a:spcAft>
              <a:buSzPts val="18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9" name="Google Shape;79;p20"/>
          <p:cNvSpPr txBox="1"/>
          <p:nvPr>
            <p:ph idx="2" type="body"/>
          </p:nvPr>
        </p:nvSpPr>
        <p:spPr>
          <a:xfrm>
            <a:off x="4607250" y="1366088"/>
            <a:ext cx="3865200" cy="30828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42900" lvl="1" marL="914400">
              <a:spcBef>
                <a:spcPts val="0"/>
              </a:spcBef>
              <a:spcAft>
                <a:spcPts val="0"/>
              </a:spcAft>
              <a:buSzPts val="18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header">
  <p:cSld name="MAIN_POINT">
    <p:bg>
      <p:bgPr>
        <a:solidFill>
          <a:srgbClr val="4F5858"/>
        </a:solidFill>
      </p:bgPr>
    </p:bg>
    <p:spTree>
      <p:nvGrpSpPr>
        <p:cNvPr id="80" name="Shape 80"/>
        <p:cNvGrpSpPr/>
        <p:nvPr/>
      </p:nvGrpSpPr>
      <p:grpSpPr>
        <a:xfrm>
          <a:off x="0" y="0"/>
          <a:ext cx="0" cy="0"/>
          <a:chOff x="0" y="0"/>
          <a:chExt cx="0" cy="0"/>
        </a:xfrm>
      </p:grpSpPr>
      <p:sp>
        <p:nvSpPr>
          <p:cNvPr id="81" name="Google Shape;81;p21"/>
          <p:cNvSpPr txBox="1"/>
          <p:nvPr>
            <p:ph type="title"/>
          </p:nvPr>
        </p:nvSpPr>
        <p:spPr>
          <a:xfrm>
            <a:off x="543575" y="534150"/>
            <a:ext cx="5465100" cy="4075200"/>
          </a:xfrm>
          <a:prstGeom prst="rect">
            <a:avLst/>
          </a:prstGeom>
        </p:spPr>
        <p:txBody>
          <a:bodyPr anchorCtr="0" anchor="ctr" bIns="91425" lIns="91425" spcFirstLastPara="1" rIns="91425" wrap="square" tIns="91425">
            <a:noAutofit/>
          </a:bodyPr>
          <a:lstStyle>
            <a:lvl1pPr lvl="0">
              <a:lnSpc>
                <a:spcPct val="80000"/>
              </a:lnSpc>
              <a:spcBef>
                <a:spcPts val="0"/>
              </a:spcBef>
              <a:spcAft>
                <a:spcPts val="0"/>
              </a:spcAft>
              <a:buClr>
                <a:srgbClr val="FFFFFF"/>
              </a:buClr>
              <a:buSzPts val="4800"/>
              <a:buNone/>
              <a:defRPr sz="4800">
                <a:solidFill>
                  <a:srgbClr val="FFFFFF"/>
                </a:solidFill>
              </a:defRPr>
            </a:lvl1pPr>
            <a:lvl2pPr lvl="1">
              <a:spcBef>
                <a:spcPts val="0"/>
              </a:spcBef>
              <a:spcAft>
                <a:spcPts val="0"/>
              </a:spcAft>
              <a:buSzPts val="4800"/>
              <a:buFont typeface="Helvetica Neue"/>
              <a:buNone/>
              <a:defRPr sz="4800">
                <a:latin typeface="Helvetica Neue"/>
                <a:ea typeface="Helvetica Neue"/>
                <a:cs typeface="Helvetica Neue"/>
                <a:sym typeface="Helvetica Neue"/>
              </a:defRPr>
            </a:lvl2pPr>
            <a:lvl3pPr lvl="2">
              <a:spcBef>
                <a:spcPts val="0"/>
              </a:spcBef>
              <a:spcAft>
                <a:spcPts val="0"/>
              </a:spcAft>
              <a:buSzPts val="4800"/>
              <a:buFont typeface="Helvetica Neue"/>
              <a:buNone/>
              <a:defRPr sz="4800">
                <a:latin typeface="Helvetica Neue"/>
                <a:ea typeface="Helvetica Neue"/>
                <a:cs typeface="Helvetica Neue"/>
                <a:sym typeface="Helvetica Neue"/>
              </a:defRPr>
            </a:lvl3pPr>
            <a:lvl4pPr lvl="3">
              <a:spcBef>
                <a:spcPts val="0"/>
              </a:spcBef>
              <a:spcAft>
                <a:spcPts val="0"/>
              </a:spcAft>
              <a:buSzPts val="4800"/>
              <a:buFont typeface="Helvetica Neue"/>
              <a:buNone/>
              <a:defRPr sz="4800">
                <a:latin typeface="Helvetica Neue"/>
                <a:ea typeface="Helvetica Neue"/>
                <a:cs typeface="Helvetica Neue"/>
                <a:sym typeface="Helvetica Neue"/>
              </a:defRPr>
            </a:lvl4pPr>
            <a:lvl5pPr lvl="4">
              <a:spcBef>
                <a:spcPts val="0"/>
              </a:spcBef>
              <a:spcAft>
                <a:spcPts val="0"/>
              </a:spcAft>
              <a:buSzPts val="4800"/>
              <a:buFont typeface="Helvetica Neue"/>
              <a:buNone/>
              <a:defRPr sz="4800">
                <a:latin typeface="Helvetica Neue"/>
                <a:ea typeface="Helvetica Neue"/>
                <a:cs typeface="Helvetica Neue"/>
                <a:sym typeface="Helvetica Neue"/>
              </a:defRPr>
            </a:lvl5pPr>
            <a:lvl6pPr lvl="5">
              <a:spcBef>
                <a:spcPts val="0"/>
              </a:spcBef>
              <a:spcAft>
                <a:spcPts val="0"/>
              </a:spcAft>
              <a:buSzPts val="4800"/>
              <a:buFont typeface="Helvetica Neue"/>
              <a:buNone/>
              <a:defRPr sz="4800">
                <a:latin typeface="Helvetica Neue"/>
                <a:ea typeface="Helvetica Neue"/>
                <a:cs typeface="Helvetica Neue"/>
                <a:sym typeface="Helvetica Neue"/>
              </a:defRPr>
            </a:lvl6pPr>
            <a:lvl7pPr lvl="6">
              <a:spcBef>
                <a:spcPts val="0"/>
              </a:spcBef>
              <a:spcAft>
                <a:spcPts val="0"/>
              </a:spcAft>
              <a:buSzPts val="4800"/>
              <a:buFont typeface="Helvetica Neue"/>
              <a:buNone/>
              <a:defRPr sz="4800">
                <a:latin typeface="Helvetica Neue"/>
                <a:ea typeface="Helvetica Neue"/>
                <a:cs typeface="Helvetica Neue"/>
                <a:sym typeface="Helvetica Neue"/>
              </a:defRPr>
            </a:lvl7pPr>
            <a:lvl8pPr lvl="7">
              <a:spcBef>
                <a:spcPts val="0"/>
              </a:spcBef>
              <a:spcAft>
                <a:spcPts val="0"/>
              </a:spcAft>
              <a:buSzPts val="4800"/>
              <a:buFont typeface="Helvetica Neue"/>
              <a:buNone/>
              <a:defRPr sz="4800">
                <a:latin typeface="Helvetica Neue"/>
                <a:ea typeface="Helvetica Neue"/>
                <a:cs typeface="Helvetica Neue"/>
                <a:sym typeface="Helvetica Neue"/>
              </a:defRPr>
            </a:lvl8pPr>
            <a:lvl9pPr lvl="8">
              <a:spcBef>
                <a:spcPts val="0"/>
              </a:spcBef>
              <a:spcAft>
                <a:spcPts val="0"/>
              </a:spcAft>
              <a:buSzPts val="4800"/>
              <a:buFont typeface="Helvetica Neue"/>
              <a:buNone/>
              <a:defRPr sz="4800">
                <a:latin typeface="Helvetica Neue"/>
                <a:ea typeface="Helvetica Neue"/>
                <a:cs typeface="Helvetica Neue"/>
                <a:sym typeface="Helvetica Neue"/>
              </a:defRPr>
            </a:lvl9pPr>
          </a:lstStyle>
          <a:p/>
        </p:txBody>
      </p:sp>
      <p:sp>
        <p:nvSpPr>
          <p:cNvPr id="82" name="Google Shape;82;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83" name="Google Shape;83;p21"/>
          <p:cNvPicPr preferRelativeResize="0"/>
          <p:nvPr/>
        </p:nvPicPr>
        <p:blipFill>
          <a:blip r:embed="rId2">
            <a:alphaModFix/>
          </a:blip>
          <a:stretch>
            <a:fillRect/>
          </a:stretch>
        </p:blipFill>
        <p:spPr>
          <a:xfrm>
            <a:off x="-46950" y="5056825"/>
            <a:ext cx="9237920" cy="13842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mission" showMasterSp="0">
  <p:cSld name="About Crossref - mission slide">
    <p:spTree>
      <p:nvGrpSpPr>
        <p:cNvPr id="84" name="Shape 84"/>
        <p:cNvGrpSpPr/>
        <p:nvPr/>
      </p:nvGrpSpPr>
      <p:grpSpPr>
        <a:xfrm>
          <a:off x="0" y="0"/>
          <a:ext cx="0" cy="0"/>
          <a:chOff x="0" y="0"/>
          <a:chExt cx="0" cy="0"/>
        </a:xfrm>
      </p:grpSpPr>
      <p:pic>
        <p:nvPicPr>
          <p:cNvPr id="85" name="Google Shape;85;p22"/>
          <p:cNvPicPr preferRelativeResize="0"/>
          <p:nvPr/>
        </p:nvPicPr>
        <p:blipFill>
          <a:blip r:embed="rId2">
            <a:alphaModFix/>
          </a:blip>
          <a:stretch>
            <a:fillRect/>
          </a:stretch>
        </p:blipFill>
        <p:spPr>
          <a:xfrm>
            <a:off x="0" y="0"/>
            <a:ext cx="9144000" cy="1785931"/>
          </a:xfrm>
          <a:prstGeom prst="rect">
            <a:avLst/>
          </a:prstGeom>
          <a:noFill/>
          <a:ln>
            <a:noFill/>
          </a:ln>
        </p:spPr>
      </p:pic>
      <p:sp>
        <p:nvSpPr>
          <p:cNvPr id="86" name="Google Shape;86;p22"/>
          <p:cNvSpPr txBox="1"/>
          <p:nvPr/>
        </p:nvSpPr>
        <p:spPr>
          <a:xfrm>
            <a:off x="904350" y="1998325"/>
            <a:ext cx="7335300" cy="2760900"/>
          </a:xfrm>
          <a:prstGeom prst="rect">
            <a:avLst/>
          </a:prstGeom>
          <a:noFill/>
          <a:ln>
            <a:noFill/>
          </a:ln>
        </p:spPr>
        <p:txBody>
          <a:bodyPr anchorCtr="0" anchor="ctr" bIns="180000" lIns="180000" spcFirstLastPara="1" rIns="180000" wrap="square" tIns="180000">
            <a:noAutofit/>
          </a:bodyPr>
          <a:lstStyle/>
          <a:p>
            <a:pPr indent="0" lvl="0" marL="0" marR="0" rtl="0" algn="l">
              <a:lnSpc>
                <a:spcPct val="80000"/>
              </a:lnSpc>
              <a:spcBef>
                <a:spcPts val="0"/>
              </a:spcBef>
              <a:spcAft>
                <a:spcPts val="0"/>
              </a:spcAft>
              <a:buClr>
                <a:schemeClr val="accent5"/>
              </a:buClr>
              <a:buSzPts val="2400"/>
              <a:buFont typeface="Helvetica Neue"/>
              <a:buNone/>
            </a:pPr>
            <a:r>
              <a:rPr b="1" i="0" lang="en" sz="2600" u="none" cap="none" strike="noStrike">
                <a:solidFill>
                  <a:srgbClr val="4F5858"/>
                </a:solidFill>
                <a:latin typeface="Helvetica Neue"/>
                <a:ea typeface="Helvetica Neue"/>
                <a:cs typeface="Helvetica Neue"/>
                <a:sym typeface="Helvetica Neue"/>
              </a:rPr>
              <a:t>Crossref makes research outputs easy </a:t>
            </a:r>
            <a:endParaRPr b="1" i="0" sz="2600" u="none" cap="none" strike="noStrike">
              <a:solidFill>
                <a:srgbClr val="4F5858"/>
              </a:solidFill>
              <a:latin typeface="Helvetica Neue"/>
              <a:ea typeface="Helvetica Neue"/>
              <a:cs typeface="Helvetica Neue"/>
              <a:sym typeface="Helvetica Neue"/>
            </a:endParaRPr>
          </a:p>
          <a:p>
            <a:pPr indent="0" lvl="0" marL="0" marR="0" rtl="0" algn="l">
              <a:lnSpc>
                <a:spcPct val="80000"/>
              </a:lnSpc>
              <a:spcBef>
                <a:spcPts val="0"/>
              </a:spcBef>
              <a:spcAft>
                <a:spcPts val="0"/>
              </a:spcAft>
              <a:buClr>
                <a:schemeClr val="accent5"/>
              </a:buClr>
              <a:buSzPts val="2400"/>
              <a:buFont typeface="Helvetica Neue"/>
              <a:buNone/>
            </a:pPr>
            <a:r>
              <a:rPr b="1" i="0" lang="en" sz="2600" u="none" cap="none" strike="noStrike">
                <a:solidFill>
                  <a:srgbClr val="4F5858"/>
                </a:solidFill>
                <a:latin typeface="Helvetica Neue"/>
                <a:ea typeface="Helvetica Neue"/>
                <a:cs typeface="Helvetica Neue"/>
                <a:sym typeface="Helvetica Neue"/>
              </a:rPr>
              <a:t>to find, cite, link, assess, and reuse.</a:t>
            </a:r>
            <a:br>
              <a:rPr b="1" i="0" lang="en" sz="2600" u="none" cap="none" strike="noStrike">
                <a:solidFill>
                  <a:srgbClr val="4F5858"/>
                </a:solidFill>
                <a:latin typeface="Helvetica Neue"/>
                <a:ea typeface="Helvetica Neue"/>
                <a:cs typeface="Helvetica Neue"/>
                <a:sym typeface="Helvetica Neue"/>
              </a:rPr>
            </a:br>
            <a:br>
              <a:rPr b="1" i="0" lang="en" sz="2600" u="none" cap="none" strike="noStrike">
                <a:solidFill>
                  <a:srgbClr val="4F5858"/>
                </a:solidFill>
                <a:latin typeface="Helvetica Neue"/>
                <a:ea typeface="Helvetica Neue"/>
                <a:cs typeface="Helvetica Neue"/>
                <a:sym typeface="Helvetica Neue"/>
              </a:rPr>
            </a:br>
            <a:r>
              <a:rPr b="1" i="0" lang="en" sz="2600" u="none" cap="none" strike="noStrike">
                <a:solidFill>
                  <a:srgbClr val="4F5858"/>
                </a:solidFill>
                <a:latin typeface="Helvetica Neue"/>
                <a:ea typeface="Helvetica Neue"/>
                <a:cs typeface="Helvetica Neue"/>
                <a:sym typeface="Helvetica Neue"/>
              </a:rPr>
              <a:t>We’re a not-for-profit membership organization that exists to make scholarly communications better. </a:t>
            </a:r>
            <a:endParaRPr b="1" sz="2600">
              <a:solidFill>
                <a:srgbClr val="4F5858"/>
              </a:solidFill>
              <a:latin typeface="Helvetica Neue"/>
              <a:ea typeface="Helvetica Neue"/>
              <a:cs typeface="Helvetica Neue"/>
              <a:sym typeface="Helvetica Neue"/>
            </a:endParaRPr>
          </a:p>
        </p:txBody>
      </p:sp>
      <p:pic>
        <p:nvPicPr>
          <p:cNvPr id="87" name="Google Shape;87;p22"/>
          <p:cNvPicPr preferRelativeResize="0"/>
          <p:nvPr/>
        </p:nvPicPr>
        <p:blipFill>
          <a:blip r:embed="rId3">
            <a:alphaModFix/>
          </a:blip>
          <a:stretch>
            <a:fillRect/>
          </a:stretch>
        </p:blipFill>
        <p:spPr>
          <a:xfrm>
            <a:off x="-46950" y="5056825"/>
            <a:ext cx="9237920" cy="138425"/>
          </a:xfrm>
          <a:prstGeom prst="rect">
            <a:avLst/>
          </a:prstGeom>
          <a:noFill/>
          <a:ln>
            <a:noFill/>
          </a:ln>
        </p:spPr>
      </p:pic>
      <p:sp>
        <p:nvSpPr>
          <p:cNvPr id="88" name="Google Shape;88;p22"/>
          <p:cNvSpPr txBox="1"/>
          <p:nvPr/>
        </p:nvSpPr>
        <p:spPr>
          <a:xfrm>
            <a:off x="504000" y="895300"/>
            <a:ext cx="5312700" cy="652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3800">
                <a:solidFill>
                  <a:schemeClr val="lt1"/>
                </a:solidFill>
                <a:latin typeface="Helvetica Neue"/>
                <a:ea typeface="Helvetica Neue"/>
                <a:cs typeface="Helvetica Neue"/>
                <a:sym typeface="Helvetica Neue"/>
              </a:rPr>
              <a:t>Our mission</a:t>
            </a:r>
            <a:endParaRPr b="1" sz="3800">
              <a:solidFill>
                <a:schemeClr val="lt1"/>
              </a:solidFill>
              <a:latin typeface="Helvetica Neue"/>
              <a:ea typeface="Helvetica Neue"/>
              <a:cs typeface="Helvetica Neue"/>
              <a:sym typeface="Helvetica Neue"/>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rategic-goals-2025">
  <p:cSld name="BLANK_4_1_1_1">
    <p:bg>
      <p:bgPr>
        <a:noFill/>
      </p:bgPr>
    </p:bg>
    <p:spTree>
      <p:nvGrpSpPr>
        <p:cNvPr id="89" name="Shape 89"/>
        <p:cNvGrpSpPr/>
        <p:nvPr/>
      </p:nvGrpSpPr>
      <p:grpSpPr>
        <a:xfrm>
          <a:off x="0" y="0"/>
          <a:ext cx="0" cy="0"/>
          <a:chOff x="0" y="0"/>
          <a:chExt cx="0" cy="0"/>
        </a:xfrm>
      </p:grpSpPr>
      <p:pic>
        <p:nvPicPr>
          <p:cNvPr id="90" name="Google Shape;90;p23"/>
          <p:cNvPicPr preferRelativeResize="0"/>
          <p:nvPr/>
        </p:nvPicPr>
        <p:blipFill>
          <a:blip r:embed="rId2">
            <a:alphaModFix/>
          </a:blip>
          <a:stretch>
            <a:fillRect/>
          </a:stretch>
        </p:blipFill>
        <p:spPr>
          <a:xfrm>
            <a:off x="0" y="0"/>
            <a:ext cx="9144000" cy="1785931"/>
          </a:xfrm>
          <a:prstGeom prst="rect">
            <a:avLst/>
          </a:prstGeom>
          <a:noFill/>
          <a:ln>
            <a:noFill/>
          </a:ln>
        </p:spPr>
      </p:pic>
      <p:pic>
        <p:nvPicPr>
          <p:cNvPr id="91" name="Google Shape;91;p23"/>
          <p:cNvPicPr preferRelativeResize="0"/>
          <p:nvPr/>
        </p:nvPicPr>
        <p:blipFill>
          <a:blip r:embed="rId3">
            <a:alphaModFix/>
          </a:blip>
          <a:stretch>
            <a:fillRect/>
          </a:stretch>
        </p:blipFill>
        <p:spPr>
          <a:xfrm>
            <a:off x="4332675" y="2172930"/>
            <a:ext cx="5040000" cy="671208"/>
          </a:xfrm>
          <a:prstGeom prst="rect">
            <a:avLst/>
          </a:prstGeom>
          <a:noFill/>
          <a:ln>
            <a:noFill/>
          </a:ln>
        </p:spPr>
      </p:pic>
      <p:pic>
        <p:nvPicPr>
          <p:cNvPr id="92" name="Google Shape;92;p23"/>
          <p:cNvPicPr preferRelativeResize="0"/>
          <p:nvPr/>
        </p:nvPicPr>
        <p:blipFill>
          <a:blip r:embed="rId4">
            <a:alphaModFix/>
          </a:blip>
          <a:stretch>
            <a:fillRect/>
          </a:stretch>
        </p:blipFill>
        <p:spPr>
          <a:xfrm>
            <a:off x="4332675" y="3747401"/>
            <a:ext cx="5040000" cy="671208"/>
          </a:xfrm>
          <a:prstGeom prst="rect">
            <a:avLst/>
          </a:prstGeom>
          <a:noFill/>
          <a:ln>
            <a:noFill/>
          </a:ln>
        </p:spPr>
      </p:pic>
      <p:pic>
        <p:nvPicPr>
          <p:cNvPr id="93" name="Google Shape;93;p23"/>
          <p:cNvPicPr preferRelativeResize="0"/>
          <p:nvPr/>
        </p:nvPicPr>
        <p:blipFill>
          <a:blip r:embed="rId5">
            <a:alphaModFix/>
          </a:blip>
          <a:stretch>
            <a:fillRect/>
          </a:stretch>
        </p:blipFill>
        <p:spPr>
          <a:xfrm>
            <a:off x="203575" y="3745037"/>
            <a:ext cx="5040000" cy="675927"/>
          </a:xfrm>
          <a:prstGeom prst="rect">
            <a:avLst/>
          </a:prstGeom>
          <a:noFill/>
          <a:ln>
            <a:noFill/>
          </a:ln>
        </p:spPr>
      </p:pic>
      <p:pic>
        <p:nvPicPr>
          <p:cNvPr id="94" name="Google Shape;94;p23"/>
          <p:cNvPicPr preferRelativeResize="0"/>
          <p:nvPr/>
        </p:nvPicPr>
        <p:blipFill>
          <a:blip r:embed="rId6">
            <a:alphaModFix/>
          </a:blip>
          <a:stretch>
            <a:fillRect/>
          </a:stretch>
        </p:blipFill>
        <p:spPr>
          <a:xfrm>
            <a:off x="203575" y="2960237"/>
            <a:ext cx="5040000" cy="675927"/>
          </a:xfrm>
          <a:prstGeom prst="rect">
            <a:avLst/>
          </a:prstGeom>
          <a:noFill/>
          <a:ln>
            <a:noFill/>
          </a:ln>
        </p:spPr>
      </p:pic>
      <p:pic>
        <p:nvPicPr>
          <p:cNvPr id="95" name="Google Shape;95;p23"/>
          <p:cNvPicPr preferRelativeResize="0"/>
          <p:nvPr/>
        </p:nvPicPr>
        <p:blipFill>
          <a:blip r:embed="rId7">
            <a:alphaModFix/>
          </a:blip>
          <a:stretch>
            <a:fillRect/>
          </a:stretch>
        </p:blipFill>
        <p:spPr>
          <a:xfrm>
            <a:off x="4332675" y="2962598"/>
            <a:ext cx="5040000" cy="671208"/>
          </a:xfrm>
          <a:prstGeom prst="rect">
            <a:avLst/>
          </a:prstGeom>
          <a:noFill/>
          <a:ln>
            <a:noFill/>
          </a:ln>
        </p:spPr>
      </p:pic>
      <p:pic>
        <p:nvPicPr>
          <p:cNvPr id="96" name="Google Shape;96;p23"/>
          <p:cNvPicPr preferRelativeResize="0"/>
          <p:nvPr/>
        </p:nvPicPr>
        <p:blipFill>
          <a:blip r:embed="rId8">
            <a:alphaModFix/>
          </a:blip>
          <a:stretch>
            <a:fillRect/>
          </a:stretch>
        </p:blipFill>
        <p:spPr>
          <a:xfrm>
            <a:off x="204275" y="2168237"/>
            <a:ext cx="5040000" cy="675927"/>
          </a:xfrm>
          <a:prstGeom prst="rect">
            <a:avLst/>
          </a:prstGeom>
          <a:noFill/>
          <a:ln>
            <a:noFill/>
          </a:ln>
        </p:spPr>
      </p:pic>
      <p:sp>
        <p:nvSpPr>
          <p:cNvPr id="97" name="Google Shape;97;p23"/>
          <p:cNvSpPr txBox="1"/>
          <p:nvPr/>
        </p:nvSpPr>
        <p:spPr>
          <a:xfrm>
            <a:off x="504000" y="895300"/>
            <a:ext cx="5312700" cy="652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3800">
                <a:solidFill>
                  <a:schemeClr val="lt1"/>
                </a:solidFill>
                <a:latin typeface="Helvetica Neue"/>
                <a:ea typeface="Helvetica Neue"/>
                <a:cs typeface="Helvetica Neue"/>
                <a:sym typeface="Helvetica Neue"/>
              </a:rPr>
              <a:t>Strategic goals 2025</a:t>
            </a:r>
            <a:endParaRPr b="1" sz="3800">
              <a:solidFill>
                <a:schemeClr val="lt1"/>
              </a:solidFill>
              <a:latin typeface="Helvetica Neue"/>
              <a:ea typeface="Helvetica Neue"/>
              <a:cs typeface="Helvetica Neue"/>
              <a:sym typeface="Helvetica Neue"/>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number">
  <p:cSld name="BIG_NUMBER">
    <p:spTree>
      <p:nvGrpSpPr>
        <p:cNvPr id="98" name="Shape 98"/>
        <p:cNvGrpSpPr/>
        <p:nvPr/>
      </p:nvGrpSpPr>
      <p:grpSpPr>
        <a:xfrm>
          <a:off x="0" y="0"/>
          <a:ext cx="0" cy="0"/>
          <a:chOff x="0" y="0"/>
          <a:chExt cx="0" cy="0"/>
        </a:xfrm>
      </p:grpSpPr>
      <p:sp>
        <p:nvSpPr>
          <p:cNvPr id="99" name="Google Shape;99;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Clr>
                <a:srgbClr val="3EB1C8"/>
              </a:buClr>
              <a:buSzPts val="12000"/>
              <a:buNone/>
              <a:defRPr sz="12000">
                <a:solidFill>
                  <a:srgbClr val="3EB1C8"/>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00" name="Google Shape;100;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1" name="Google Shape;101;p24"/>
          <p:cNvSpPr txBox="1"/>
          <p:nvPr/>
        </p:nvSpPr>
        <p:spPr>
          <a:xfrm>
            <a:off x="1950000" y="2820300"/>
            <a:ext cx="5244000" cy="1046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600">
                <a:solidFill>
                  <a:srgbClr val="4F5858"/>
                </a:solidFill>
                <a:latin typeface="Helvetica Neue"/>
                <a:ea typeface="Helvetica Neue"/>
                <a:cs typeface="Helvetica Neue"/>
                <a:sym typeface="Helvetica Neue"/>
              </a:rPr>
              <a:t>A lot of things</a:t>
            </a:r>
            <a:endParaRPr b="1" sz="5600">
              <a:solidFill>
                <a:srgbClr val="4F5858"/>
              </a:solidFill>
              <a:latin typeface="Helvetica Neue"/>
              <a:ea typeface="Helvetica Neue"/>
              <a:cs typeface="Helvetica Neue"/>
              <a:sym typeface="Helvetica Neue"/>
            </a:endParaRPr>
          </a:p>
        </p:txBody>
      </p:sp>
      <p:pic>
        <p:nvPicPr>
          <p:cNvPr id="102" name="Google Shape;102;p24"/>
          <p:cNvPicPr preferRelativeResize="0"/>
          <p:nvPr/>
        </p:nvPicPr>
        <p:blipFill>
          <a:blip r:embed="rId2">
            <a:alphaModFix/>
          </a:blip>
          <a:stretch>
            <a:fillRect/>
          </a:stretch>
        </p:blipFill>
        <p:spPr>
          <a:xfrm>
            <a:off x="-46950" y="5056825"/>
            <a:ext cx="9237920" cy="138425"/>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white-with-border">
  <p:cSld name="BLANK_1">
    <p:spTree>
      <p:nvGrpSpPr>
        <p:cNvPr id="103" name="Shape 103"/>
        <p:cNvGrpSpPr/>
        <p:nvPr/>
      </p:nvGrpSpPr>
      <p:grpSpPr>
        <a:xfrm>
          <a:off x="0" y="0"/>
          <a:ext cx="0" cy="0"/>
          <a:chOff x="0" y="0"/>
          <a:chExt cx="0" cy="0"/>
        </a:xfrm>
      </p:grpSpPr>
      <p:pic>
        <p:nvPicPr>
          <p:cNvPr id="104" name="Google Shape;104;p25"/>
          <p:cNvPicPr preferRelativeResize="0"/>
          <p:nvPr/>
        </p:nvPicPr>
        <p:blipFill>
          <a:blip r:embed="rId2">
            <a:alphaModFix/>
          </a:blip>
          <a:stretch>
            <a:fillRect/>
          </a:stretch>
        </p:blipFill>
        <p:spPr>
          <a:xfrm>
            <a:off x="-46950" y="5056825"/>
            <a:ext cx="9237920" cy="138425"/>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grey-with-border">
  <p:cSld name="MAIN_POINT_1">
    <p:bg>
      <p:bgPr>
        <a:solidFill>
          <a:srgbClr val="4F5858"/>
        </a:solidFill>
      </p:bgPr>
    </p:bg>
    <p:spTree>
      <p:nvGrpSpPr>
        <p:cNvPr id="105" name="Shape 105"/>
        <p:cNvGrpSpPr/>
        <p:nvPr/>
      </p:nvGrpSpPr>
      <p:grpSpPr>
        <a:xfrm>
          <a:off x="0" y="0"/>
          <a:ext cx="0" cy="0"/>
          <a:chOff x="0" y="0"/>
          <a:chExt cx="0" cy="0"/>
        </a:xfrm>
      </p:grpSpPr>
      <p:sp>
        <p:nvSpPr>
          <p:cNvPr id="106" name="Google Shape;106;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07" name="Google Shape;107;p26"/>
          <p:cNvPicPr preferRelativeResize="0"/>
          <p:nvPr/>
        </p:nvPicPr>
        <p:blipFill>
          <a:blip r:embed="rId2">
            <a:alphaModFix/>
          </a:blip>
          <a:stretch>
            <a:fillRect/>
          </a:stretch>
        </p:blipFill>
        <p:spPr>
          <a:xfrm>
            <a:off x="-46950" y="5056825"/>
            <a:ext cx="9237920" cy="138425"/>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blank-white">
  <p:cSld name="BLANK_1_1">
    <p:spTree>
      <p:nvGrpSpPr>
        <p:cNvPr id="108" name="Shape 108"/>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blank-grey">
  <p:cSld name="BLANK_3">
    <p:bg>
      <p:bgPr>
        <a:solidFill>
          <a:srgbClr val="4F5858"/>
        </a:solidFill>
      </p:bgPr>
    </p:bg>
    <p:spTree>
      <p:nvGrpSpPr>
        <p:cNvPr id="109" name="Shape 109"/>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tadata-users-uses">
  <p:cSld name="BLANK_4">
    <p:bg>
      <p:bgPr>
        <a:noFill/>
      </p:bgPr>
    </p:bg>
    <p:spTree>
      <p:nvGrpSpPr>
        <p:cNvPr id="110" name="Shape 110"/>
        <p:cNvGrpSpPr/>
        <p:nvPr/>
      </p:nvGrpSpPr>
      <p:grpSpPr>
        <a:xfrm>
          <a:off x="0" y="0"/>
          <a:ext cx="0" cy="0"/>
          <a:chOff x="0" y="0"/>
          <a:chExt cx="0" cy="0"/>
        </a:xfrm>
      </p:grpSpPr>
      <p:pic>
        <p:nvPicPr>
          <p:cNvPr id="111" name="Google Shape;111;p29"/>
          <p:cNvPicPr preferRelativeResize="0"/>
          <p:nvPr/>
        </p:nvPicPr>
        <p:blipFill>
          <a:blip r:embed="rId2">
            <a:alphaModFix/>
          </a:blip>
          <a:stretch>
            <a:fillRect/>
          </a:stretch>
        </p:blipFill>
        <p:spPr>
          <a:xfrm>
            <a:off x="197138" y="152400"/>
            <a:ext cx="8602133" cy="483870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ference-linking-diagram">
  <p:cSld name="BLANK_4_1">
    <p:bg>
      <p:bgPr>
        <a:noFill/>
      </p:bgPr>
    </p:bg>
    <p:spTree>
      <p:nvGrpSpPr>
        <p:cNvPr id="112" name="Shape 112"/>
        <p:cNvGrpSpPr/>
        <p:nvPr/>
      </p:nvGrpSpPr>
      <p:grpSpPr>
        <a:xfrm>
          <a:off x="0" y="0"/>
          <a:ext cx="0" cy="0"/>
          <a:chOff x="0" y="0"/>
          <a:chExt cx="0" cy="0"/>
        </a:xfrm>
      </p:grpSpPr>
      <p:pic>
        <p:nvPicPr>
          <p:cNvPr id="113" name="Google Shape;113;p30"/>
          <p:cNvPicPr preferRelativeResize="0"/>
          <p:nvPr/>
        </p:nvPicPr>
        <p:blipFill>
          <a:blip r:embed="rId2">
            <a:alphaModFix/>
          </a:blip>
          <a:stretch>
            <a:fillRect/>
          </a:stretch>
        </p:blipFill>
        <p:spPr>
          <a:xfrm>
            <a:off x="483150" y="687825"/>
            <a:ext cx="7921200" cy="4455675"/>
          </a:xfrm>
          <a:prstGeom prst="rect">
            <a:avLst/>
          </a:prstGeom>
          <a:noFill/>
          <a:ln>
            <a:noFill/>
          </a:ln>
        </p:spPr>
      </p:pic>
      <p:sp>
        <p:nvSpPr>
          <p:cNvPr id="114" name="Google Shape;114;p30"/>
          <p:cNvSpPr txBox="1"/>
          <p:nvPr>
            <p:ph type="title"/>
          </p:nvPr>
        </p:nvSpPr>
        <p:spPr>
          <a:xfrm>
            <a:off x="504000" y="468000"/>
            <a:ext cx="4007100" cy="5727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3800"/>
              <a:buNone/>
              <a:defRPr/>
            </a:lvl1pPr>
            <a:lvl2pPr lvl="1">
              <a:lnSpc>
                <a:spcPct val="80000"/>
              </a:lnSpc>
              <a:spcBef>
                <a:spcPts val="0"/>
              </a:spcBef>
              <a:spcAft>
                <a:spcPts val="0"/>
              </a:spcAft>
              <a:buSzPts val="2800"/>
              <a:buNone/>
              <a:defRPr/>
            </a:lvl2pPr>
            <a:lvl3pPr lvl="2">
              <a:lnSpc>
                <a:spcPct val="80000"/>
              </a:lnSpc>
              <a:spcBef>
                <a:spcPts val="0"/>
              </a:spcBef>
              <a:spcAft>
                <a:spcPts val="0"/>
              </a:spcAft>
              <a:buSzPts val="2800"/>
              <a:buNone/>
              <a:defRPr/>
            </a:lvl3pPr>
            <a:lvl4pPr lvl="3">
              <a:lnSpc>
                <a:spcPct val="80000"/>
              </a:lnSpc>
              <a:spcBef>
                <a:spcPts val="0"/>
              </a:spcBef>
              <a:spcAft>
                <a:spcPts val="0"/>
              </a:spcAft>
              <a:buSzPts val="2800"/>
              <a:buNone/>
              <a:defRPr/>
            </a:lvl4pPr>
            <a:lvl5pPr lvl="4">
              <a:lnSpc>
                <a:spcPct val="80000"/>
              </a:lnSpc>
              <a:spcBef>
                <a:spcPts val="0"/>
              </a:spcBef>
              <a:spcAft>
                <a:spcPts val="0"/>
              </a:spcAft>
              <a:buSzPts val="2800"/>
              <a:buNone/>
              <a:defRPr/>
            </a:lvl5pPr>
            <a:lvl6pPr lvl="5">
              <a:lnSpc>
                <a:spcPct val="80000"/>
              </a:lnSpc>
              <a:spcBef>
                <a:spcPts val="0"/>
              </a:spcBef>
              <a:spcAft>
                <a:spcPts val="0"/>
              </a:spcAft>
              <a:buSzPts val="2800"/>
              <a:buNone/>
              <a:defRPr/>
            </a:lvl6pPr>
            <a:lvl7pPr lvl="6">
              <a:lnSpc>
                <a:spcPct val="80000"/>
              </a:lnSpc>
              <a:spcBef>
                <a:spcPts val="0"/>
              </a:spcBef>
              <a:spcAft>
                <a:spcPts val="0"/>
              </a:spcAft>
              <a:buSzPts val="2800"/>
              <a:buNone/>
              <a:defRPr/>
            </a:lvl7pPr>
            <a:lvl8pPr lvl="7">
              <a:lnSpc>
                <a:spcPct val="80000"/>
              </a:lnSpc>
              <a:spcBef>
                <a:spcPts val="0"/>
              </a:spcBef>
              <a:spcAft>
                <a:spcPts val="0"/>
              </a:spcAft>
              <a:buSzPts val="2800"/>
              <a:buNone/>
              <a:defRPr/>
            </a:lvl8pPr>
            <a:lvl9pPr lvl="8">
              <a:lnSpc>
                <a:spcPct val="80000"/>
              </a:lnSpc>
              <a:spcBef>
                <a:spcPts val="0"/>
              </a:spcBef>
              <a:spcAft>
                <a:spcPts val="0"/>
              </a:spcAft>
              <a:buSzPts val="28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nder-workflow-diagram">
  <p:cSld name="BLANK_4_1_1">
    <p:bg>
      <p:bgPr>
        <a:noFill/>
      </p:bgPr>
    </p:bg>
    <p:spTree>
      <p:nvGrpSpPr>
        <p:cNvPr id="115" name="Shape 115"/>
        <p:cNvGrpSpPr/>
        <p:nvPr/>
      </p:nvGrpSpPr>
      <p:grpSpPr>
        <a:xfrm>
          <a:off x="0" y="0"/>
          <a:ext cx="0" cy="0"/>
          <a:chOff x="0" y="0"/>
          <a:chExt cx="0" cy="0"/>
        </a:xfrm>
      </p:grpSpPr>
      <p:pic>
        <p:nvPicPr>
          <p:cNvPr id="116" name="Google Shape;116;p31"/>
          <p:cNvPicPr preferRelativeResize="0"/>
          <p:nvPr/>
        </p:nvPicPr>
        <p:blipFill>
          <a:blip r:embed="rId2">
            <a:alphaModFix/>
          </a:blip>
          <a:stretch>
            <a:fillRect/>
          </a:stretch>
        </p:blipFill>
        <p:spPr>
          <a:xfrm>
            <a:off x="454000" y="434550"/>
            <a:ext cx="8236001" cy="4632750"/>
          </a:xfrm>
          <a:prstGeom prst="rect">
            <a:avLst/>
          </a:prstGeom>
          <a:noFill/>
          <a:ln>
            <a:noFill/>
          </a:ln>
        </p:spPr>
      </p:pic>
      <p:sp>
        <p:nvSpPr>
          <p:cNvPr id="117" name="Google Shape;117;p31"/>
          <p:cNvSpPr txBox="1"/>
          <p:nvPr>
            <p:ph type="title"/>
          </p:nvPr>
        </p:nvSpPr>
        <p:spPr>
          <a:xfrm>
            <a:off x="504000" y="468000"/>
            <a:ext cx="4007100" cy="5727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3800"/>
              <a:buNone/>
              <a:defRPr/>
            </a:lvl1pPr>
            <a:lvl2pPr lvl="1">
              <a:lnSpc>
                <a:spcPct val="80000"/>
              </a:lnSpc>
              <a:spcBef>
                <a:spcPts val="0"/>
              </a:spcBef>
              <a:spcAft>
                <a:spcPts val="0"/>
              </a:spcAft>
              <a:buSzPts val="2800"/>
              <a:buNone/>
              <a:defRPr/>
            </a:lvl2pPr>
            <a:lvl3pPr lvl="2">
              <a:lnSpc>
                <a:spcPct val="80000"/>
              </a:lnSpc>
              <a:spcBef>
                <a:spcPts val="0"/>
              </a:spcBef>
              <a:spcAft>
                <a:spcPts val="0"/>
              </a:spcAft>
              <a:buSzPts val="2800"/>
              <a:buNone/>
              <a:defRPr/>
            </a:lvl3pPr>
            <a:lvl4pPr lvl="3">
              <a:lnSpc>
                <a:spcPct val="80000"/>
              </a:lnSpc>
              <a:spcBef>
                <a:spcPts val="0"/>
              </a:spcBef>
              <a:spcAft>
                <a:spcPts val="0"/>
              </a:spcAft>
              <a:buSzPts val="2800"/>
              <a:buNone/>
              <a:defRPr/>
            </a:lvl4pPr>
            <a:lvl5pPr lvl="4">
              <a:lnSpc>
                <a:spcPct val="80000"/>
              </a:lnSpc>
              <a:spcBef>
                <a:spcPts val="0"/>
              </a:spcBef>
              <a:spcAft>
                <a:spcPts val="0"/>
              </a:spcAft>
              <a:buSzPts val="2800"/>
              <a:buNone/>
              <a:defRPr/>
            </a:lvl5pPr>
            <a:lvl6pPr lvl="5">
              <a:lnSpc>
                <a:spcPct val="80000"/>
              </a:lnSpc>
              <a:spcBef>
                <a:spcPts val="0"/>
              </a:spcBef>
              <a:spcAft>
                <a:spcPts val="0"/>
              </a:spcAft>
              <a:buSzPts val="2800"/>
              <a:buNone/>
              <a:defRPr/>
            </a:lvl6pPr>
            <a:lvl7pPr lvl="6">
              <a:lnSpc>
                <a:spcPct val="80000"/>
              </a:lnSpc>
              <a:spcBef>
                <a:spcPts val="0"/>
              </a:spcBef>
              <a:spcAft>
                <a:spcPts val="0"/>
              </a:spcAft>
              <a:buSzPts val="2800"/>
              <a:buNone/>
              <a:defRPr/>
            </a:lvl7pPr>
            <a:lvl8pPr lvl="7">
              <a:lnSpc>
                <a:spcPct val="80000"/>
              </a:lnSpc>
              <a:spcBef>
                <a:spcPts val="0"/>
              </a:spcBef>
              <a:spcAft>
                <a:spcPts val="0"/>
              </a:spcAft>
              <a:buSzPts val="2800"/>
              <a:buNone/>
              <a:defRPr/>
            </a:lvl8pPr>
            <a:lvl9pPr lvl="8">
              <a:lnSpc>
                <a:spcPct val="80000"/>
              </a:lnSpc>
              <a:spcBef>
                <a:spcPts val="0"/>
              </a:spcBef>
              <a:spcAft>
                <a:spcPts val="0"/>
              </a:spcAft>
              <a:buSzPts val="28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or-crossref-diagram">
  <p:cSld name="BLANK_4_1_1_2">
    <p:bg>
      <p:bgPr>
        <a:noFill/>
      </p:bgPr>
    </p:bg>
    <p:spTree>
      <p:nvGrpSpPr>
        <p:cNvPr id="118" name="Shape 118"/>
        <p:cNvGrpSpPr/>
        <p:nvPr/>
      </p:nvGrpSpPr>
      <p:grpSpPr>
        <a:xfrm>
          <a:off x="0" y="0"/>
          <a:ext cx="0" cy="0"/>
          <a:chOff x="0" y="0"/>
          <a:chExt cx="0" cy="0"/>
        </a:xfrm>
      </p:grpSpPr>
      <p:pic>
        <p:nvPicPr>
          <p:cNvPr id="119" name="Google Shape;119;p32"/>
          <p:cNvPicPr preferRelativeResize="0"/>
          <p:nvPr/>
        </p:nvPicPr>
        <p:blipFill>
          <a:blip r:embed="rId2">
            <a:alphaModFix/>
          </a:blip>
          <a:stretch>
            <a:fillRect/>
          </a:stretch>
        </p:blipFill>
        <p:spPr>
          <a:xfrm>
            <a:off x="353938" y="199088"/>
            <a:ext cx="8436125" cy="4745326"/>
          </a:xfrm>
          <a:prstGeom prst="rect">
            <a:avLst/>
          </a:prstGeom>
          <a:noFill/>
          <a:ln>
            <a:noFill/>
          </a:ln>
        </p:spPr>
      </p:pic>
      <p:pic>
        <p:nvPicPr>
          <p:cNvPr id="120" name="Google Shape;120;p32"/>
          <p:cNvPicPr preferRelativeResize="0"/>
          <p:nvPr/>
        </p:nvPicPr>
        <p:blipFill>
          <a:blip r:embed="rId3">
            <a:alphaModFix/>
          </a:blip>
          <a:stretch>
            <a:fillRect/>
          </a:stretch>
        </p:blipFill>
        <p:spPr>
          <a:xfrm>
            <a:off x="-46950" y="5056825"/>
            <a:ext cx="9237920" cy="138425"/>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ebra-unicorn-metadata">
  <p:cSld name="BLANK_4_1_1_3">
    <p:bg>
      <p:bgPr>
        <a:noFill/>
      </p:bgPr>
    </p:bg>
    <p:spTree>
      <p:nvGrpSpPr>
        <p:cNvPr id="121" name="Shape 121"/>
        <p:cNvGrpSpPr/>
        <p:nvPr/>
      </p:nvGrpSpPr>
      <p:grpSpPr>
        <a:xfrm>
          <a:off x="0" y="0"/>
          <a:ext cx="0" cy="0"/>
          <a:chOff x="0" y="0"/>
          <a:chExt cx="0" cy="0"/>
        </a:xfrm>
      </p:grpSpPr>
      <p:pic>
        <p:nvPicPr>
          <p:cNvPr id="122" name="Google Shape;122;p33"/>
          <p:cNvPicPr preferRelativeResize="0"/>
          <p:nvPr/>
        </p:nvPicPr>
        <p:blipFill>
          <a:blip r:embed="rId2">
            <a:alphaModFix/>
          </a:blip>
          <a:stretch>
            <a:fillRect/>
          </a:stretch>
        </p:blipFill>
        <p:spPr>
          <a:xfrm>
            <a:off x="312713" y="175900"/>
            <a:ext cx="8518574" cy="479169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header-template">
  <p:cSld name="BLANK_4_1_1_1_1_1_1">
    <p:bg>
      <p:bgPr>
        <a:noFill/>
      </p:bgPr>
    </p:bg>
    <p:spTree>
      <p:nvGrpSpPr>
        <p:cNvPr id="123" name="Shape 123"/>
        <p:cNvGrpSpPr/>
        <p:nvPr/>
      </p:nvGrpSpPr>
      <p:grpSpPr>
        <a:xfrm>
          <a:off x="0" y="0"/>
          <a:ext cx="0" cy="0"/>
          <a:chOff x="0" y="0"/>
          <a:chExt cx="0" cy="0"/>
        </a:xfrm>
      </p:grpSpPr>
      <p:pic>
        <p:nvPicPr>
          <p:cNvPr id="124" name="Google Shape;124;p34"/>
          <p:cNvPicPr preferRelativeResize="0"/>
          <p:nvPr/>
        </p:nvPicPr>
        <p:blipFill>
          <a:blip r:embed="rId2">
            <a:alphaModFix/>
          </a:blip>
          <a:stretch>
            <a:fillRect/>
          </a:stretch>
        </p:blipFill>
        <p:spPr>
          <a:xfrm>
            <a:off x="0" y="0"/>
            <a:ext cx="9144000" cy="1785931"/>
          </a:xfrm>
          <a:prstGeom prst="rect">
            <a:avLst/>
          </a:prstGeom>
          <a:noFill/>
          <a:ln>
            <a:noFill/>
          </a:ln>
        </p:spPr>
      </p:pic>
      <p:sp>
        <p:nvSpPr>
          <p:cNvPr id="125" name="Google Shape;125;p34"/>
          <p:cNvSpPr txBox="1"/>
          <p:nvPr>
            <p:ph idx="1" type="body"/>
          </p:nvPr>
        </p:nvSpPr>
        <p:spPr>
          <a:xfrm>
            <a:off x="655175" y="2350100"/>
            <a:ext cx="7734000" cy="2179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42900" lvl="1" marL="914400">
              <a:spcBef>
                <a:spcPts val="0"/>
              </a:spcBef>
              <a:spcAft>
                <a:spcPts val="0"/>
              </a:spcAft>
              <a:buSzPts val="18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26" name="Google Shape;126;p34"/>
          <p:cNvSpPr txBox="1"/>
          <p:nvPr>
            <p:ph type="title"/>
          </p:nvPr>
        </p:nvSpPr>
        <p:spPr>
          <a:xfrm>
            <a:off x="504000" y="935200"/>
            <a:ext cx="7074300" cy="5727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3800"/>
              <a:buNone/>
              <a:defRPr>
                <a:solidFill>
                  <a:schemeClr val="lt1"/>
                </a:solidFill>
              </a:defRPr>
            </a:lvl1pPr>
            <a:lvl2pPr lvl="1">
              <a:lnSpc>
                <a:spcPct val="80000"/>
              </a:lnSpc>
              <a:spcBef>
                <a:spcPts val="0"/>
              </a:spcBef>
              <a:spcAft>
                <a:spcPts val="0"/>
              </a:spcAft>
              <a:buClr>
                <a:schemeClr val="lt1"/>
              </a:buClr>
              <a:buSzPts val="2800"/>
              <a:buNone/>
              <a:defRPr>
                <a:solidFill>
                  <a:schemeClr val="lt1"/>
                </a:solidFill>
              </a:defRPr>
            </a:lvl2pPr>
            <a:lvl3pPr lvl="2">
              <a:lnSpc>
                <a:spcPct val="80000"/>
              </a:lnSpc>
              <a:spcBef>
                <a:spcPts val="0"/>
              </a:spcBef>
              <a:spcAft>
                <a:spcPts val="0"/>
              </a:spcAft>
              <a:buClr>
                <a:schemeClr val="lt1"/>
              </a:buClr>
              <a:buSzPts val="2800"/>
              <a:buNone/>
              <a:defRPr>
                <a:solidFill>
                  <a:schemeClr val="lt1"/>
                </a:solidFill>
              </a:defRPr>
            </a:lvl3pPr>
            <a:lvl4pPr lvl="3">
              <a:lnSpc>
                <a:spcPct val="80000"/>
              </a:lnSpc>
              <a:spcBef>
                <a:spcPts val="0"/>
              </a:spcBef>
              <a:spcAft>
                <a:spcPts val="0"/>
              </a:spcAft>
              <a:buClr>
                <a:schemeClr val="lt1"/>
              </a:buClr>
              <a:buSzPts val="2800"/>
              <a:buNone/>
              <a:defRPr>
                <a:solidFill>
                  <a:schemeClr val="lt1"/>
                </a:solidFill>
              </a:defRPr>
            </a:lvl4pPr>
            <a:lvl5pPr lvl="4">
              <a:lnSpc>
                <a:spcPct val="80000"/>
              </a:lnSpc>
              <a:spcBef>
                <a:spcPts val="0"/>
              </a:spcBef>
              <a:spcAft>
                <a:spcPts val="0"/>
              </a:spcAft>
              <a:buClr>
                <a:schemeClr val="lt1"/>
              </a:buClr>
              <a:buSzPts val="2800"/>
              <a:buNone/>
              <a:defRPr>
                <a:solidFill>
                  <a:schemeClr val="lt1"/>
                </a:solidFill>
              </a:defRPr>
            </a:lvl5pPr>
            <a:lvl6pPr lvl="5">
              <a:lnSpc>
                <a:spcPct val="80000"/>
              </a:lnSpc>
              <a:spcBef>
                <a:spcPts val="0"/>
              </a:spcBef>
              <a:spcAft>
                <a:spcPts val="0"/>
              </a:spcAft>
              <a:buClr>
                <a:schemeClr val="lt1"/>
              </a:buClr>
              <a:buSzPts val="2800"/>
              <a:buNone/>
              <a:defRPr>
                <a:solidFill>
                  <a:schemeClr val="lt1"/>
                </a:solidFill>
              </a:defRPr>
            </a:lvl6pPr>
            <a:lvl7pPr lvl="6">
              <a:lnSpc>
                <a:spcPct val="80000"/>
              </a:lnSpc>
              <a:spcBef>
                <a:spcPts val="0"/>
              </a:spcBef>
              <a:spcAft>
                <a:spcPts val="0"/>
              </a:spcAft>
              <a:buClr>
                <a:schemeClr val="lt1"/>
              </a:buClr>
              <a:buSzPts val="2800"/>
              <a:buNone/>
              <a:defRPr>
                <a:solidFill>
                  <a:schemeClr val="lt1"/>
                </a:solidFill>
              </a:defRPr>
            </a:lvl7pPr>
            <a:lvl8pPr lvl="7">
              <a:lnSpc>
                <a:spcPct val="80000"/>
              </a:lnSpc>
              <a:spcBef>
                <a:spcPts val="0"/>
              </a:spcBef>
              <a:spcAft>
                <a:spcPts val="0"/>
              </a:spcAft>
              <a:buClr>
                <a:schemeClr val="lt1"/>
              </a:buClr>
              <a:buSzPts val="2800"/>
              <a:buNone/>
              <a:defRPr>
                <a:solidFill>
                  <a:schemeClr val="lt1"/>
                </a:solidFill>
              </a:defRPr>
            </a:lvl8pPr>
            <a:lvl9pPr lvl="8">
              <a:lnSpc>
                <a:spcPct val="8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and-next-steps-or-links">
  <p:cSld name="BLANK_4_1_1_1_1_1">
    <p:bg>
      <p:bgPr>
        <a:noFill/>
      </p:bgPr>
    </p:bg>
    <p:spTree>
      <p:nvGrpSpPr>
        <p:cNvPr id="127" name="Shape 127"/>
        <p:cNvGrpSpPr/>
        <p:nvPr/>
      </p:nvGrpSpPr>
      <p:grpSpPr>
        <a:xfrm>
          <a:off x="0" y="0"/>
          <a:ext cx="0" cy="0"/>
          <a:chOff x="0" y="0"/>
          <a:chExt cx="0" cy="0"/>
        </a:xfrm>
      </p:grpSpPr>
      <p:pic>
        <p:nvPicPr>
          <p:cNvPr id="128" name="Google Shape;128;p35"/>
          <p:cNvPicPr preferRelativeResize="0"/>
          <p:nvPr/>
        </p:nvPicPr>
        <p:blipFill>
          <a:blip r:embed="rId2">
            <a:alphaModFix/>
          </a:blip>
          <a:stretch>
            <a:fillRect/>
          </a:stretch>
        </p:blipFill>
        <p:spPr>
          <a:xfrm>
            <a:off x="0" y="0"/>
            <a:ext cx="9144000" cy="1785931"/>
          </a:xfrm>
          <a:prstGeom prst="rect">
            <a:avLst/>
          </a:prstGeom>
          <a:noFill/>
          <a:ln>
            <a:noFill/>
          </a:ln>
        </p:spPr>
      </p:pic>
      <p:sp>
        <p:nvSpPr>
          <p:cNvPr id="129" name="Google Shape;129;p35"/>
          <p:cNvSpPr txBox="1"/>
          <p:nvPr/>
        </p:nvSpPr>
        <p:spPr>
          <a:xfrm>
            <a:off x="504000" y="895300"/>
            <a:ext cx="5312700" cy="652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3800">
                <a:solidFill>
                  <a:schemeClr val="lt1"/>
                </a:solidFill>
                <a:latin typeface="Helvetica Neue"/>
                <a:ea typeface="Helvetica Neue"/>
                <a:cs typeface="Helvetica Neue"/>
                <a:sym typeface="Helvetica Neue"/>
              </a:rPr>
              <a:t>Thank-you</a:t>
            </a:r>
            <a:endParaRPr b="1" sz="3800">
              <a:solidFill>
                <a:schemeClr val="lt1"/>
              </a:solidFill>
              <a:latin typeface="Helvetica Neue"/>
              <a:ea typeface="Helvetica Neue"/>
              <a:cs typeface="Helvetica Neue"/>
              <a:sym typeface="Helvetica Neue"/>
            </a:endParaRPr>
          </a:p>
        </p:txBody>
      </p:sp>
      <p:sp>
        <p:nvSpPr>
          <p:cNvPr id="130" name="Google Shape;130;p35"/>
          <p:cNvSpPr txBox="1"/>
          <p:nvPr>
            <p:ph idx="1" type="body"/>
          </p:nvPr>
        </p:nvSpPr>
        <p:spPr>
          <a:xfrm>
            <a:off x="655175" y="2350100"/>
            <a:ext cx="7734000" cy="2179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42900" lvl="1" marL="914400">
              <a:spcBef>
                <a:spcPts val="0"/>
              </a:spcBef>
              <a:spcAft>
                <a:spcPts val="0"/>
              </a:spcAft>
              <a:buSzPts val="18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pic>
        <p:nvPicPr>
          <p:cNvPr id="131" name="Google Shape;131;p35"/>
          <p:cNvPicPr preferRelativeResize="0"/>
          <p:nvPr/>
        </p:nvPicPr>
        <p:blipFill>
          <a:blip r:embed="rId3">
            <a:alphaModFix/>
          </a:blip>
          <a:stretch>
            <a:fillRect/>
          </a:stretch>
        </p:blipFill>
        <p:spPr>
          <a:xfrm>
            <a:off x="8320663" y="4359188"/>
            <a:ext cx="400050" cy="200025"/>
          </a:xfrm>
          <a:prstGeom prst="rect">
            <a:avLst/>
          </a:prstGeom>
          <a:noFill/>
          <a:ln>
            <a:noFill/>
          </a:ln>
        </p:spPr>
      </p:pic>
      <p:pic>
        <p:nvPicPr>
          <p:cNvPr id="132" name="Google Shape;132;p35"/>
          <p:cNvPicPr preferRelativeResize="0"/>
          <p:nvPr/>
        </p:nvPicPr>
        <p:blipFill>
          <a:blip r:embed="rId4">
            <a:alphaModFix/>
          </a:blip>
          <a:stretch>
            <a:fillRect/>
          </a:stretch>
        </p:blipFill>
        <p:spPr>
          <a:xfrm>
            <a:off x="6916875" y="3014775"/>
            <a:ext cx="1803850" cy="1171599"/>
          </a:xfrm>
          <a:prstGeom prst="rect">
            <a:avLst/>
          </a:prstGeom>
          <a:noFill/>
          <a:ln>
            <a:noFill/>
          </a:ln>
        </p:spPr>
      </p:pic>
      <p:sp>
        <p:nvSpPr>
          <p:cNvPr id="133" name="Google Shape;133;p35"/>
          <p:cNvSpPr txBox="1"/>
          <p:nvPr/>
        </p:nvSpPr>
        <p:spPr>
          <a:xfrm>
            <a:off x="7376600" y="4603125"/>
            <a:ext cx="1455600" cy="2094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200">
                <a:solidFill>
                  <a:srgbClr val="4F5858"/>
                </a:solidFill>
                <a:latin typeface="Helvetica Neue"/>
                <a:ea typeface="Helvetica Neue"/>
                <a:cs typeface="Helvetica Neue"/>
                <a:sym typeface="Helvetica Neue"/>
              </a:rPr>
              <a:t>@CrossrefOrg</a:t>
            </a:r>
            <a:endParaRPr sz="1200">
              <a:solidFill>
                <a:srgbClr val="4F5858"/>
              </a:solidFill>
              <a:latin typeface="Helvetica Neue"/>
              <a:ea typeface="Helvetica Neue"/>
              <a:cs typeface="Helvetica Neue"/>
              <a:sym typeface="Helvetica Neue"/>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134" name="Shape 134"/>
        <p:cNvGrpSpPr/>
        <p:nvPr/>
      </p:nvGrpSpPr>
      <p:grpSpPr>
        <a:xfrm>
          <a:off x="0" y="0"/>
          <a:ext cx="0" cy="0"/>
          <a:chOff x="0" y="0"/>
          <a:chExt cx="0" cy="0"/>
        </a:xfrm>
      </p:grpSpPr>
      <p:sp>
        <p:nvSpPr>
          <p:cNvPr id="135" name="Google Shape;135;p3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36" name="Google Shape;136;p3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37" name="Google Shape;137;p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blank-white">
  <p:cSld name="BLANK_5">
    <p:spTree>
      <p:nvGrpSpPr>
        <p:cNvPr id="138" name="Shape 138"/>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showMasterSp="0">
  <p:cSld name="Picture">
    <p:spTree>
      <p:nvGrpSpPr>
        <p:cNvPr id="139" name="Shape 139"/>
        <p:cNvGrpSpPr/>
        <p:nvPr/>
      </p:nvGrpSpPr>
      <p:grpSpPr>
        <a:xfrm>
          <a:off x="0" y="0"/>
          <a:ext cx="0" cy="0"/>
          <a:chOff x="0" y="0"/>
          <a:chExt cx="0" cy="0"/>
        </a:xfrm>
      </p:grpSpPr>
      <p:sp>
        <p:nvSpPr>
          <p:cNvPr id="140" name="Google Shape;140;p38"/>
          <p:cNvSpPr/>
          <p:nvPr>
            <p:ph idx="2" type="pic"/>
          </p:nvPr>
        </p:nvSpPr>
        <p:spPr>
          <a:xfrm>
            <a:off x="451247" y="412782"/>
            <a:ext cx="8247600" cy="4570800"/>
          </a:xfrm>
          <a:prstGeom prst="rect">
            <a:avLst/>
          </a:prstGeom>
          <a:noFill/>
          <a:ln>
            <a:noFill/>
          </a:ln>
        </p:spPr>
        <p:txBody>
          <a:bodyPr anchorCtr="0" anchor="t" bIns="45700" lIns="91425" spcFirstLastPara="1" rIns="91425" wrap="square" tIns="45700">
            <a:noAutofit/>
          </a:bodyPr>
          <a:lstStyle>
            <a:lvl1pPr lvl="0"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1pPr>
            <a:lvl2pPr lvl="1"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2pPr>
            <a:lvl3pPr lvl="2"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3pPr>
            <a:lvl4pPr lvl="3"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4pPr>
            <a:lvl5pPr lvl="4"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5pPr>
            <a:lvl6pPr lvl="5"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6pPr>
            <a:lvl7pPr lvl="6"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7pPr>
            <a:lvl8pPr lvl="7"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8pPr>
            <a:lvl9pPr lvl="8" marR="0" algn="l">
              <a:lnSpc>
                <a:spcPct val="90000"/>
              </a:lnSpc>
              <a:spcBef>
                <a:spcPts val="700"/>
              </a:spcBef>
              <a:spcAft>
                <a:spcPts val="0"/>
              </a:spcAft>
              <a:buClr>
                <a:schemeClr val="accent5"/>
              </a:buClr>
              <a:buSzPts val="2400"/>
              <a:buFont typeface="Arial"/>
              <a:buChar char="•"/>
              <a:defRPr b="0" i="0" sz="2400" u="none" cap="none" strike="noStrike">
                <a:solidFill>
                  <a:schemeClr val="accent5"/>
                </a:solidFill>
                <a:latin typeface="Helvetica Neue"/>
                <a:ea typeface="Helvetica Neue"/>
                <a:cs typeface="Helvetica Neue"/>
                <a:sym typeface="Helvetica Neue"/>
              </a:defRPr>
            </a:lvl9pPr>
          </a:lstStyle>
          <a:p/>
        </p:txBody>
      </p:sp>
      <p:sp>
        <p:nvSpPr>
          <p:cNvPr id="141" name="Google Shape;141;p38"/>
          <p:cNvSpPr txBox="1"/>
          <p:nvPr>
            <p:ph idx="12" type="sldNum"/>
          </p:nvPr>
        </p:nvSpPr>
        <p:spPr>
          <a:xfrm>
            <a:off x="6279546" y="4632643"/>
            <a:ext cx="273600" cy="269100"/>
          </a:xfrm>
          <a:prstGeom prst="rect">
            <a:avLst/>
          </a:prstGeom>
          <a:noFill/>
          <a:ln>
            <a:noFill/>
          </a:ln>
        </p:spPr>
        <p:txBody>
          <a:bodyPr anchorCtr="0" anchor="ctr" bIns="45700" lIns="45700" spcFirstLastPara="1" rIns="45700" wrap="square" tIns="45700">
            <a:noAutofit/>
          </a:bodyPr>
          <a:lstStyle>
            <a:lvl1pPr indent="0" lvl="0"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1pPr>
            <a:lvl2pPr indent="0" lvl="1"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2pPr>
            <a:lvl3pPr indent="0" lvl="2"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3pPr>
            <a:lvl4pPr indent="0" lvl="3"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4pPr>
            <a:lvl5pPr indent="0" lvl="4"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5pPr>
            <a:lvl6pPr indent="0" lvl="5"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6pPr>
            <a:lvl7pPr indent="0" lvl="6"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7pPr>
            <a:lvl8pPr indent="0" lvl="7"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8pPr>
            <a:lvl9pPr indent="0" lvl="8"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
              <a:t>‹#›</a:t>
            </a:fld>
            <a:endParaRPr sz="100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with border" showMasterSp="0">
  <p:cSld name="Blank slide with border">
    <p:spTree>
      <p:nvGrpSpPr>
        <p:cNvPr id="142" name="Shape 142"/>
        <p:cNvGrpSpPr/>
        <p:nvPr/>
      </p:nvGrpSpPr>
      <p:grpSpPr>
        <a:xfrm>
          <a:off x="0" y="0"/>
          <a:ext cx="0" cy="0"/>
          <a:chOff x="0" y="0"/>
          <a:chExt cx="0" cy="0"/>
        </a:xfrm>
      </p:grpSpPr>
      <p:pic>
        <p:nvPicPr>
          <p:cNvPr descr="Break.png" id="143" name="Google Shape;143;p39"/>
          <p:cNvPicPr preferRelativeResize="0"/>
          <p:nvPr/>
        </p:nvPicPr>
        <p:blipFill rotWithShape="1">
          <a:blip r:embed="rId2">
            <a:alphaModFix/>
          </a:blip>
          <a:srcRect b="0" l="0" r="0" t="0"/>
          <a:stretch/>
        </p:blipFill>
        <p:spPr>
          <a:xfrm>
            <a:off x="0" y="5073650"/>
            <a:ext cx="9144000" cy="76200"/>
          </a:xfrm>
          <a:prstGeom prst="rect">
            <a:avLst/>
          </a:prstGeom>
          <a:noFill/>
          <a:ln>
            <a:noFill/>
          </a:ln>
        </p:spPr>
      </p:pic>
      <p:sp>
        <p:nvSpPr>
          <p:cNvPr id="144" name="Google Shape;144;p39"/>
          <p:cNvSpPr txBox="1"/>
          <p:nvPr>
            <p:ph idx="12" type="sldNum"/>
          </p:nvPr>
        </p:nvSpPr>
        <p:spPr>
          <a:xfrm>
            <a:off x="8735169" y="4736376"/>
            <a:ext cx="345300" cy="264900"/>
          </a:xfrm>
          <a:prstGeom prst="rect">
            <a:avLst/>
          </a:prstGeom>
          <a:noFill/>
          <a:ln>
            <a:noFill/>
          </a:ln>
        </p:spPr>
        <p:txBody>
          <a:bodyPr anchorCtr="0" anchor="ctr" bIns="45700" lIns="45700" spcFirstLastPara="1" rIns="45700" wrap="square" tIns="45700">
            <a:noAutofit/>
          </a:bodyPr>
          <a:lstStyle>
            <a:lvl1pPr indent="0" lvl="0" marL="0" algn="r">
              <a:lnSpc>
                <a:spcPct val="100000"/>
              </a:lnSpc>
              <a:spcBef>
                <a:spcPts val="0"/>
              </a:spcBef>
              <a:spcAft>
                <a:spcPts val="0"/>
              </a:spcAft>
              <a:buClr>
                <a:srgbClr val="0C0C0C"/>
              </a:buClr>
              <a:buSzPts val="1200"/>
              <a:buFont typeface="Helvetica Neue"/>
              <a:buNone/>
              <a:defRPr sz="1200">
                <a:solidFill>
                  <a:srgbClr val="0C0C0C"/>
                </a:solidFill>
              </a:defRPr>
            </a:lvl1pPr>
            <a:lvl2pPr indent="0" lvl="1" marL="0" algn="r">
              <a:lnSpc>
                <a:spcPct val="100000"/>
              </a:lnSpc>
              <a:spcBef>
                <a:spcPts val="0"/>
              </a:spcBef>
              <a:spcAft>
                <a:spcPts val="0"/>
              </a:spcAft>
              <a:buClr>
                <a:srgbClr val="0C0C0C"/>
              </a:buClr>
              <a:buSzPts val="1200"/>
              <a:buFont typeface="Helvetica Neue"/>
              <a:buNone/>
              <a:defRPr sz="1200">
                <a:solidFill>
                  <a:srgbClr val="0C0C0C"/>
                </a:solidFill>
              </a:defRPr>
            </a:lvl2pPr>
            <a:lvl3pPr indent="0" lvl="2" marL="0" algn="r">
              <a:lnSpc>
                <a:spcPct val="100000"/>
              </a:lnSpc>
              <a:spcBef>
                <a:spcPts val="0"/>
              </a:spcBef>
              <a:spcAft>
                <a:spcPts val="0"/>
              </a:spcAft>
              <a:buClr>
                <a:srgbClr val="0C0C0C"/>
              </a:buClr>
              <a:buSzPts val="1200"/>
              <a:buFont typeface="Helvetica Neue"/>
              <a:buNone/>
              <a:defRPr sz="1200">
                <a:solidFill>
                  <a:srgbClr val="0C0C0C"/>
                </a:solidFill>
              </a:defRPr>
            </a:lvl3pPr>
            <a:lvl4pPr indent="0" lvl="3" marL="0" algn="r">
              <a:lnSpc>
                <a:spcPct val="100000"/>
              </a:lnSpc>
              <a:spcBef>
                <a:spcPts val="0"/>
              </a:spcBef>
              <a:spcAft>
                <a:spcPts val="0"/>
              </a:spcAft>
              <a:buClr>
                <a:srgbClr val="0C0C0C"/>
              </a:buClr>
              <a:buSzPts val="1200"/>
              <a:buFont typeface="Helvetica Neue"/>
              <a:buNone/>
              <a:defRPr sz="1200">
                <a:solidFill>
                  <a:srgbClr val="0C0C0C"/>
                </a:solidFill>
              </a:defRPr>
            </a:lvl4pPr>
            <a:lvl5pPr indent="0" lvl="4" marL="0" algn="r">
              <a:lnSpc>
                <a:spcPct val="100000"/>
              </a:lnSpc>
              <a:spcBef>
                <a:spcPts val="0"/>
              </a:spcBef>
              <a:spcAft>
                <a:spcPts val="0"/>
              </a:spcAft>
              <a:buClr>
                <a:srgbClr val="0C0C0C"/>
              </a:buClr>
              <a:buSzPts val="1200"/>
              <a:buFont typeface="Helvetica Neue"/>
              <a:buNone/>
              <a:defRPr sz="1200">
                <a:solidFill>
                  <a:srgbClr val="0C0C0C"/>
                </a:solidFill>
              </a:defRPr>
            </a:lvl5pPr>
            <a:lvl6pPr indent="0" lvl="5" marL="0" algn="r">
              <a:lnSpc>
                <a:spcPct val="100000"/>
              </a:lnSpc>
              <a:spcBef>
                <a:spcPts val="0"/>
              </a:spcBef>
              <a:spcAft>
                <a:spcPts val="0"/>
              </a:spcAft>
              <a:buClr>
                <a:srgbClr val="0C0C0C"/>
              </a:buClr>
              <a:buSzPts val="1200"/>
              <a:buFont typeface="Helvetica Neue"/>
              <a:buNone/>
              <a:defRPr sz="1200">
                <a:solidFill>
                  <a:srgbClr val="0C0C0C"/>
                </a:solidFill>
              </a:defRPr>
            </a:lvl6pPr>
            <a:lvl7pPr indent="0" lvl="6" marL="0" algn="r">
              <a:lnSpc>
                <a:spcPct val="100000"/>
              </a:lnSpc>
              <a:spcBef>
                <a:spcPts val="0"/>
              </a:spcBef>
              <a:spcAft>
                <a:spcPts val="0"/>
              </a:spcAft>
              <a:buClr>
                <a:srgbClr val="0C0C0C"/>
              </a:buClr>
              <a:buSzPts val="1200"/>
              <a:buFont typeface="Helvetica Neue"/>
              <a:buNone/>
              <a:defRPr sz="1200">
                <a:solidFill>
                  <a:srgbClr val="0C0C0C"/>
                </a:solidFill>
              </a:defRPr>
            </a:lvl7pPr>
            <a:lvl8pPr indent="0" lvl="7" marL="0" algn="r">
              <a:lnSpc>
                <a:spcPct val="100000"/>
              </a:lnSpc>
              <a:spcBef>
                <a:spcPts val="0"/>
              </a:spcBef>
              <a:spcAft>
                <a:spcPts val="0"/>
              </a:spcAft>
              <a:buClr>
                <a:srgbClr val="0C0C0C"/>
              </a:buClr>
              <a:buSzPts val="1200"/>
              <a:buFont typeface="Helvetica Neue"/>
              <a:buNone/>
              <a:defRPr sz="1200">
                <a:solidFill>
                  <a:srgbClr val="0C0C0C"/>
                </a:solidFill>
              </a:defRPr>
            </a:lvl8pPr>
            <a:lvl9pPr indent="0" lvl="8" marL="0" algn="r">
              <a:lnSpc>
                <a:spcPct val="100000"/>
              </a:lnSpc>
              <a:spcBef>
                <a:spcPts val="0"/>
              </a:spcBef>
              <a:spcAft>
                <a:spcPts val="0"/>
              </a:spcAft>
              <a:buClr>
                <a:srgbClr val="0C0C0C"/>
              </a:buClr>
              <a:buSzPts val="1200"/>
              <a:buFont typeface="Helvetica Neue"/>
              <a:buNone/>
              <a:defRPr sz="1200">
                <a:solidFill>
                  <a:srgbClr val="0C0C0C"/>
                </a:solidFill>
              </a:defRPr>
            </a:lvl9pPr>
          </a:lstStyle>
          <a:p>
            <a:pPr indent="0" lvl="0" marL="0" rtl="0" algn="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_1">
  <p:cSld name="TITLE_AND_TWO_COLUMNS_1">
    <p:spTree>
      <p:nvGrpSpPr>
        <p:cNvPr id="145" name="Shape 145"/>
        <p:cNvGrpSpPr/>
        <p:nvPr/>
      </p:nvGrpSpPr>
      <p:grpSpPr>
        <a:xfrm>
          <a:off x="0" y="0"/>
          <a:ext cx="0" cy="0"/>
          <a:chOff x="0" y="0"/>
          <a:chExt cx="0" cy="0"/>
        </a:xfrm>
      </p:grpSpPr>
      <p:sp>
        <p:nvSpPr>
          <p:cNvPr id="146" name="Google Shape;146;p40"/>
          <p:cNvSpPr txBox="1"/>
          <p:nvPr>
            <p:ph type="title"/>
          </p:nvPr>
        </p:nvSpPr>
        <p:spPr>
          <a:xfrm>
            <a:off x="504000" y="468000"/>
            <a:ext cx="8031900" cy="572700"/>
          </a:xfrm>
          <a:prstGeom prst="rect">
            <a:avLst/>
          </a:prstGeom>
        </p:spPr>
        <p:txBody>
          <a:bodyPr anchorCtr="0" anchor="t" bIns="91425" lIns="91425" spcFirstLastPara="1" rIns="91425" wrap="square" tIns="91425">
            <a:noAutofit/>
          </a:bodyPr>
          <a:lstStyle>
            <a:lvl1pPr lvl="0">
              <a:spcBef>
                <a:spcPts val="0"/>
              </a:spcBef>
              <a:spcAft>
                <a:spcPts val="0"/>
              </a:spcAft>
              <a:buSzPts val="3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47" name="Google Shape;147;p40"/>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8" name="Google Shape;148;p40"/>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9" name="Google Shape;149;p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50" name="Google Shape;150;p40"/>
          <p:cNvPicPr preferRelativeResize="0"/>
          <p:nvPr/>
        </p:nvPicPr>
        <p:blipFill>
          <a:blip r:embed="rId2">
            <a:alphaModFix/>
          </a:blip>
          <a:stretch>
            <a:fillRect/>
          </a:stretch>
        </p:blipFill>
        <p:spPr>
          <a:xfrm>
            <a:off x="-46950" y="5056825"/>
            <a:ext cx="9237920" cy="138425"/>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showMasterSp="0">
  <p:cSld name="Text slide">
    <p:spTree>
      <p:nvGrpSpPr>
        <p:cNvPr id="151" name="Shape 151"/>
        <p:cNvGrpSpPr/>
        <p:nvPr/>
      </p:nvGrpSpPr>
      <p:grpSpPr>
        <a:xfrm>
          <a:off x="0" y="0"/>
          <a:ext cx="0" cy="0"/>
          <a:chOff x="0" y="0"/>
          <a:chExt cx="0" cy="0"/>
        </a:xfrm>
      </p:grpSpPr>
      <p:sp>
        <p:nvSpPr>
          <p:cNvPr id="152" name="Google Shape;152;p41"/>
          <p:cNvSpPr txBox="1"/>
          <p:nvPr>
            <p:ph type="title"/>
          </p:nvPr>
        </p:nvSpPr>
        <p:spPr>
          <a:xfrm>
            <a:off x="1266769" y="408149"/>
            <a:ext cx="7105800" cy="716400"/>
          </a:xfrm>
          <a:prstGeom prst="rect">
            <a:avLst/>
          </a:prstGeom>
          <a:noFill/>
          <a:ln>
            <a:noFill/>
          </a:ln>
        </p:spPr>
        <p:txBody>
          <a:bodyPr anchorCtr="0" anchor="ctr" bIns="34275" lIns="34275" spcFirstLastPara="1" rIns="34275" wrap="square" tIns="34275">
            <a:noAutofit/>
          </a:bodyPr>
          <a:lstStyle>
            <a:lvl1pPr lvl="0" algn="l">
              <a:lnSpc>
                <a:spcPct val="80000"/>
              </a:lnSpc>
              <a:spcBef>
                <a:spcPts val="0"/>
              </a:spcBef>
              <a:spcAft>
                <a:spcPts val="0"/>
              </a:spcAft>
              <a:buClr>
                <a:schemeClr val="accent5"/>
              </a:buClr>
              <a:buSzPts val="3200"/>
              <a:buFont typeface="Helvetica Neue"/>
              <a:buNone/>
              <a:defRPr sz="3200">
                <a:latin typeface="Helvetica Neue"/>
                <a:ea typeface="Helvetica Neue"/>
                <a:cs typeface="Helvetica Neue"/>
                <a:sym typeface="Helvetica Neue"/>
              </a:defRPr>
            </a:lvl1pPr>
            <a:lvl2pPr lvl="1" algn="l">
              <a:lnSpc>
                <a:spcPct val="90000"/>
              </a:lnSpc>
              <a:spcBef>
                <a:spcPts val="0"/>
              </a:spcBef>
              <a:spcAft>
                <a:spcPts val="0"/>
              </a:spcAft>
              <a:buClr>
                <a:schemeClr val="accent5"/>
              </a:buClr>
              <a:buSzPts val="1800"/>
              <a:buNone/>
              <a:defRPr/>
            </a:lvl2pPr>
            <a:lvl3pPr lvl="2" algn="l">
              <a:lnSpc>
                <a:spcPct val="90000"/>
              </a:lnSpc>
              <a:spcBef>
                <a:spcPts val="0"/>
              </a:spcBef>
              <a:spcAft>
                <a:spcPts val="0"/>
              </a:spcAft>
              <a:buClr>
                <a:schemeClr val="accent5"/>
              </a:buClr>
              <a:buSzPts val="1800"/>
              <a:buNone/>
              <a:defRPr/>
            </a:lvl3pPr>
            <a:lvl4pPr lvl="3" algn="l">
              <a:lnSpc>
                <a:spcPct val="90000"/>
              </a:lnSpc>
              <a:spcBef>
                <a:spcPts val="0"/>
              </a:spcBef>
              <a:spcAft>
                <a:spcPts val="0"/>
              </a:spcAft>
              <a:buClr>
                <a:schemeClr val="accent5"/>
              </a:buClr>
              <a:buSzPts val="1800"/>
              <a:buNone/>
              <a:defRPr/>
            </a:lvl4pPr>
            <a:lvl5pPr lvl="4" algn="l">
              <a:lnSpc>
                <a:spcPct val="90000"/>
              </a:lnSpc>
              <a:spcBef>
                <a:spcPts val="0"/>
              </a:spcBef>
              <a:spcAft>
                <a:spcPts val="0"/>
              </a:spcAft>
              <a:buClr>
                <a:schemeClr val="accent5"/>
              </a:buClr>
              <a:buSzPts val="1800"/>
              <a:buNone/>
              <a:defRPr/>
            </a:lvl5pPr>
            <a:lvl6pPr lvl="5" algn="l">
              <a:lnSpc>
                <a:spcPct val="90000"/>
              </a:lnSpc>
              <a:spcBef>
                <a:spcPts val="0"/>
              </a:spcBef>
              <a:spcAft>
                <a:spcPts val="0"/>
              </a:spcAft>
              <a:buClr>
                <a:schemeClr val="accent5"/>
              </a:buClr>
              <a:buSzPts val="1800"/>
              <a:buNone/>
              <a:defRPr/>
            </a:lvl6pPr>
            <a:lvl7pPr lvl="6" algn="l">
              <a:lnSpc>
                <a:spcPct val="90000"/>
              </a:lnSpc>
              <a:spcBef>
                <a:spcPts val="0"/>
              </a:spcBef>
              <a:spcAft>
                <a:spcPts val="0"/>
              </a:spcAft>
              <a:buClr>
                <a:schemeClr val="accent5"/>
              </a:buClr>
              <a:buSzPts val="1800"/>
              <a:buNone/>
              <a:defRPr/>
            </a:lvl7pPr>
            <a:lvl8pPr lvl="7" algn="l">
              <a:lnSpc>
                <a:spcPct val="90000"/>
              </a:lnSpc>
              <a:spcBef>
                <a:spcPts val="0"/>
              </a:spcBef>
              <a:spcAft>
                <a:spcPts val="0"/>
              </a:spcAft>
              <a:buClr>
                <a:schemeClr val="accent5"/>
              </a:buClr>
              <a:buSzPts val="1800"/>
              <a:buNone/>
              <a:defRPr/>
            </a:lvl8pPr>
            <a:lvl9pPr lvl="8" algn="l">
              <a:lnSpc>
                <a:spcPct val="90000"/>
              </a:lnSpc>
              <a:spcBef>
                <a:spcPts val="0"/>
              </a:spcBef>
              <a:spcAft>
                <a:spcPts val="0"/>
              </a:spcAft>
              <a:buClr>
                <a:schemeClr val="accent5"/>
              </a:buClr>
              <a:buSzPts val="1800"/>
              <a:buNone/>
              <a:defRPr/>
            </a:lvl9pPr>
          </a:lstStyle>
          <a:p/>
        </p:txBody>
      </p:sp>
      <p:pic>
        <p:nvPicPr>
          <p:cNvPr descr="CROSSREF_ZigZag_Back_RGB.png" id="153" name="Google Shape;153;p41"/>
          <p:cNvPicPr preferRelativeResize="0"/>
          <p:nvPr/>
        </p:nvPicPr>
        <p:blipFill rotWithShape="1">
          <a:blip r:embed="rId2">
            <a:alphaModFix/>
          </a:blip>
          <a:srcRect b="0" l="0" r="0" t="0"/>
          <a:stretch/>
        </p:blipFill>
        <p:spPr>
          <a:xfrm>
            <a:off x="756168" y="545476"/>
            <a:ext cx="303985" cy="441837"/>
          </a:xfrm>
          <a:prstGeom prst="rect">
            <a:avLst/>
          </a:prstGeom>
          <a:noFill/>
          <a:ln>
            <a:noFill/>
          </a:ln>
        </p:spPr>
      </p:pic>
      <p:sp>
        <p:nvSpPr>
          <p:cNvPr id="154" name="Google Shape;154;p41"/>
          <p:cNvSpPr txBox="1"/>
          <p:nvPr>
            <p:ph idx="1" type="body"/>
          </p:nvPr>
        </p:nvSpPr>
        <p:spPr>
          <a:xfrm>
            <a:off x="1259021" y="1556694"/>
            <a:ext cx="7428000" cy="3059400"/>
          </a:xfrm>
          <a:prstGeom prst="rect">
            <a:avLst/>
          </a:prstGeom>
          <a:noFill/>
          <a:ln>
            <a:noFill/>
          </a:ln>
        </p:spPr>
        <p:txBody>
          <a:bodyPr anchorCtr="0" anchor="t" bIns="34275" lIns="34275" spcFirstLastPara="1" rIns="34275" wrap="square" tIns="34275">
            <a:noAutofit/>
          </a:bodyPr>
          <a:lstStyle>
            <a:lvl1pPr indent="-393700" lvl="0" marL="457200" algn="l">
              <a:lnSpc>
                <a:spcPct val="120000"/>
              </a:lnSpc>
              <a:spcBef>
                <a:spcPts val="1200"/>
              </a:spcBef>
              <a:spcAft>
                <a:spcPts val="0"/>
              </a:spcAft>
              <a:buClr>
                <a:schemeClr val="accent5"/>
              </a:buClr>
              <a:buSzPts val="2600"/>
              <a:buChar char="●"/>
              <a:defRPr sz="2600">
                <a:solidFill>
                  <a:schemeClr val="accent5"/>
                </a:solidFill>
              </a:defRPr>
            </a:lvl1pPr>
            <a:lvl2pPr indent="-393700" lvl="1" marL="914400" algn="l">
              <a:lnSpc>
                <a:spcPct val="120000"/>
              </a:lnSpc>
              <a:spcBef>
                <a:spcPts val="1200"/>
              </a:spcBef>
              <a:spcAft>
                <a:spcPts val="0"/>
              </a:spcAft>
              <a:buClr>
                <a:schemeClr val="accent5"/>
              </a:buClr>
              <a:buSzPts val="2600"/>
              <a:buChar char="–"/>
              <a:defRPr sz="2600">
                <a:solidFill>
                  <a:schemeClr val="accent5"/>
                </a:solidFill>
              </a:defRPr>
            </a:lvl2pPr>
            <a:lvl3pPr indent="-368300" lvl="2" marL="1371600" algn="l">
              <a:lnSpc>
                <a:spcPct val="120000"/>
              </a:lnSpc>
              <a:spcBef>
                <a:spcPts val="1200"/>
              </a:spcBef>
              <a:spcAft>
                <a:spcPts val="0"/>
              </a:spcAft>
              <a:buClr>
                <a:schemeClr val="accent5"/>
              </a:buClr>
              <a:buSzPts val="2200"/>
              <a:buChar char="–"/>
              <a:defRPr sz="2200">
                <a:solidFill>
                  <a:schemeClr val="accent5"/>
                </a:solidFill>
              </a:defRPr>
            </a:lvl3pPr>
            <a:lvl4pPr indent="-368300" lvl="3" marL="1828800" algn="l">
              <a:lnSpc>
                <a:spcPct val="120000"/>
              </a:lnSpc>
              <a:spcBef>
                <a:spcPts val="1200"/>
              </a:spcBef>
              <a:spcAft>
                <a:spcPts val="0"/>
              </a:spcAft>
              <a:buClr>
                <a:schemeClr val="accent5"/>
              </a:buClr>
              <a:buSzPts val="2200"/>
              <a:buChar char="‒"/>
              <a:defRPr sz="2200">
                <a:solidFill>
                  <a:schemeClr val="accent5"/>
                </a:solidFill>
              </a:defRPr>
            </a:lvl4pPr>
            <a:lvl5pPr indent="-368300" lvl="4" marL="2286000" algn="l">
              <a:lnSpc>
                <a:spcPct val="120000"/>
              </a:lnSpc>
              <a:spcBef>
                <a:spcPts val="1200"/>
              </a:spcBef>
              <a:spcAft>
                <a:spcPts val="0"/>
              </a:spcAft>
              <a:buClr>
                <a:schemeClr val="accent5"/>
              </a:buClr>
              <a:buSzPts val="2200"/>
              <a:buChar char="‒"/>
              <a:defRPr sz="2200">
                <a:solidFill>
                  <a:schemeClr val="accent5"/>
                </a:solidFill>
              </a:defRPr>
            </a:lvl5pPr>
            <a:lvl6pPr indent="-342900" lvl="5" marL="2743200" algn="l">
              <a:lnSpc>
                <a:spcPct val="90000"/>
              </a:lnSpc>
              <a:spcBef>
                <a:spcPts val="700"/>
              </a:spcBef>
              <a:spcAft>
                <a:spcPts val="0"/>
              </a:spcAft>
              <a:buClr>
                <a:srgbClr val="0C0C0C"/>
              </a:buClr>
              <a:buSzPts val="1800"/>
              <a:buChar char="‒"/>
              <a:defRPr/>
            </a:lvl6pPr>
            <a:lvl7pPr indent="-342900" lvl="6" marL="3200400" algn="l">
              <a:lnSpc>
                <a:spcPct val="90000"/>
              </a:lnSpc>
              <a:spcBef>
                <a:spcPts val="700"/>
              </a:spcBef>
              <a:spcAft>
                <a:spcPts val="0"/>
              </a:spcAft>
              <a:buClr>
                <a:srgbClr val="0C0C0C"/>
              </a:buClr>
              <a:buSzPts val="1800"/>
              <a:buChar char="‒"/>
              <a:defRPr/>
            </a:lvl7pPr>
            <a:lvl8pPr indent="-342900" lvl="7" marL="3657600" algn="l">
              <a:lnSpc>
                <a:spcPct val="90000"/>
              </a:lnSpc>
              <a:spcBef>
                <a:spcPts val="700"/>
              </a:spcBef>
              <a:spcAft>
                <a:spcPts val="0"/>
              </a:spcAft>
              <a:buClr>
                <a:srgbClr val="0C0C0C"/>
              </a:buClr>
              <a:buSzPts val="1800"/>
              <a:buChar char="‒"/>
              <a:defRPr/>
            </a:lvl8pPr>
            <a:lvl9pPr indent="-342900" lvl="8" marL="4114800" algn="l">
              <a:lnSpc>
                <a:spcPct val="90000"/>
              </a:lnSpc>
              <a:spcBef>
                <a:spcPts val="700"/>
              </a:spcBef>
              <a:spcAft>
                <a:spcPts val="0"/>
              </a:spcAft>
              <a:buClr>
                <a:srgbClr val="0C0C0C"/>
              </a:buClr>
              <a:buSzPts val="1800"/>
              <a:buChar char="‒"/>
              <a:defRPr/>
            </a:lvl9pPr>
          </a:lstStyle>
          <a:p/>
        </p:txBody>
      </p:sp>
      <p:pic>
        <p:nvPicPr>
          <p:cNvPr descr="Break.png" id="155" name="Google Shape;155;p41"/>
          <p:cNvPicPr preferRelativeResize="0"/>
          <p:nvPr/>
        </p:nvPicPr>
        <p:blipFill rotWithShape="1">
          <a:blip r:embed="rId3">
            <a:alphaModFix/>
          </a:blip>
          <a:srcRect b="0" l="0" r="0" t="0"/>
          <a:stretch/>
        </p:blipFill>
        <p:spPr>
          <a:xfrm>
            <a:off x="0" y="5073650"/>
            <a:ext cx="9144000" cy="76200"/>
          </a:xfrm>
          <a:prstGeom prst="rect">
            <a:avLst/>
          </a:prstGeom>
          <a:noFill/>
          <a:ln>
            <a:noFill/>
          </a:ln>
        </p:spPr>
      </p:pic>
      <p:sp>
        <p:nvSpPr>
          <p:cNvPr id="156" name="Google Shape;156;p41"/>
          <p:cNvSpPr txBox="1"/>
          <p:nvPr>
            <p:ph idx="12" type="sldNum"/>
          </p:nvPr>
        </p:nvSpPr>
        <p:spPr>
          <a:xfrm>
            <a:off x="8735169" y="4736376"/>
            <a:ext cx="345300" cy="264900"/>
          </a:xfrm>
          <a:prstGeom prst="rect">
            <a:avLst/>
          </a:prstGeom>
          <a:noFill/>
          <a:ln>
            <a:noFill/>
          </a:ln>
        </p:spPr>
        <p:txBody>
          <a:bodyPr anchorCtr="0" anchor="ctr" bIns="45700" lIns="45700" spcFirstLastPara="1" rIns="45700" wrap="square" tIns="45700">
            <a:noAutofit/>
          </a:bodyPr>
          <a:lstStyle>
            <a:lvl1pPr indent="0" lvl="0" marL="0" algn="r">
              <a:lnSpc>
                <a:spcPct val="100000"/>
              </a:lnSpc>
              <a:spcBef>
                <a:spcPts val="0"/>
              </a:spcBef>
              <a:spcAft>
                <a:spcPts val="0"/>
              </a:spcAft>
              <a:buClr>
                <a:srgbClr val="0C0C0C"/>
              </a:buClr>
              <a:buSzPts val="1200"/>
              <a:buFont typeface="Helvetica Neue"/>
              <a:buNone/>
              <a:defRPr sz="1200">
                <a:solidFill>
                  <a:srgbClr val="0C0C0C"/>
                </a:solidFill>
              </a:defRPr>
            </a:lvl1pPr>
            <a:lvl2pPr indent="0" lvl="1" marL="0" algn="r">
              <a:lnSpc>
                <a:spcPct val="100000"/>
              </a:lnSpc>
              <a:spcBef>
                <a:spcPts val="0"/>
              </a:spcBef>
              <a:spcAft>
                <a:spcPts val="0"/>
              </a:spcAft>
              <a:buClr>
                <a:srgbClr val="0C0C0C"/>
              </a:buClr>
              <a:buSzPts val="1200"/>
              <a:buFont typeface="Helvetica Neue"/>
              <a:buNone/>
              <a:defRPr sz="1200">
                <a:solidFill>
                  <a:srgbClr val="0C0C0C"/>
                </a:solidFill>
              </a:defRPr>
            </a:lvl2pPr>
            <a:lvl3pPr indent="0" lvl="2" marL="0" algn="r">
              <a:lnSpc>
                <a:spcPct val="100000"/>
              </a:lnSpc>
              <a:spcBef>
                <a:spcPts val="0"/>
              </a:spcBef>
              <a:spcAft>
                <a:spcPts val="0"/>
              </a:spcAft>
              <a:buClr>
                <a:srgbClr val="0C0C0C"/>
              </a:buClr>
              <a:buSzPts val="1200"/>
              <a:buFont typeface="Helvetica Neue"/>
              <a:buNone/>
              <a:defRPr sz="1200">
                <a:solidFill>
                  <a:srgbClr val="0C0C0C"/>
                </a:solidFill>
              </a:defRPr>
            </a:lvl3pPr>
            <a:lvl4pPr indent="0" lvl="3" marL="0" algn="r">
              <a:lnSpc>
                <a:spcPct val="100000"/>
              </a:lnSpc>
              <a:spcBef>
                <a:spcPts val="0"/>
              </a:spcBef>
              <a:spcAft>
                <a:spcPts val="0"/>
              </a:spcAft>
              <a:buClr>
                <a:srgbClr val="0C0C0C"/>
              </a:buClr>
              <a:buSzPts val="1200"/>
              <a:buFont typeface="Helvetica Neue"/>
              <a:buNone/>
              <a:defRPr sz="1200">
                <a:solidFill>
                  <a:srgbClr val="0C0C0C"/>
                </a:solidFill>
              </a:defRPr>
            </a:lvl4pPr>
            <a:lvl5pPr indent="0" lvl="4" marL="0" algn="r">
              <a:lnSpc>
                <a:spcPct val="100000"/>
              </a:lnSpc>
              <a:spcBef>
                <a:spcPts val="0"/>
              </a:spcBef>
              <a:spcAft>
                <a:spcPts val="0"/>
              </a:spcAft>
              <a:buClr>
                <a:srgbClr val="0C0C0C"/>
              </a:buClr>
              <a:buSzPts val="1200"/>
              <a:buFont typeface="Helvetica Neue"/>
              <a:buNone/>
              <a:defRPr sz="1200">
                <a:solidFill>
                  <a:srgbClr val="0C0C0C"/>
                </a:solidFill>
              </a:defRPr>
            </a:lvl5pPr>
            <a:lvl6pPr indent="0" lvl="5" marL="0" algn="r">
              <a:lnSpc>
                <a:spcPct val="100000"/>
              </a:lnSpc>
              <a:spcBef>
                <a:spcPts val="0"/>
              </a:spcBef>
              <a:spcAft>
                <a:spcPts val="0"/>
              </a:spcAft>
              <a:buClr>
                <a:srgbClr val="0C0C0C"/>
              </a:buClr>
              <a:buSzPts val="1200"/>
              <a:buFont typeface="Helvetica Neue"/>
              <a:buNone/>
              <a:defRPr sz="1200">
                <a:solidFill>
                  <a:srgbClr val="0C0C0C"/>
                </a:solidFill>
              </a:defRPr>
            </a:lvl6pPr>
            <a:lvl7pPr indent="0" lvl="6" marL="0" algn="r">
              <a:lnSpc>
                <a:spcPct val="100000"/>
              </a:lnSpc>
              <a:spcBef>
                <a:spcPts val="0"/>
              </a:spcBef>
              <a:spcAft>
                <a:spcPts val="0"/>
              </a:spcAft>
              <a:buClr>
                <a:srgbClr val="0C0C0C"/>
              </a:buClr>
              <a:buSzPts val="1200"/>
              <a:buFont typeface="Helvetica Neue"/>
              <a:buNone/>
              <a:defRPr sz="1200">
                <a:solidFill>
                  <a:srgbClr val="0C0C0C"/>
                </a:solidFill>
              </a:defRPr>
            </a:lvl7pPr>
            <a:lvl8pPr indent="0" lvl="7" marL="0" algn="r">
              <a:lnSpc>
                <a:spcPct val="100000"/>
              </a:lnSpc>
              <a:spcBef>
                <a:spcPts val="0"/>
              </a:spcBef>
              <a:spcAft>
                <a:spcPts val="0"/>
              </a:spcAft>
              <a:buClr>
                <a:srgbClr val="0C0C0C"/>
              </a:buClr>
              <a:buSzPts val="1200"/>
              <a:buFont typeface="Helvetica Neue"/>
              <a:buNone/>
              <a:defRPr sz="1200">
                <a:solidFill>
                  <a:srgbClr val="0C0C0C"/>
                </a:solidFill>
              </a:defRPr>
            </a:lvl8pPr>
            <a:lvl9pPr indent="0" lvl="8" marL="0" algn="r">
              <a:lnSpc>
                <a:spcPct val="100000"/>
              </a:lnSpc>
              <a:spcBef>
                <a:spcPts val="0"/>
              </a:spcBef>
              <a:spcAft>
                <a:spcPts val="0"/>
              </a:spcAft>
              <a:buClr>
                <a:srgbClr val="0C0C0C"/>
              </a:buClr>
              <a:buSzPts val="1200"/>
              <a:buFont typeface="Helvetica Neue"/>
              <a:buNone/>
              <a:defRPr sz="1200">
                <a:solidFill>
                  <a:srgbClr val="0C0C0C"/>
                </a:solidFill>
              </a:defRPr>
            </a:lvl9pPr>
          </a:lstStyle>
          <a:p>
            <a:pPr indent="0" lvl="0" marL="0" rtl="0" algn="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_1">
    <p:spTree>
      <p:nvGrpSpPr>
        <p:cNvPr id="157" name="Shape 157"/>
        <p:cNvGrpSpPr/>
        <p:nvPr/>
      </p:nvGrpSpPr>
      <p:grpSpPr>
        <a:xfrm>
          <a:off x="0" y="0"/>
          <a:ext cx="0" cy="0"/>
          <a:chOff x="0" y="0"/>
          <a:chExt cx="0" cy="0"/>
        </a:xfrm>
      </p:grpSpPr>
      <p:pic>
        <p:nvPicPr>
          <p:cNvPr id="158" name="Google Shape;158;p42"/>
          <p:cNvPicPr preferRelativeResize="0"/>
          <p:nvPr/>
        </p:nvPicPr>
        <p:blipFill>
          <a:blip r:embed="rId2">
            <a:alphaModFix/>
          </a:blip>
          <a:stretch>
            <a:fillRect/>
          </a:stretch>
        </p:blipFill>
        <p:spPr>
          <a:xfrm>
            <a:off x="0" y="0"/>
            <a:ext cx="9144000" cy="5143500"/>
          </a:xfrm>
          <a:prstGeom prst="rect">
            <a:avLst/>
          </a:prstGeom>
          <a:noFill/>
          <a:ln>
            <a:noFill/>
          </a:ln>
        </p:spPr>
      </p:pic>
      <p:sp>
        <p:nvSpPr>
          <p:cNvPr id="159" name="Google Shape;159;p42"/>
          <p:cNvSpPr txBox="1"/>
          <p:nvPr/>
        </p:nvSpPr>
        <p:spPr>
          <a:xfrm>
            <a:off x="3257400" y="1661925"/>
            <a:ext cx="5626800" cy="1991700"/>
          </a:xfrm>
          <a:prstGeom prst="rect">
            <a:avLst/>
          </a:prstGeom>
          <a:noFill/>
          <a:ln>
            <a:noFill/>
          </a:ln>
        </p:spPr>
        <p:txBody>
          <a:bodyPr anchorCtr="0" anchor="ctr" bIns="91425" lIns="91425" spcFirstLastPara="1" rIns="91425" wrap="square" tIns="91425">
            <a:normAutofit/>
          </a:bodyPr>
          <a:lstStyle/>
          <a:p>
            <a:pPr indent="0" lvl="0" marL="0" rtl="0" algn="l">
              <a:lnSpc>
                <a:spcPct val="70000"/>
              </a:lnSpc>
              <a:spcBef>
                <a:spcPts val="0"/>
              </a:spcBef>
              <a:spcAft>
                <a:spcPts val="0"/>
              </a:spcAft>
              <a:buClr>
                <a:schemeClr val="dk1"/>
              </a:buClr>
              <a:buSzPts val="1100"/>
              <a:buFont typeface="Arial"/>
              <a:buNone/>
            </a:pPr>
            <a:r>
              <a:t/>
            </a:r>
            <a:endParaRPr b="1" sz="4600">
              <a:solidFill>
                <a:srgbClr val="005F83"/>
              </a:solidFill>
              <a:latin typeface="Inter"/>
              <a:ea typeface="Inter"/>
              <a:cs typeface="Inter"/>
              <a:sym typeface="Inter"/>
            </a:endParaRPr>
          </a:p>
        </p:txBody>
      </p:sp>
      <p:pic>
        <p:nvPicPr>
          <p:cNvPr id="160" name="Google Shape;160;p42"/>
          <p:cNvPicPr preferRelativeResize="0"/>
          <p:nvPr/>
        </p:nvPicPr>
        <p:blipFill>
          <a:blip r:embed="rId3">
            <a:alphaModFix/>
          </a:blip>
          <a:stretch>
            <a:fillRect/>
          </a:stretch>
        </p:blipFill>
        <p:spPr>
          <a:xfrm>
            <a:off x="430383" y="3926975"/>
            <a:ext cx="1114566" cy="723900"/>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61" name="Shape 161"/>
        <p:cNvGrpSpPr/>
        <p:nvPr/>
      </p:nvGrpSpPr>
      <p:grpSpPr>
        <a:xfrm>
          <a:off x="0" y="0"/>
          <a:ext cx="0" cy="0"/>
          <a:chOff x="0" y="0"/>
          <a:chExt cx="0" cy="0"/>
        </a:xfrm>
      </p:grpSpPr>
      <p:sp>
        <p:nvSpPr>
          <p:cNvPr id="162" name="Google Shape;162;p43"/>
          <p:cNvSpPr txBox="1"/>
          <p:nvPr>
            <p:ph idx="12" type="sldNum"/>
          </p:nvPr>
        </p:nvSpPr>
        <p:spPr>
          <a:xfrm>
            <a:off x="6279546" y="4632643"/>
            <a:ext cx="273600" cy="276900"/>
          </a:xfrm>
          <a:prstGeom prst="rect">
            <a:avLst/>
          </a:prstGeom>
          <a:noFill/>
          <a:ln>
            <a:noFill/>
          </a:ln>
        </p:spPr>
        <p:txBody>
          <a:bodyPr anchorCtr="0" anchor="ctr" bIns="45700" lIns="45700" spcFirstLastPara="1" rIns="45700" wrap="square" tIns="45700">
            <a:spAutoFit/>
          </a:bodyPr>
          <a:lstStyle>
            <a:lvl1pPr indent="0" lvl="0"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1pPr>
            <a:lvl2pPr indent="0" lvl="1"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2pPr>
            <a:lvl3pPr indent="0" lvl="2"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3pPr>
            <a:lvl4pPr indent="0" lvl="3"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4pPr>
            <a:lvl5pPr indent="0" lvl="4"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5pPr>
            <a:lvl6pPr indent="0" lvl="5"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6pPr>
            <a:lvl7pPr indent="0" lvl="6"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7pPr>
            <a:lvl8pPr indent="0" lvl="7"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8pPr>
            <a:lvl9pPr indent="0" lvl="8" marL="0" algn="r">
              <a:lnSpc>
                <a:spcPct val="100000"/>
              </a:lnSpc>
              <a:spcBef>
                <a:spcPts val="0"/>
              </a:spcBef>
              <a:spcAft>
                <a:spcPts val="0"/>
              </a:spcAft>
              <a:buClr>
                <a:srgbClr val="0C0C0C"/>
              </a:buClr>
              <a:buSzPts val="1200"/>
              <a:buFont typeface="Helvetica Neue Light"/>
              <a:buNone/>
              <a:defRPr sz="1200">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
              <a:t>‹#›</a:t>
            </a:fld>
            <a:endParaRPr sz="10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4.xml"/><Relationship Id="rId22" Type="http://schemas.openxmlformats.org/officeDocument/2006/relationships/slideLayout" Target="../slideLayouts/slideLayout36.xml"/><Relationship Id="rId21" Type="http://schemas.openxmlformats.org/officeDocument/2006/relationships/slideLayout" Target="../slideLayouts/slideLayout35.xml"/><Relationship Id="rId24" Type="http://schemas.openxmlformats.org/officeDocument/2006/relationships/slideLayout" Target="../slideLayouts/slideLayout38.xml"/><Relationship Id="rId23" Type="http://schemas.openxmlformats.org/officeDocument/2006/relationships/slideLayout" Target="../slideLayouts/slideLayout37.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26" Type="http://schemas.openxmlformats.org/officeDocument/2006/relationships/slideLayout" Target="../slideLayouts/slideLayout40.xml"/><Relationship Id="rId25" Type="http://schemas.openxmlformats.org/officeDocument/2006/relationships/slideLayout" Target="../slideLayouts/slideLayout39.xml"/><Relationship Id="rId28" Type="http://schemas.openxmlformats.org/officeDocument/2006/relationships/theme" Target="../theme/theme2.xml"/><Relationship Id="rId27" Type="http://schemas.openxmlformats.org/officeDocument/2006/relationships/slideLayout" Target="../slideLayouts/slideLayout41.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5" Type="http://schemas.openxmlformats.org/officeDocument/2006/relationships/slideLayout" Target="../slideLayouts/slideLayout29.xml"/><Relationship Id="rId14" Type="http://schemas.openxmlformats.org/officeDocument/2006/relationships/slideLayout" Target="../slideLayouts/slideLayout28.xml"/><Relationship Id="rId17" Type="http://schemas.openxmlformats.org/officeDocument/2006/relationships/slideLayout" Target="../slideLayouts/slideLayout31.xml"/><Relationship Id="rId16" Type="http://schemas.openxmlformats.org/officeDocument/2006/relationships/slideLayout" Target="../slideLayouts/slideLayout30.xml"/><Relationship Id="rId19" Type="http://schemas.openxmlformats.org/officeDocument/2006/relationships/slideLayout" Target="../slideLayouts/slideLayout33.xml"/><Relationship Id="rId1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4" name="Shape 54"/>
        <p:cNvGrpSpPr/>
        <p:nvPr/>
      </p:nvGrpSpPr>
      <p:grpSpPr>
        <a:xfrm>
          <a:off x="0" y="0"/>
          <a:ext cx="0" cy="0"/>
          <a:chOff x="0" y="0"/>
          <a:chExt cx="0" cy="0"/>
        </a:xfrm>
      </p:grpSpPr>
      <p:sp>
        <p:nvSpPr>
          <p:cNvPr id="55" name="Google Shape;55;p16"/>
          <p:cNvSpPr txBox="1"/>
          <p:nvPr>
            <p:ph type="title"/>
          </p:nvPr>
        </p:nvSpPr>
        <p:spPr>
          <a:xfrm>
            <a:off x="504000" y="468000"/>
            <a:ext cx="80319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rgbClr val="4F5858"/>
              </a:buClr>
              <a:buSzPts val="3800"/>
              <a:buFont typeface="Helvetica Neue"/>
              <a:buNone/>
              <a:defRPr b="1" sz="3800">
                <a:solidFill>
                  <a:srgbClr val="4F5858"/>
                </a:solidFill>
                <a:latin typeface="Helvetica Neue"/>
                <a:ea typeface="Helvetica Neue"/>
                <a:cs typeface="Helvetica Neue"/>
                <a:sym typeface="Helvetica Neu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6" name="Google Shape;56;p16"/>
          <p:cNvSpPr txBox="1"/>
          <p:nvPr>
            <p:ph idx="1" type="body"/>
          </p:nvPr>
        </p:nvSpPr>
        <p:spPr>
          <a:xfrm>
            <a:off x="453225" y="1366100"/>
            <a:ext cx="8134500" cy="30828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rgbClr val="4F5858"/>
              </a:buClr>
              <a:buSzPts val="1800"/>
              <a:buFont typeface="Helvetica Neue"/>
              <a:buChar char="●"/>
              <a:defRPr sz="2200">
                <a:solidFill>
                  <a:srgbClr val="4F5858"/>
                </a:solidFill>
                <a:latin typeface="Helvetica Neue"/>
                <a:ea typeface="Helvetica Neue"/>
                <a:cs typeface="Helvetica Neue"/>
                <a:sym typeface="Helvetica Neue"/>
              </a:defRPr>
            </a:lvl1pPr>
            <a:lvl2pPr indent="-342900" lvl="1" marL="914400">
              <a:lnSpc>
                <a:spcPct val="115000"/>
              </a:lnSpc>
              <a:spcBef>
                <a:spcPts val="0"/>
              </a:spcBef>
              <a:spcAft>
                <a:spcPts val="0"/>
              </a:spcAft>
              <a:buClr>
                <a:srgbClr val="4F5858"/>
              </a:buClr>
              <a:buSzPts val="1800"/>
              <a:buFont typeface="Helvetica Neue"/>
              <a:buChar char="–"/>
              <a:defRPr sz="1800">
                <a:solidFill>
                  <a:srgbClr val="4F5858"/>
                </a:solidFill>
                <a:latin typeface="Helvetica Neue"/>
                <a:ea typeface="Helvetica Neue"/>
                <a:cs typeface="Helvetica Neue"/>
                <a:sym typeface="Helvetica Neue"/>
              </a:defRPr>
            </a:lvl2pPr>
            <a:lvl3pPr indent="-317500" lvl="2" marL="1371600">
              <a:lnSpc>
                <a:spcPct val="115000"/>
              </a:lnSpc>
              <a:spcBef>
                <a:spcPts val="0"/>
              </a:spcBef>
              <a:spcAft>
                <a:spcPts val="0"/>
              </a:spcAft>
              <a:buClr>
                <a:srgbClr val="4F5858"/>
              </a:buClr>
              <a:buSzPts val="1400"/>
              <a:buFont typeface="Helvetica Neue"/>
              <a:buChar char="–"/>
              <a:defRPr>
                <a:solidFill>
                  <a:srgbClr val="4F5858"/>
                </a:solidFill>
                <a:latin typeface="Helvetica Neue"/>
                <a:ea typeface="Helvetica Neue"/>
                <a:cs typeface="Helvetica Neue"/>
                <a:sym typeface="Helvetica Neue"/>
              </a:defRPr>
            </a:lvl3pPr>
            <a:lvl4pPr indent="-317500" lvl="3" marL="1828800">
              <a:lnSpc>
                <a:spcPct val="115000"/>
              </a:lnSpc>
              <a:spcBef>
                <a:spcPts val="0"/>
              </a:spcBef>
              <a:spcAft>
                <a:spcPts val="0"/>
              </a:spcAft>
              <a:buClr>
                <a:srgbClr val="4F5858"/>
              </a:buClr>
              <a:buSzPts val="1400"/>
              <a:buFont typeface="Helvetica Neue"/>
              <a:buChar char="‒"/>
              <a:defRPr>
                <a:solidFill>
                  <a:srgbClr val="4F5858"/>
                </a:solidFill>
                <a:latin typeface="Helvetica Neue"/>
                <a:ea typeface="Helvetica Neue"/>
                <a:cs typeface="Helvetica Neue"/>
                <a:sym typeface="Helvetica Neue"/>
              </a:defRPr>
            </a:lvl4pPr>
            <a:lvl5pPr indent="-317500" lvl="4" marL="2286000">
              <a:lnSpc>
                <a:spcPct val="115000"/>
              </a:lnSpc>
              <a:spcBef>
                <a:spcPts val="0"/>
              </a:spcBef>
              <a:spcAft>
                <a:spcPts val="0"/>
              </a:spcAft>
              <a:buClr>
                <a:srgbClr val="4F5858"/>
              </a:buClr>
              <a:buSzPts val="1400"/>
              <a:buFont typeface="Helvetica Neue"/>
              <a:buChar char="‒"/>
              <a:defRPr>
                <a:solidFill>
                  <a:srgbClr val="4F5858"/>
                </a:solidFill>
                <a:latin typeface="Helvetica Neue"/>
                <a:ea typeface="Helvetica Neue"/>
                <a:cs typeface="Helvetica Neue"/>
                <a:sym typeface="Helvetica Neue"/>
              </a:defRPr>
            </a:lvl5pPr>
            <a:lvl6pPr indent="-317500" lvl="5" marL="2743200">
              <a:lnSpc>
                <a:spcPct val="115000"/>
              </a:lnSpc>
              <a:spcBef>
                <a:spcPts val="0"/>
              </a:spcBef>
              <a:spcAft>
                <a:spcPts val="0"/>
              </a:spcAft>
              <a:buClr>
                <a:srgbClr val="4F5858"/>
              </a:buClr>
              <a:buSzPts val="1400"/>
              <a:buFont typeface="Helvetica Neue"/>
              <a:buChar char="‒"/>
              <a:defRPr>
                <a:solidFill>
                  <a:srgbClr val="4F5858"/>
                </a:solidFill>
                <a:latin typeface="Helvetica Neue"/>
                <a:ea typeface="Helvetica Neue"/>
                <a:cs typeface="Helvetica Neue"/>
                <a:sym typeface="Helvetica Neue"/>
              </a:defRPr>
            </a:lvl6pPr>
            <a:lvl7pPr indent="-317500" lvl="6" marL="3200400">
              <a:lnSpc>
                <a:spcPct val="115000"/>
              </a:lnSpc>
              <a:spcBef>
                <a:spcPts val="0"/>
              </a:spcBef>
              <a:spcAft>
                <a:spcPts val="0"/>
              </a:spcAft>
              <a:buClr>
                <a:srgbClr val="4F5858"/>
              </a:buClr>
              <a:buSzPts val="1400"/>
              <a:buFont typeface="Helvetica Neue"/>
              <a:buChar char="‒"/>
              <a:defRPr>
                <a:solidFill>
                  <a:srgbClr val="4F5858"/>
                </a:solidFill>
                <a:latin typeface="Helvetica Neue"/>
                <a:ea typeface="Helvetica Neue"/>
                <a:cs typeface="Helvetica Neue"/>
                <a:sym typeface="Helvetica Neue"/>
              </a:defRPr>
            </a:lvl7pPr>
            <a:lvl8pPr indent="-317500" lvl="7" marL="3657600">
              <a:lnSpc>
                <a:spcPct val="115000"/>
              </a:lnSpc>
              <a:spcBef>
                <a:spcPts val="0"/>
              </a:spcBef>
              <a:spcAft>
                <a:spcPts val="0"/>
              </a:spcAft>
              <a:buClr>
                <a:srgbClr val="4F5858"/>
              </a:buClr>
              <a:buSzPts val="1400"/>
              <a:buFont typeface="Helvetica Neue"/>
              <a:buChar char="‒"/>
              <a:defRPr>
                <a:solidFill>
                  <a:srgbClr val="4F5858"/>
                </a:solidFill>
                <a:latin typeface="Helvetica Neue"/>
                <a:ea typeface="Helvetica Neue"/>
                <a:cs typeface="Helvetica Neue"/>
                <a:sym typeface="Helvetica Neue"/>
              </a:defRPr>
            </a:lvl8pPr>
            <a:lvl9pPr indent="-317500" lvl="8" marL="4114800">
              <a:lnSpc>
                <a:spcPct val="115000"/>
              </a:lnSpc>
              <a:spcBef>
                <a:spcPts val="0"/>
              </a:spcBef>
              <a:spcAft>
                <a:spcPts val="0"/>
              </a:spcAft>
              <a:buClr>
                <a:srgbClr val="4F5858"/>
              </a:buClr>
              <a:buSzPts val="1400"/>
              <a:buFont typeface="Helvetica Neue"/>
              <a:buChar char="‒"/>
              <a:defRPr>
                <a:solidFill>
                  <a:srgbClr val="4F5858"/>
                </a:solidFill>
                <a:latin typeface="Helvetica Neue"/>
                <a:ea typeface="Helvetica Neue"/>
                <a:cs typeface="Helvetica Neue"/>
                <a:sym typeface="Helvetica Neue"/>
              </a:defRPr>
            </a:lvl9pPr>
          </a:lstStyle>
          <a:p/>
        </p:txBody>
      </p:sp>
      <p:sp>
        <p:nvSpPr>
          <p:cNvPr id="57" name="Google Shape;57;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Helvetica Neue Light"/>
                <a:ea typeface="Helvetica Neue Light"/>
                <a:cs typeface="Helvetica Neue Light"/>
                <a:sym typeface="Helvetica Neue Light"/>
              </a:defRPr>
            </a:lvl1pPr>
            <a:lvl2pPr lvl="1" algn="r">
              <a:buNone/>
              <a:defRPr sz="1000">
                <a:solidFill>
                  <a:schemeClr val="dk2"/>
                </a:solidFill>
                <a:latin typeface="Helvetica Neue Light"/>
                <a:ea typeface="Helvetica Neue Light"/>
                <a:cs typeface="Helvetica Neue Light"/>
                <a:sym typeface="Helvetica Neue Light"/>
              </a:defRPr>
            </a:lvl2pPr>
            <a:lvl3pPr lvl="2" algn="r">
              <a:buNone/>
              <a:defRPr sz="1000">
                <a:solidFill>
                  <a:schemeClr val="dk2"/>
                </a:solidFill>
                <a:latin typeface="Helvetica Neue Light"/>
                <a:ea typeface="Helvetica Neue Light"/>
                <a:cs typeface="Helvetica Neue Light"/>
                <a:sym typeface="Helvetica Neue Light"/>
              </a:defRPr>
            </a:lvl3pPr>
            <a:lvl4pPr lvl="3" algn="r">
              <a:buNone/>
              <a:defRPr sz="1000">
                <a:solidFill>
                  <a:schemeClr val="dk2"/>
                </a:solidFill>
                <a:latin typeface="Helvetica Neue Light"/>
                <a:ea typeface="Helvetica Neue Light"/>
                <a:cs typeface="Helvetica Neue Light"/>
                <a:sym typeface="Helvetica Neue Light"/>
              </a:defRPr>
            </a:lvl4pPr>
            <a:lvl5pPr lvl="4" algn="r">
              <a:buNone/>
              <a:defRPr sz="1000">
                <a:solidFill>
                  <a:schemeClr val="dk2"/>
                </a:solidFill>
                <a:latin typeface="Helvetica Neue Light"/>
                <a:ea typeface="Helvetica Neue Light"/>
                <a:cs typeface="Helvetica Neue Light"/>
                <a:sym typeface="Helvetica Neue Light"/>
              </a:defRPr>
            </a:lvl5pPr>
            <a:lvl6pPr lvl="5" algn="r">
              <a:buNone/>
              <a:defRPr sz="1000">
                <a:solidFill>
                  <a:schemeClr val="dk2"/>
                </a:solidFill>
                <a:latin typeface="Helvetica Neue Light"/>
                <a:ea typeface="Helvetica Neue Light"/>
                <a:cs typeface="Helvetica Neue Light"/>
                <a:sym typeface="Helvetica Neue Light"/>
              </a:defRPr>
            </a:lvl6pPr>
            <a:lvl7pPr lvl="6" algn="r">
              <a:buNone/>
              <a:defRPr sz="1000">
                <a:solidFill>
                  <a:schemeClr val="dk2"/>
                </a:solidFill>
                <a:latin typeface="Helvetica Neue Light"/>
                <a:ea typeface="Helvetica Neue Light"/>
                <a:cs typeface="Helvetica Neue Light"/>
                <a:sym typeface="Helvetica Neue Light"/>
              </a:defRPr>
            </a:lvl7pPr>
            <a:lvl8pPr lvl="7" algn="r">
              <a:buNone/>
              <a:defRPr sz="1000">
                <a:solidFill>
                  <a:schemeClr val="dk2"/>
                </a:solidFill>
                <a:latin typeface="Helvetica Neue Light"/>
                <a:ea typeface="Helvetica Neue Light"/>
                <a:cs typeface="Helvetica Neue Light"/>
                <a:sym typeface="Helvetica Neue Light"/>
              </a:defRPr>
            </a:lvl8pPr>
            <a:lvl9pPr lvl="8" algn="r">
              <a:buNone/>
              <a:defRPr sz="1000">
                <a:solidFill>
                  <a:schemeClr val="dk2"/>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8.png"/><Relationship Id="rId4" Type="http://schemas.openxmlformats.org/officeDocument/2006/relationships/image" Target="../media/image2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33.png"/><Relationship Id="rId4" Type="http://schemas.openxmlformats.org/officeDocument/2006/relationships/image" Target="../media/image23.png"/><Relationship Id="rId5" Type="http://schemas.openxmlformats.org/officeDocument/2006/relationships/image" Target="../media/image25.png"/><Relationship Id="rId6"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33.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3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33.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1.png"/><Relationship Id="rId4" Type="http://schemas.openxmlformats.org/officeDocument/2006/relationships/image" Target="../media/image2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33.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4.xml"/><Relationship Id="rId3" Type="http://schemas.openxmlformats.org/officeDocument/2006/relationships/image" Target="../media/image38.png"/><Relationship Id="rId4" Type="http://schemas.openxmlformats.org/officeDocument/2006/relationships/hyperlink" Target="mailto:mamdekar@crossref.org" TargetMode="External"/><Relationship Id="rId5"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33.png"/><Relationship Id="rId4" Type="http://schemas.openxmlformats.org/officeDocument/2006/relationships/image" Target="../media/image16.png"/><Relationship Id="rId5" Type="http://schemas.openxmlformats.org/officeDocument/2006/relationships/hyperlink" Target="http://www.mentimeter.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3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3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33.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pic>
        <p:nvPicPr>
          <p:cNvPr id="167" name="Google Shape;167;p44"/>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68" name="Google Shape;168;p44"/>
          <p:cNvPicPr preferRelativeResize="0"/>
          <p:nvPr/>
        </p:nvPicPr>
        <p:blipFill>
          <a:blip r:embed="rId4">
            <a:alphaModFix/>
          </a:blip>
          <a:stretch>
            <a:fillRect/>
          </a:stretch>
        </p:blipFill>
        <p:spPr>
          <a:xfrm>
            <a:off x="1745238" y="739412"/>
            <a:ext cx="5196324" cy="335987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id="252" name="Google Shape;252;p53"/>
          <p:cNvPicPr preferRelativeResize="0"/>
          <p:nvPr/>
        </p:nvPicPr>
        <p:blipFill>
          <a:blip r:embed="rId3">
            <a:alphaModFix/>
          </a:blip>
          <a:stretch>
            <a:fillRect/>
          </a:stretch>
        </p:blipFill>
        <p:spPr>
          <a:xfrm>
            <a:off x="0" y="0"/>
            <a:ext cx="9144000" cy="5143500"/>
          </a:xfrm>
          <a:prstGeom prst="rect">
            <a:avLst/>
          </a:prstGeom>
          <a:noFill/>
          <a:ln>
            <a:noFill/>
          </a:ln>
        </p:spPr>
      </p:pic>
      <p:sp>
        <p:nvSpPr>
          <p:cNvPr id="253" name="Google Shape;253;p53"/>
          <p:cNvSpPr txBox="1"/>
          <p:nvPr/>
        </p:nvSpPr>
        <p:spPr>
          <a:xfrm>
            <a:off x="1097250" y="727900"/>
            <a:ext cx="68049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300">
                <a:solidFill>
                  <a:srgbClr val="005F83"/>
                </a:solidFill>
                <a:latin typeface="Inter"/>
                <a:ea typeface="Inter"/>
                <a:cs typeface="Inter"/>
                <a:sym typeface="Inter"/>
              </a:rPr>
              <a:t>OBLIGATIONS OF MEMBERSHIP</a:t>
            </a:r>
            <a:endParaRPr b="1" sz="3300">
              <a:solidFill>
                <a:srgbClr val="005F83"/>
              </a:solidFill>
              <a:latin typeface="Inter"/>
              <a:ea typeface="Inter"/>
              <a:cs typeface="Inter"/>
              <a:sym typeface="Inter"/>
            </a:endParaRPr>
          </a:p>
        </p:txBody>
      </p:sp>
      <p:sp>
        <p:nvSpPr>
          <p:cNvPr id="254" name="Google Shape;254;p53"/>
          <p:cNvSpPr txBox="1"/>
          <p:nvPr/>
        </p:nvSpPr>
        <p:spPr>
          <a:xfrm>
            <a:off x="951916" y="2413866"/>
            <a:ext cx="1802100" cy="74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595959"/>
                </a:solidFill>
                <a:latin typeface="Helvetica Neue"/>
                <a:ea typeface="Helvetica Neue"/>
                <a:cs typeface="Helvetica Neue"/>
                <a:sym typeface="Helvetica Neue"/>
              </a:rPr>
              <a:t>Take responsibility for your metadata</a:t>
            </a:r>
            <a:endParaRPr b="1">
              <a:solidFill>
                <a:srgbClr val="595959"/>
              </a:solidFill>
              <a:latin typeface="Helvetica Neue"/>
              <a:ea typeface="Helvetica Neue"/>
              <a:cs typeface="Helvetica Neue"/>
              <a:sym typeface="Helvetica Neue"/>
            </a:endParaRPr>
          </a:p>
        </p:txBody>
      </p:sp>
      <p:sp>
        <p:nvSpPr>
          <p:cNvPr id="255" name="Google Shape;255;p53"/>
          <p:cNvSpPr txBox="1"/>
          <p:nvPr/>
        </p:nvSpPr>
        <p:spPr>
          <a:xfrm>
            <a:off x="679375" y="3093675"/>
            <a:ext cx="2347200" cy="1341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100">
                <a:latin typeface="Helvetica Neue"/>
                <a:ea typeface="Helvetica Neue"/>
                <a:cs typeface="Helvetica Neue"/>
                <a:sym typeface="Helvetica Neue"/>
              </a:rPr>
              <a:t>Your participation doesn’t end with getting the DOI registered. As a member, you are making a commitment to updating and maintaining the metadata record for the long-term. That means updating URLs when they change, adding references and abstracts.</a:t>
            </a:r>
            <a:endParaRPr sz="1100">
              <a:latin typeface="Helvetica Neue"/>
              <a:ea typeface="Helvetica Neue"/>
              <a:cs typeface="Helvetica Neue"/>
              <a:sym typeface="Helvetica Neue"/>
            </a:endParaRPr>
          </a:p>
        </p:txBody>
      </p:sp>
      <p:sp>
        <p:nvSpPr>
          <p:cNvPr id="256" name="Google Shape;256;p53"/>
          <p:cNvSpPr txBox="1"/>
          <p:nvPr/>
        </p:nvSpPr>
        <p:spPr>
          <a:xfrm>
            <a:off x="3506305" y="2413866"/>
            <a:ext cx="2070900" cy="74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595959"/>
                </a:solidFill>
                <a:latin typeface="Helvetica Neue"/>
                <a:ea typeface="Helvetica Neue"/>
                <a:cs typeface="Helvetica Neue"/>
                <a:sym typeface="Helvetica Neue"/>
              </a:rPr>
              <a:t>Use Crossref DOIs everywhere</a:t>
            </a:r>
            <a:endParaRPr b="1">
              <a:solidFill>
                <a:srgbClr val="595959"/>
              </a:solidFill>
              <a:latin typeface="Helvetica Neue"/>
              <a:ea typeface="Helvetica Neue"/>
              <a:cs typeface="Helvetica Neue"/>
              <a:sym typeface="Helvetica Neue"/>
            </a:endParaRPr>
          </a:p>
        </p:txBody>
      </p:sp>
      <p:sp>
        <p:nvSpPr>
          <p:cNvPr id="257" name="Google Shape;257;p53"/>
          <p:cNvSpPr txBox="1"/>
          <p:nvPr/>
        </p:nvSpPr>
        <p:spPr>
          <a:xfrm>
            <a:off x="3350700" y="3093675"/>
            <a:ext cx="2298000" cy="1341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100">
                <a:latin typeface="Helvetica Neue"/>
                <a:ea typeface="Helvetica Neue"/>
                <a:cs typeface="Helvetica Neue"/>
                <a:sym typeface="Helvetica Neue"/>
              </a:rPr>
              <a:t>Crossref DOIs are different from other DOIs. An obligation of membership is to use and display DOIs in all links on your site, for example in your reference lists, in the ‘how to cite this’ advice, and in communicating with authors/vendors.</a:t>
            </a:r>
            <a:endParaRPr sz="1100">
              <a:latin typeface="Helvetica Neue"/>
              <a:ea typeface="Helvetica Neue"/>
              <a:cs typeface="Helvetica Neue"/>
              <a:sym typeface="Helvetica Neue"/>
            </a:endParaRPr>
          </a:p>
        </p:txBody>
      </p:sp>
      <p:sp>
        <p:nvSpPr>
          <p:cNvPr id="258" name="Google Shape;258;p53"/>
          <p:cNvSpPr txBox="1"/>
          <p:nvPr/>
        </p:nvSpPr>
        <p:spPr>
          <a:xfrm>
            <a:off x="6712124" y="2413866"/>
            <a:ext cx="1262400" cy="74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595959"/>
                </a:solidFill>
                <a:latin typeface="Helvetica Neue"/>
                <a:ea typeface="Helvetica Neue"/>
                <a:cs typeface="Helvetica Neue"/>
                <a:sym typeface="Helvetica Neue"/>
              </a:rPr>
              <a:t>Understand your fees</a:t>
            </a:r>
            <a:endParaRPr b="1">
              <a:solidFill>
                <a:srgbClr val="595959"/>
              </a:solidFill>
              <a:latin typeface="Helvetica Neue"/>
              <a:ea typeface="Helvetica Neue"/>
              <a:cs typeface="Helvetica Neue"/>
              <a:sym typeface="Helvetica Neue"/>
            </a:endParaRPr>
          </a:p>
        </p:txBody>
      </p:sp>
      <p:sp>
        <p:nvSpPr>
          <p:cNvPr id="259" name="Google Shape;259;p53"/>
          <p:cNvSpPr txBox="1"/>
          <p:nvPr/>
        </p:nvSpPr>
        <p:spPr>
          <a:xfrm>
            <a:off x="6265875" y="3155775"/>
            <a:ext cx="2154900" cy="166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100">
                <a:latin typeface="Helvetica Neue"/>
                <a:ea typeface="Helvetica Neue"/>
                <a:cs typeface="Helvetica Neue"/>
                <a:sym typeface="Helvetica Neue"/>
              </a:rPr>
              <a:t>We charge fees so we can keep the infrastructure sustainable and invest in new and growing services to support our mission. </a:t>
            </a:r>
            <a:r>
              <a:rPr lang="en" sz="1100">
                <a:highlight>
                  <a:srgbClr val="FFFFFF"/>
                </a:highlight>
                <a:latin typeface="Helvetica Neue"/>
                <a:ea typeface="Helvetica Neue"/>
                <a:cs typeface="Helvetica Neue"/>
                <a:sym typeface="Helvetica Neue"/>
              </a:rPr>
              <a:t>Annual membership and per-DOI deposit fees apply; please check before joining.</a:t>
            </a:r>
            <a:endParaRPr sz="1100">
              <a:latin typeface="Helvetica Neue"/>
              <a:ea typeface="Helvetica Neue"/>
              <a:cs typeface="Helvetica Neue"/>
              <a:sym typeface="Helvetica Neue"/>
            </a:endParaRPr>
          </a:p>
        </p:txBody>
      </p:sp>
      <p:pic>
        <p:nvPicPr>
          <p:cNvPr id="260" name="Google Shape;260;p53"/>
          <p:cNvPicPr preferRelativeResize="0"/>
          <p:nvPr/>
        </p:nvPicPr>
        <p:blipFill>
          <a:blip r:embed="rId4">
            <a:alphaModFix/>
          </a:blip>
          <a:stretch>
            <a:fillRect/>
          </a:stretch>
        </p:blipFill>
        <p:spPr>
          <a:xfrm>
            <a:off x="6712009" y="1280700"/>
            <a:ext cx="1262640" cy="1202815"/>
          </a:xfrm>
          <a:prstGeom prst="rect">
            <a:avLst/>
          </a:prstGeom>
          <a:noFill/>
          <a:ln>
            <a:noFill/>
          </a:ln>
        </p:spPr>
      </p:pic>
      <p:pic>
        <p:nvPicPr>
          <p:cNvPr id="261" name="Google Shape;261;p53"/>
          <p:cNvPicPr preferRelativeResize="0"/>
          <p:nvPr/>
        </p:nvPicPr>
        <p:blipFill>
          <a:blip r:embed="rId5">
            <a:alphaModFix/>
          </a:blip>
          <a:stretch>
            <a:fillRect/>
          </a:stretch>
        </p:blipFill>
        <p:spPr>
          <a:xfrm>
            <a:off x="4059682" y="1487750"/>
            <a:ext cx="891312" cy="849081"/>
          </a:xfrm>
          <a:prstGeom prst="rect">
            <a:avLst/>
          </a:prstGeom>
          <a:noFill/>
          <a:ln>
            <a:noFill/>
          </a:ln>
        </p:spPr>
      </p:pic>
      <p:pic>
        <p:nvPicPr>
          <p:cNvPr id="262" name="Google Shape;262;p53"/>
          <p:cNvPicPr preferRelativeResize="0"/>
          <p:nvPr/>
        </p:nvPicPr>
        <p:blipFill>
          <a:blip r:embed="rId6">
            <a:alphaModFix/>
          </a:blip>
          <a:stretch>
            <a:fillRect/>
          </a:stretch>
        </p:blipFill>
        <p:spPr>
          <a:xfrm>
            <a:off x="1407372" y="1457568"/>
            <a:ext cx="891299" cy="84908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54"/>
          <p:cNvPicPr preferRelativeResize="0"/>
          <p:nvPr/>
        </p:nvPicPr>
        <p:blipFill>
          <a:blip r:embed="rId3">
            <a:alphaModFix/>
          </a:blip>
          <a:stretch>
            <a:fillRect/>
          </a:stretch>
        </p:blipFill>
        <p:spPr>
          <a:xfrm>
            <a:off x="0" y="0"/>
            <a:ext cx="9144000" cy="5143500"/>
          </a:xfrm>
          <a:prstGeom prst="rect">
            <a:avLst/>
          </a:prstGeom>
          <a:noFill/>
          <a:ln>
            <a:noFill/>
          </a:ln>
        </p:spPr>
      </p:pic>
      <p:sp>
        <p:nvSpPr>
          <p:cNvPr id="268" name="Google Shape;268;p54"/>
          <p:cNvSpPr txBox="1"/>
          <p:nvPr/>
        </p:nvSpPr>
        <p:spPr>
          <a:xfrm>
            <a:off x="852300" y="516250"/>
            <a:ext cx="7816500" cy="6156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BECOME A MEMBER </a:t>
            </a:r>
            <a:endParaRPr b="1" sz="4000">
              <a:solidFill>
                <a:srgbClr val="005F83"/>
              </a:solidFill>
              <a:latin typeface="Inter"/>
              <a:ea typeface="Inter"/>
              <a:cs typeface="Inter"/>
              <a:sym typeface="Inter"/>
            </a:endParaRPr>
          </a:p>
        </p:txBody>
      </p:sp>
      <p:sp>
        <p:nvSpPr>
          <p:cNvPr id="269" name="Google Shape;269;p54"/>
          <p:cNvSpPr txBox="1"/>
          <p:nvPr>
            <p:ph idx="4294967295" type="body"/>
          </p:nvPr>
        </p:nvSpPr>
        <p:spPr>
          <a:xfrm>
            <a:off x="852300" y="1057025"/>
            <a:ext cx="6931200" cy="3719100"/>
          </a:xfrm>
          <a:prstGeom prst="rect">
            <a:avLst/>
          </a:prstGeom>
          <a:noFill/>
        </p:spPr>
        <p:txBody>
          <a:bodyPr anchorCtr="0" anchor="ctr" bIns="91425" lIns="91425" spcFirstLastPara="1" rIns="91425" wrap="square" tIns="91425">
            <a:normAutofit/>
          </a:bodyPr>
          <a:lstStyle/>
          <a:p>
            <a:pPr indent="-336550" lvl="0" marL="457200" rtl="0" algn="l">
              <a:spcBef>
                <a:spcPts val="0"/>
              </a:spcBef>
              <a:spcAft>
                <a:spcPts val="0"/>
              </a:spcAft>
              <a:buSzPts val="1700"/>
              <a:buFont typeface="Inter"/>
              <a:buChar char="●"/>
            </a:pPr>
            <a:r>
              <a:rPr lang="en" sz="1700">
                <a:highlight>
                  <a:schemeClr val="lt1"/>
                </a:highlight>
                <a:latin typeface="Inter"/>
                <a:ea typeface="Inter"/>
                <a:cs typeface="Inter"/>
                <a:sym typeface="Inter"/>
              </a:rPr>
              <a:t>Membership in Crossref is open to organisations that produce professional and scholarly materials and content.</a:t>
            </a:r>
            <a:endParaRPr sz="1700">
              <a:highlight>
                <a:schemeClr val="lt1"/>
              </a:highlight>
              <a:latin typeface="Inter"/>
              <a:ea typeface="Inter"/>
              <a:cs typeface="Inter"/>
              <a:sym typeface="Inter"/>
            </a:endParaRPr>
          </a:p>
          <a:p>
            <a:pPr indent="0" lvl="0" marL="457200" rtl="0" algn="l">
              <a:spcBef>
                <a:spcPts val="0"/>
              </a:spcBef>
              <a:spcAft>
                <a:spcPts val="0"/>
              </a:spcAft>
              <a:buNone/>
            </a:pPr>
            <a:r>
              <a:t/>
            </a:r>
            <a:endParaRPr sz="1700">
              <a:highlight>
                <a:schemeClr val="lt1"/>
              </a:highlight>
              <a:latin typeface="Inter"/>
              <a:ea typeface="Inter"/>
              <a:cs typeface="Inter"/>
              <a:sym typeface="Inter"/>
            </a:endParaRPr>
          </a:p>
          <a:p>
            <a:pPr indent="-336550" lvl="0" marL="457200" rtl="0" algn="l">
              <a:spcBef>
                <a:spcPts val="0"/>
              </a:spcBef>
              <a:spcAft>
                <a:spcPts val="0"/>
              </a:spcAft>
              <a:buSzPts val="1700"/>
              <a:buFont typeface="Inter"/>
              <a:buChar char="●"/>
            </a:pPr>
            <a:r>
              <a:rPr b="1" lang="en" sz="1700">
                <a:highlight>
                  <a:schemeClr val="lt1"/>
                </a:highlight>
                <a:latin typeface="Inter"/>
                <a:ea typeface="Inter"/>
                <a:cs typeface="Inter"/>
                <a:sym typeface="Inter"/>
              </a:rPr>
              <a:t>Independent member: </a:t>
            </a:r>
            <a:endParaRPr b="1" sz="1700">
              <a:highlight>
                <a:schemeClr val="lt1"/>
              </a:highlight>
              <a:latin typeface="Inter"/>
              <a:ea typeface="Inter"/>
              <a:cs typeface="Inter"/>
              <a:sym typeface="Inter"/>
            </a:endParaRPr>
          </a:p>
          <a:p>
            <a:pPr indent="0" lvl="0" marL="457200" rtl="0" algn="l">
              <a:spcBef>
                <a:spcPts val="0"/>
              </a:spcBef>
              <a:spcAft>
                <a:spcPts val="0"/>
              </a:spcAft>
              <a:buNone/>
            </a:pPr>
            <a:r>
              <a:rPr b="1" lang="en" sz="2100">
                <a:solidFill>
                  <a:srgbClr val="005F83"/>
                </a:solidFill>
                <a:latin typeface="Inter"/>
                <a:ea typeface="Inter"/>
                <a:cs typeface="Inter"/>
                <a:sym typeface="Inter"/>
              </a:rPr>
              <a:t>www.crossref.org/membership</a:t>
            </a:r>
            <a:endParaRPr b="1" sz="1700">
              <a:highlight>
                <a:schemeClr val="lt1"/>
              </a:highlight>
              <a:latin typeface="Inter"/>
              <a:ea typeface="Inter"/>
              <a:cs typeface="Inter"/>
              <a:sym typeface="Inter"/>
            </a:endParaRPr>
          </a:p>
          <a:p>
            <a:pPr indent="-336550" lvl="0" marL="457200" rtl="0" algn="l">
              <a:spcBef>
                <a:spcPts val="2100"/>
              </a:spcBef>
              <a:spcAft>
                <a:spcPts val="0"/>
              </a:spcAft>
              <a:buSzPts val="1700"/>
              <a:buFont typeface="Inter"/>
              <a:buChar char="●"/>
            </a:pPr>
            <a:r>
              <a:rPr b="1" lang="en" sz="1700">
                <a:highlight>
                  <a:schemeClr val="lt1"/>
                </a:highlight>
                <a:latin typeface="Inter"/>
                <a:ea typeface="Inter"/>
                <a:cs typeface="Inter"/>
                <a:sym typeface="Inter"/>
              </a:rPr>
              <a:t>Sponsored member: </a:t>
            </a:r>
            <a:endParaRPr b="1" sz="1700">
              <a:highlight>
                <a:schemeClr val="lt1"/>
              </a:highlight>
              <a:latin typeface="Inter"/>
              <a:ea typeface="Inter"/>
              <a:cs typeface="Inter"/>
              <a:sym typeface="Inter"/>
            </a:endParaRPr>
          </a:p>
          <a:p>
            <a:pPr indent="0" lvl="0" marL="457200" rtl="0" algn="l">
              <a:lnSpc>
                <a:spcPct val="95000"/>
              </a:lnSpc>
              <a:spcBef>
                <a:spcPts val="0"/>
              </a:spcBef>
              <a:spcAft>
                <a:spcPts val="0"/>
              </a:spcAft>
              <a:buNone/>
            </a:pPr>
            <a:r>
              <a:rPr b="1" lang="en" sz="2100">
                <a:solidFill>
                  <a:srgbClr val="005F83"/>
                </a:solidFill>
                <a:latin typeface="Inter"/>
                <a:ea typeface="Inter"/>
                <a:cs typeface="Inter"/>
                <a:sym typeface="Inter"/>
              </a:rPr>
              <a:t>www.crossref.org/membership/about-sponsors</a:t>
            </a:r>
            <a:endParaRPr b="1" sz="2100">
              <a:solidFill>
                <a:srgbClr val="005F83"/>
              </a:solidFill>
              <a:latin typeface="Inter"/>
              <a:ea typeface="Inter"/>
              <a:cs typeface="Inter"/>
              <a:sym typeface="Inter"/>
            </a:endParaRPr>
          </a:p>
          <a:p>
            <a:pPr indent="-336550" lvl="0" marL="457200" rtl="0" algn="l">
              <a:spcBef>
                <a:spcPts val="2100"/>
              </a:spcBef>
              <a:spcAft>
                <a:spcPts val="0"/>
              </a:spcAft>
              <a:buSzPts val="1700"/>
              <a:buFont typeface="Inter"/>
              <a:buChar char="●"/>
            </a:pPr>
            <a:r>
              <a:rPr b="1" lang="en" sz="1700">
                <a:highlight>
                  <a:schemeClr val="lt1"/>
                </a:highlight>
                <a:latin typeface="Inter"/>
                <a:ea typeface="Inter"/>
                <a:cs typeface="Inter"/>
                <a:sym typeface="Inter"/>
              </a:rPr>
              <a:t>GEM Program</a:t>
            </a:r>
            <a:r>
              <a:rPr b="1" lang="en" sz="1700">
                <a:highlight>
                  <a:schemeClr val="lt1"/>
                </a:highlight>
                <a:latin typeface="Inter"/>
                <a:ea typeface="Inter"/>
                <a:cs typeface="Inter"/>
                <a:sym typeface="Inter"/>
              </a:rPr>
              <a:t>: </a:t>
            </a:r>
            <a:endParaRPr b="1" sz="1700">
              <a:highlight>
                <a:schemeClr val="lt1"/>
              </a:highlight>
              <a:latin typeface="Inter"/>
              <a:ea typeface="Inter"/>
              <a:cs typeface="Inter"/>
              <a:sym typeface="Inter"/>
            </a:endParaRPr>
          </a:p>
          <a:p>
            <a:pPr indent="0" lvl="0" marL="457200" rtl="0" algn="l">
              <a:lnSpc>
                <a:spcPct val="95000"/>
              </a:lnSpc>
              <a:spcBef>
                <a:spcPts val="0"/>
              </a:spcBef>
              <a:spcAft>
                <a:spcPts val="2100"/>
              </a:spcAft>
              <a:buClr>
                <a:schemeClr val="dk1"/>
              </a:buClr>
              <a:buSzPts val="1100"/>
              <a:buFont typeface="Arial"/>
              <a:buNone/>
            </a:pPr>
            <a:r>
              <a:rPr b="1" lang="en" sz="2100">
                <a:solidFill>
                  <a:srgbClr val="005F83"/>
                </a:solidFill>
                <a:latin typeface="Inter"/>
                <a:ea typeface="Inter"/>
                <a:cs typeface="Inter"/>
                <a:sym typeface="Inter"/>
              </a:rPr>
              <a:t>https://www.crossref.org/gem/</a:t>
            </a:r>
            <a:endParaRPr b="1" sz="2100">
              <a:solidFill>
                <a:srgbClr val="005F83"/>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pic>
        <p:nvPicPr>
          <p:cNvPr id="274" name="Google Shape;274;p55"/>
          <p:cNvPicPr preferRelativeResize="0"/>
          <p:nvPr/>
        </p:nvPicPr>
        <p:blipFill>
          <a:blip r:embed="rId3">
            <a:alphaModFix/>
          </a:blip>
          <a:stretch>
            <a:fillRect/>
          </a:stretch>
        </p:blipFill>
        <p:spPr>
          <a:xfrm>
            <a:off x="0" y="0"/>
            <a:ext cx="9144000" cy="5143500"/>
          </a:xfrm>
          <a:prstGeom prst="rect">
            <a:avLst/>
          </a:prstGeom>
          <a:noFill/>
          <a:ln>
            <a:noFill/>
          </a:ln>
        </p:spPr>
      </p:pic>
      <p:sp>
        <p:nvSpPr>
          <p:cNvPr id="275" name="Google Shape;275;p55"/>
          <p:cNvSpPr txBox="1"/>
          <p:nvPr/>
        </p:nvSpPr>
        <p:spPr>
          <a:xfrm>
            <a:off x="1218275" y="1107600"/>
            <a:ext cx="7079100" cy="14562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None/>
            </a:pPr>
            <a:r>
              <a:rPr b="1" lang="en" sz="5900">
                <a:solidFill>
                  <a:schemeClr val="lt1"/>
                </a:solidFill>
                <a:latin typeface="Inter"/>
                <a:ea typeface="Inter"/>
                <a:cs typeface="Inter"/>
                <a:sym typeface="Inter"/>
              </a:rPr>
              <a:t>RESEARCH NEXUS</a:t>
            </a:r>
            <a:endParaRPr b="1" sz="5900">
              <a:solidFill>
                <a:schemeClr val="lt1"/>
              </a:solidFill>
              <a:latin typeface="Inter"/>
              <a:ea typeface="Inter"/>
              <a:cs typeface="Inter"/>
              <a:sym typeface="Inter"/>
            </a:endParaRPr>
          </a:p>
          <a:p>
            <a:pPr indent="0" lvl="0" marL="0" rtl="0" algn="l">
              <a:lnSpc>
                <a:spcPct val="70000"/>
              </a:lnSpc>
              <a:spcBef>
                <a:spcPts val="0"/>
              </a:spcBef>
              <a:spcAft>
                <a:spcPts val="0"/>
              </a:spcAft>
              <a:buNone/>
            </a:pPr>
            <a:r>
              <a:rPr b="1" lang="en" sz="5900">
                <a:solidFill>
                  <a:schemeClr val="lt1"/>
                </a:solidFill>
                <a:latin typeface="Inter"/>
                <a:ea typeface="Inter"/>
                <a:cs typeface="Inter"/>
                <a:sym typeface="Inter"/>
              </a:rPr>
              <a:t>AND INTEGRITY OF THE SCHOLARLY RECORD (ISR)</a:t>
            </a:r>
            <a:endParaRPr b="1" sz="5900">
              <a:solidFill>
                <a:schemeClr val="lt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56"/>
          <p:cNvPicPr preferRelativeResize="0"/>
          <p:nvPr/>
        </p:nvPicPr>
        <p:blipFill>
          <a:blip r:embed="rId3">
            <a:alphaModFix/>
          </a:blip>
          <a:stretch>
            <a:fillRect/>
          </a:stretch>
        </p:blipFill>
        <p:spPr>
          <a:xfrm>
            <a:off x="0" y="0"/>
            <a:ext cx="9144000" cy="5143500"/>
          </a:xfrm>
          <a:prstGeom prst="rect">
            <a:avLst/>
          </a:prstGeom>
          <a:noFill/>
          <a:ln>
            <a:noFill/>
          </a:ln>
        </p:spPr>
      </p:pic>
      <p:sp>
        <p:nvSpPr>
          <p:cNvPr id="281" name="Google Shape;281;p56"/>
          <p:cNvSpPr txBox="1"/>
          <p:nvPr>
            <p:ph idx="4294967295" type="body"/>
          </p:nvPr>
        </p:nvSpPr>
        <p:spPr>
          <a:xfrm>
            <a:off x="852300" y="1077250"/>
            <a:ext cx="3350700" cy="3719100"/>
          </a:xfrm>
          <a:prstGeom prst="rect">
            <a:avLst/>
          </a:prstGeom>
          <a:noFill/>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rPr lang="en" sz="1800">
                <a:highlight>
                  <a:schemeClr val="lt1"/>
                </a:highlight>
                <a:latin typeface="Inter"/>
                <a:ea typeface="Inter"/>
                <a:cs typeface="Inter"/>
                <a:sym typeface="Inter"/>
              </a:rPr>
              <a:t>The outputs of the research and publishing process create a “scholarly record” </a:t>
            </a:r>
            <a:endParaRPr>
              <a:highlight>
                <a:schemeClr val="lt1"/>
              </a:highlight>
              <a:latin typeface="Inter"/>
              <a:ea typeface="Inter"/>
              <a:cs typeface="Inter"/>
              <a:sym typeface="Inter"/>
            </a:endParaRPr>
          </a:p>
          <a:p>
            <a:pPr indent="0" lvl="0" marL="457200" rtl="0" algn="l">
              <a:lnSpc>
                <a:spcPct val="115000"/>
              </a:lnSpc>
              <a:spcBef>
                <a:spcPts val="0"/>
              </a:spcBef>
              <a:spcAft>
                <a:spcPts val="0"/>
              </a:spcAft>
              <a:buNone/>
            </a:pPr>
            <a:r>
              <a:t/>
            </a:r>
            <a:endParaRPr sz="1800">
              <a:highlight>
                <a:schemeClr val="lt1"/>
              </a:highlight>
            </a:endParaRPr>
          </a:p>
          <a:p>
            <a:pPr indent="0" lvl="0" marL="457200" rtl="0" algn="l">
              <a:lnSpc>
                <a:spcPct val="115000"/>
              </a:lnSpc>
              <a:spcBef>
                <a:spcPts val="0"/>
              </a:spcBef>
              <a:spcAft>
                <a:spcPts val="0"/>
              </a:spcAft>
              <a:buNone/>
            </a:pPr>
            <a:r>
              <a:t/>
            </a:r>
            <a:endParaRPr b="1" sz="2000">
              <a:solidFill>
                <a:srgbClr val="EF3340"/>
              </a:solidFill>
              <a:latin typeface="Inter"/>
              <a:ea typeface="Inter"/>
              <a:cs typeface="Inter"/>
              <a:sym typeface="Inter"/>
            </a:endParaRPr>
          </a:p>
        </p:txBody>
      </p:sp>
      <p:sp>
        <p:nvSpPr>
          <p:cNvPr id="282" name="Google Shape;282;p56"/>
          <p:cNvSpPr txBox="1"/>
          <p:nvPr/>
        </p:nvSpPr>
        <p:spPr>
          <a:xfrm>
            <a:off x="852300" y="516250"/>
            <a:ext cx="7816500" cy="6156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THE “SCHOLARLY RECORD”</a:t>
            </a:r>
            <a:endParaRPr b="1" sz="4000">
              <a:solidFill>
                <a:srgbClr val="005F83"/>
              </a:solidFill>
              <a:latin typeface="Inter"/>
              <a:ea typeface="Inter"/>
              <a:cs typeface="Inter"/>
              <a:sym typeface="Inter"/>
            </a:endParaRPr>
          </a:p>
        </p:txBody>
      </p:sp>
      <p:grpSp>
        <p:nvGrpSpPr>
          <p:cNvPr id="283" name="Google Shape;283;p56"/>
          <p:cNvGrpSpPr/>
          <p:nvPr/>
        </p:nvGrpSpPr>
        <p:grpSpPr>
          <a:xfrm>
            <a:off x="4005850" y="1219200"/>
            <a:ext cx="4337525" cy="3044000"/>
            <a:chOff x="3929650" y="762000"/>
            <a:chExt cx="4337525" cy="3044000"/>
          </a:xfrm>
        </p:grpSpPr>
        <p:sp>
          <p:nvSpPr>
            <p:cNvPr id="284" name="Google Shape;284;p56"/>
            <p:cNvSpPr/>
            <p:nvPr/>
          </p:nvSpPr>
          <p:spPr>
            <a:xfrm>
              <a:off x="5789075" y="7620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5" name="Google Shape;285;p56"/>
            <p:cNvSpPr/>
            <p:nvPr/>
          </p:nvSpPr>
          <p:spPr>
            <a:xfrm>
              <a:off x="4682050" y="23282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6" name="Google Shape;286;p56"/>
            <p:cNvSpPr/>
            <p:nvPr/>
          </p:nvSpPr>
          <p:spPr>
            <a:xfrm>
              <a:off x="5789075" y="32258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7" name="Google Shape;287;p56"/>
            <p:cNvSpPr/>
            <p:nvPr/>
          </p:nvSpPr>
          <p:spPr>
            <a:xfrm>
              <a:off x="7018875" y="23282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8" name="Google Shape;288;p56"/>
            <p:cNvSpPr txBox="1"/>
            <p:nvPr/>
          </p:nvSpPr>
          <p:spPr>
            <a:xfrm>
              <a:off x="5036675" y="1011750"/>
              <a:ext cx="18330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Journal article</a:t>
              </a:r>
              <a:endParaRPr sz="1700">
                <a:solidFill>
                  <a:schemeClr val="dk2"/>
                </a:solidFill>
                <a:latin typeface="Inter"/>
                <a:ea typeface="Inter"/>
                <a:cs typeface="Inter"/>
                <a:sym typeface="Inter"/>
              </a:endParaRPr>
            </a:p>
          </p:txBody>
        </p:sp>
        <p:sp>
          <p:nvSpPr>
            <p:cNvPr id="289" name="Google Shape;289;p56"/>
            <p:cNvSpPr txBox="1"/>
            <p:nvPr/>
          </p:nvSpPr>
          <p:spPr>
            <a:xfrm>
              <a:off x="4960475" y="3477800"/>
              <a:ext cx="18330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Preprint</a:t>
              </a:r>
              <a:endParaRPr sz="1700">
                <a:solidFill>
                  <a:schemeClr val="dk2"/>
                </a:solidFill>
                <a:latin typeface="Inter"/>
                <a:ea typeface="Inter"/>
                <a:cs typeface="Inter"/>
                <a:sym typeface="Inter"/>
              </a:endParaRPr>
            </a:p>
          </p:txBody>
        </p:sp>
        <p:sp>
          <p:nvSpPr>
            <p:cNvPr id="290" name="Google Shape;290;p56"/>
            <p:cNvSpPr txBox="1"/>
            <p:nvPr/>
          </p:nvSpPr>
          <p:spPr>
            <a:xfrm>
              <a:off x="3929650" y="2548400"/>
              <a:ext cx="18330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Dataset</a:t>
              </a:r>
              <a:endParaRPr sz="1700">
                <a:solidFill>
                  <a:schemeClr val="dk2"/>
                </a:solidFill>
                <a:latin typeface="Inter"/>
                <a:ea typeface="Inter"/>
                <a:cs typeface="Inter"/>
                <a:sym typeface="Inter"/>
              </a:endParaRPr>
            </a:p>
            <a:p>
              <a:pPr indent="0" lvl="0" marL="0" rtl="0" algn="ctr">
                <a:spcBef>
                  <a:spcPts val="0"/>
                </a:spcBef>
                <a:spcAft>
                  <a:spcPts val="0"/>
                </a:spcAft>
                <a:buNone/>
              </a:pPr>
              <a:r>
                <a:t/>
              </a:r>
              <a:endParaRPr sz="1700">
                <a:solidFill>
                  <a:schemeClr val="dk2"/>
                </a:solidFill>
                <a:latin typeface="Inter"/>
                <a:ea typeface="Inter"/>
                <a:cs typeface="Inter"/>
                <a:sym typeface="Inter"/>
              </a:endParaRPr>
            </a:p>
          </p:txBody>
        </p:sp>
        <p:sp>
          <p:nvSpPr>
            <p:cNvPr id="291" name="Google Shape;291;p56"/>
            <p:cNvSpPr txBox="1"/>
            <p:nvPr/>
          </p:nvSpPr>
          <p:spPr>
            <a:xfrm>
              <a:off x="6098775" y="2548400"/>
              <a:ext cx="21684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Conference</a:t>
              </a:r>
              <a:endParaRPr sz="1700">
                <a:solidFill>
                  <a:schemeClr val="dk2"/>
                </a:solidFill>
                <a:latin typeface="Inter"/>
                <a:ea typeface="Inter"/>
                <a:cs typeface="Inter"/>
                <a:sym typeface="Inter"/>
              </a:endParaRPr>
            </a:p>
          </p:txBody>
        </p:sp>
        <p:cxnSp>
          <p:nvCxnSpPr>
            <p:cNvPr id="292" name="Google Shape;292;p56"/>
            <p:cNvCxnSpPr>
              <a:stCxn id="288" idx="2"/>
              <a:endCxn id="286" idx="0"/>
            </p:cNvCxnSpPr>
            <p:nvPr/>
          </p:nvCxnSpPr>
          <p:spPr>
            <a:xfrm>
              <a:off x="5953175" y="1339950"/>
              <a:ext cx="0" cy="1885800"/>
            </a:xfrm>
            <a:prstGeom prst="straightConnector1">
              <a:avLst/>
            </a:prstGeom>
            <a:noFill/>
            <a:ln cap="flat" cmpd="sng" w="9525">
              <a:solidFill>
                <a:schemeClr val="dk2"/>
              </a:solidFill>
              <a:prstDash val="solid"/>
              <a:round/>
              <a:headEnd len="med" w="med" type="none"/>
              <a:tailEnd len="med" w="med" type="triangle"/>
            </a:ln>
          </p:spPr>
        </p:cxnSp>
        <p:cxnSp>
          <p:nvCxnSpPr>
            <p:cNvPr id="293" name="Google Shape;293;p56"/>
            <p:cNvCxnSpPr>
              <a:endCxn id="285" idx="7"/>
            </p:cNvCxnSpPr>
            <p:nvPr/>
          </p:nvCxnSpPr>
          <p:spPr>
            <a:xfrm flipH="1">
              <a:off x="4962186" y="1375764"/>
              <a:ext cx="678600" cy="1000500"/>
            </a:xfrm>
            <a:prstGeom prst="straightConnector1">
              <a:avLst/>
            </a:prstGeom>
            <a:noFill/>
            <a:ln cap="flat" cmpd="sng" w="9525">
              <a:solidFill>
                <a:schemeClr val="dk2"/>
              </a:solidFill>
              <a:prstDash val="solid"/>
              <a:round/>
              <a:headEnd len="med" w="med" type="none"/>
              <a:tailEnd len="med" w="med" type="triangle"/>
            </a:ln>
          </p:spPr>
        </p:cxnSp>
        <p:cxnSp>
          <p:nvCxnSpPr>
            <p:cNvPr id="294" name="Google Shape;294;p56"/>
            <p:cNvCxnSpPr/>
            <p:nvPr/>
          </p:nvCxnSpPr>
          <p:spPr>
            <a:xfrm>
              <a:off x="6212425" y="1407575"/>
              <a:ext cx="919500" cy="919500"/>
            </a:xfrm>
            <a:prstGeom prst="straightConnector1">
              <a:avLst/>
            </a:prstGeom>
            <a:noFill/>
            <a:ln cap="flat" cmpd="sng" w="9525">
              <a:solidFill>
                <a:schemeClr val="dk2"/>
              </a:solidFill>
              <a:prstDash val="solid"/>
              <a:round/>
              <a:headEnd len="med" w="med" type="none"/>
              <a:tailEnd len="med" w="med" type="triangle"/>
            </a:ln>
          </p:spPr>
        </p:cxn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pic>
        <p:nvPicPr>
          <p:cNvPr id="299" name="Google Shape;299;p57"/>
          <p:cNvPicPr preferRelativeResize="0"/>
          <p:nvPr/>
        </p:nvPicPr>
        <p:blipFill>
          <a:blip r:embed="rId3">
            <a:alphaModFix/>
          </a:blip>
          <a:stretch>
            <a:fillRect/>
          </a:stretch>
        </p:blipFill>
        <p:spPr>
          <a:xfrm>
            <a:off x="0" y="0"/>
            <a:ext cx="9144000" cy="5143500"/>
          </a:xfrm>
          <a:prstGeom prst="rect">
            <a:avLst/>
          </a:prstGeom>
          <a:noFill/>
          <a:ln>
            <a:noFill/>
          </a:ln>
        </p:spPr>
      </p:pic>
      <p:sp>
        <p:nvSpPr>
          <p:cNvPr id="300" name="Google Shape;300;p57"/>
          <p:cNvSpPr txBox="1"/>
          <p:nvPr>
            <p:ph idx="4294967295" type="body"/>
          </p:nvPr>
        </p:nvSpPr>
        <p:spPr>
          <a:xfrm>
            <a:off x="852300" y="1078000"/>
            <a:ext cx="3350700" cy="3719100"/>
          </a:xfrm>
          <a:prstGeom prst="rect">
            <a:avLst/>
          </a:prstGeom>
          <a:noFill/>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rPr lang="en" sz="1600">
                <a:highlight>
                  <a:schemeClr val="lt1"/>
                </a:highlight>
                <a:latin typeface="Inter"/>
                <a:ea typeface="Inter"/>
                <a:cs typeface="Inter"/>
                <a:sym typeface="Inter"/>
              </a:rPr>
              <a:t>The outputs of the research and publishing process create a “scholarly record” </a:t>
            </a:r>
            <a:endParaRPr sz="1600">
              <a:highlight>
                <a:schemeClr val="lt1"/>
              </a:highlight>
              <a:latin typeface="Inter"/>
              <a:ea typeface="Inter"/>
              <a:cs typeface="Inter"/>
              <a:sym typeface="Inter"/>
            </a:endParaRPr>
          </a:p>
          <a:p>
            <a:pPr indent="0" lvl="0" marL="0" rtl="0" algn="l">
              <a:lnSpc>
                <a:spcPct val="115000"/>
              </a:lnSpc>
              <a:spcBef>
                <a:spcPts val="0"/>
              </a:spcBef>
              <a:spcAft>
                <a:spcPts val="0"/>
              </a:spcAft>
              <a:buNone/>
            </a:pPr>
            <a:r>
              <a:t/>
            </a:r>
            <a:endParaRPr sz="1600">
              <a:highlight>
                <a:schemeClr val="lt1"/>
              </a:highlight>
              <a:latin typeface="Inter"/>
              <a:ea typeface="Inter"/>
              <a:cs typeface="Inter"/>
              <a:sym typeface="Inter"/>
            </a:endParaRPr>
          </a:p>
          <a:p>
            <a:pPr indent="0" lvl="0" marL="0" rtl="0" algn="l">
              <a:lnSpc>
                <a:spcPct val="115000"/>
              </a:lnSpc>
              <a:spcBef>
                <a:spcPts val="0"/>
              </a:spcBef>
              <a:spcAft>
                <a:spcPts val="0"/>
              </a:spcAft>
              <a:buNone/>
            </a:pPr>
            <a:r>
              <a:rPr lang="en" sz="1600">
                <a:highlight>
                  <a:schemeClr val="lt1"/>
                </a:highlight>
                <a:latin typeface="Inter"/>
                <a:ea typeface="Inter"/>
                <a:cs typeface="Inter"/>
                <a:sym typeface="Inter"/>
              </a:rPr>
              <a:t>Each output has associated metadata</a:t>
            </a:r>
            <a:endParaRPr sz="1600">
              <a:highlight>
                <a:schemeClr val="lt1"/>
              </a:highlight>
              <a:latin typeface="Inter"/>
              <a:ea typeface="Inter"/>
              <a:cs typeface="Inter"/>
              <a:sym typeface="Inter"/>
            </a:endParaRPr>
          </a:p>
          <a:p>
            <a:pPr indent="0" lvl="0" marL="457200" rtl="0" algn="l">
              <a:lnSpc>
                <a:spcPct val="115000"/>
              </a:lnSpc>
              <a:spcBef>
                <a:spcPts val="0"/>
              </a:spcBef>
              <a:spcAft>
                <a:spcPts val="0"/>
              </a:spcAft>
              <a:buNone/>
            </a:pPr>
            <a:r>
              <a:rPr lang="en" sz="1400">
                <a:highlight>
                  <a:schemeClr val="lt1"/>
                </a:highlight>
                <a:latin typeface="Inter"/>
                <a:ea typeface="Inter"/>
                <a:cs typeface="Inter"/>
                <a:sym typeface="Inter"/>
              </a:rPr>
              <a:t>evidence and context to help assess the integrity of the scientific and publishing process. </a:t>
            </a:r>
            <a:endParaRPr sz="1400">
              <a:highlight>
                <a:schemeClr val="lt1"/>
              </a:highlight>
              <a:latin typeface="Inter"/>
              <a:ea typeface="Inter"/>
              <a:cs typeface="Inter"/>
              <a:sym typeface="Inter"/>
            </a:endParaRPr>
          </a:p>
          <a:p>
            <a:pPr indent="0" lvl="0" marL="457200" rtl="0" algn="l">
              <a:lnSpc>
                <a:spcPct val="115000"/>
              </a:lnSpc>
              <a:spcBef>
                <a:spcPts val="0"/>
              </a:spcBef>
              <a:spcAft>
                <a:spcPts val="0"/>
              </a:spcAft>
              <a:buNone/>
            </a:pPr>
            <a:r>
              <a:t/>
            </a:r>
            <a:endParaRPr b="1" sz="2000">
              <a:solidFill>
                <a:srgbClr val="EF3340"/>
              </a:solidFill>
              <a:latin typeface="Inter"/>
              <a:ea typeface="Inter"/>
              <a:cs typeface="Inter"/>
              <a:sym typeface="Inter"/>
            </a:endParaRPr>
          </a:p>
        </p:txBody>
      </p:sp>
      <p:sp>
        <p:nvSpPr>
          <p:cNvPr id="301" name="Google Shape;301;p57"/>
          <p:cNvSpPr txBox="1"/>
          <p:nvPr/>
        </p:nvSpPr>
        <p:spPr>
          <a:xfrm>
            <a:off x="852300" y="516250"/>
            <a:ext cx="7816500" cy="6156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THE “SCHOLARLY RECORD”</a:t>
            </a:r>
            <a:endParaRPr b="1" sz="4000">
              <a:solidFill>
                <a:srgbClr val="005F83"/>
              </a:solidFill>
              <a:latin typeface="Inter"/>
              <a:ea typeface="Inter"/>
              <a:cs typeface="Inter"/>
              <a:sym typeface="Inter"/>
            </a:endParaRPr>
          </a:p>
        </p:txBody>
      </p:sp>
      <p:grpSp>
        <p:nvGrpSpPr>
          <p:cNvPr id="302" name="Google Shape;302;p57"/>
          <p:cNvGrpSpPr/>
          <p:nvPr/>
        </p:nvGrpSpPr>
        <p:grpSpPr>
          <a:xfrm>
            <a:off x="4365150" y="1194725"/>
            <a:ext cx="4337525" cy="3423450"/>
            <a:chOff x="3929650" y="1230900"/>
            <a:chExt cx="4337525" cy="3423450"/>
          </a:xfrm>
        </p:grpSpPr>
        <p:grpSp>
          <p:nvGrpSpPr>
            <p:cNvPr id="303" name="Google Shape;303;p57"/>
            <p:cNvGrpSpPr/>
            <p:nvPr/>
          </p:nvGrpSpPr>
          <p:grpSpPr>
            <a:xfrm>
              <a:off x="3929650" y="1230900"/>
              <a:ext cx="4337525" cy="3413300"/>
              <a:chOff x="4234450" y="1230900"/>
              <a:chExt cx="4337525" cy="3413300"/>
            </a:xfrm>
          </p:grpSpPr>
          <p:sp>
            <p:nvSpPr>
              <p:cNvPr id="304" name="Google Shape;304;p57"/>
              <p:cNvSpPr/>
              <p:nvPr/>
            </p:nvSpPr>
            <p:spPr>
              <a:xfrm>
                <a:off x="6093875" y="16002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5" name="Google Shape;305;p57"/>
              <p:cNvSpPr/>
              <p:nvPr/>
            </p:nvSpPr>
            <p:spPr>
              <a:xfrm>
                <a:off x="4986850" y="31664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6" name="Google Shape;306;p57"/>
              <p:cNvSpPr/>
              <p:nvPr/>
            </p:nvSpPr>
            <p:spPr>
              <a:xfrm>
                <a:off x="6093875" y="40640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7" name="Google Shape;307;p57"/>
              <p:cNvSpPr/>
              <p:nvPr/>
            </p:nvSpPr>
            <p:spPr>
              <a:xfrm>
                <a:off x="7323675" y="3166400"/>
                <a:ext cx="328200" cy="32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8" name="Google Shape;308;p57"/>
              <p:cNvSpPr txBox="1"/>
              <p:nvPr/>
            </p:nvSpPr>
            <p:spPr>
              <a:xfrm>
                <a:off x="5341475" y="1849950"/>
                <a:ext cx="18330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Journal article</a:t>
                </a:r>
                <a:endParaRPr sz="1700">
                  <a:solidFill>
                    <a:schemeClr val="dk2"/>
                  </a:solidFill>
                  <a:latin typeface="Inter"/>
                  <a:ea typeface="Inter"/>
                  <a:cs typeface="Inter"/>
                  <a:sym typeface="Inter"/>
                </a:endParaRPr>
              </a:p>
            </p:txBody>
          </p:sp>
          <p:sp>
            <p:nvSpPr>
              <p:cNvPr id="309" name="Google Shape;309;p57"/>
              <p:cNvSpPr txBox="1"/>
              <p:nvPr/>
            </p:nvSpPr>
            <p:spPr>
              <a:xfrm>
                <a:off x="5265275" y="4316000"/>
                <a:ext cx="18330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Preprint</a:t>
                </a:r>
                <a:endParaRPr sz="1700">
                  <a:solidFill>
                    <a:schemeClr val="dk2"/>
                  </a:solidFill>
                  <a:latin typeface="Inter"/>
                  <a:ea typeface="Inter"/>
                  <a:cs typeface="Inter"/>
                  <a:sym typeface="Inter"/>
                </a:endParaRPr>
              </a:p>
            </p:txBody>
          </p:sp>
          <p:sp>
            <p:nvSpPr>
              <p:cNvPr id="310" name="Google Shape;310;p57"/>
              <p:cNvSpPr txBox="1"/>
              <p:nvPr/>
            </p:nvSpPr>
            <p:spPr>
              <a:xfrm>
                <a:off x="4234450" y="3386600"/>
                <a:ext cx="18330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Dataset</a:t>
                </a:r>
                <a:endParaRPr sz="1700">
                  <a:solidFill>
                    <a:schemeClr val="dk2"/>
                  </a:solidFill>
                  <a:latin typeface="Inter"/>
                  <a:ea typeface="Inter"/>
                  <a:cs typeface="Inter"/>
                  <a:sym typeface="Inter"/>
                </a:endParaRPr>
              </a:p>
              <a:p>
                <a:pPr indent="0" lvl="0" marL="0" rtl="0" algn="ctr">
                  <a:spcBef>
                    <a:spcPts val="0"/>
                  </a:spcBef>
                  <a:spcAft>
                    <a:spcPts val="0"/>
                  </a:spcAft>
                  <a:buNone/>
                </a:pPr>
                <a:r>
                  <a:t/>
                </a:r>
                <a:endParaRPr sz="1700">
                  <a:solidFill>
                    <a:schemeClr val="dk2"/>
                  </a:solidFill>
                </a:endParaRPr>
              </a:p>
            </p:txBody>
          </p:sp>
          <p:sp>
            <p:nvSpPr>
              <p:cNvPr id="311" name="Google Shape;311;p57"/>
              <p:cNvSpPr txBox="1"/>
              <p:nvPr/>
            </p:nvSpPr>
            <p:spPr>
              <a:xfrm>
                <a:off x="6403575" y="3386600"/>
                <a:ext cx="2168400" cy="3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700">
                    <a:solidFill>
                      <a:schemeClr val="dk2"/>
                    </a:solidFill>
                    <a:latin typeface="Inter"/>
                    <a:ea typeface="Inter"/>
                    <a:cs typeface="Inter"/>
                    <a:sym typeface="Inter"/>
                  </a:rPr>
                  <a:t>Conference</a:t>
                </a:r>
                <a:endParaRPr sz="1700">
                  <a:solidFill>
                    <a:schemeClr val="dk2"/>
                  </a:solidFill>
                  <a:latin typeface="Inter"/>
                  <a:ea typeface="Inter"/>
                  <a:cs typeface="Inter"/>
                  <a:sym typeface="Inter"/>
                </a:endParaRPr>
              </a:p>
            </p:txBody>
          </p:sp>
          <p:cxnSp>
            <p:nvCxnSpPr>
              <p:cNvPr id="312" name="Google Shape;312;p57"/>
              <p:cNvCxnSpPr>
                <a:stCxn id="308" idx="2"/>
                <a:endCxn id="306" idx="0"/>
              </p:cNvCxnSpPr>
              <p:nvPr/>
            </p:nvCxnSpPr>
            <p:spPr>
              <a:xfrm>
                <a:off x="6257975" y="2178150"/>
                <a:ext cx="0" cy="1885800"/>
              </a:xfrm>
              <a:prstGeom prst="straightConnector1">
                <a:avLst/>
              </a:prstGeom>
              <a:noFill/>
              <a:ln cap="flat" cmpd="sng" w="9525">
                <a:solidFill>
                  <a:schemeClr val="dk2"/>
                </a:solidFill>
                <a:prstDash val="solid"/>
                <a:round/>
                <a:headEnd len="med" w="med" type="none"/>
                <a:tailEnd len="med" w="med" type="triangle"/>
              </a:ln>
            </p:spPr>
          </p:cxnSp>
          <p:cxnSp>
            <p:nvCxnSpPr>
              <p:cNvPr id="313" name="Google Shape;313;p57"/>
              <p:cNvCxnSpPr>
                <a:endCxn id="305" idx="7"/>
              </p:cNvCxnSpPr>
              <p:nvPr/>
            </p:nvCxnSpPr>
            <p:spPr>
              <a:xfrm flipH="1">
                <a:off x="5266986" y="2213964"/>
                <a:ext cx="678600" cy="1000500"/>
              </a:xfrm>
              <a:prstGeom prst="straightConnector1">
                <a:avLst/>
              </a:prstGeom>
              <a:noFill/>
              <a:ln cap="flat" cmpd="sng" w="9525">
                <a:solidFill>
                  <a:schemeClr val="dk2"/>
                </a:solidFill>
                <a:prstDash val="solid"/>
                <a:round/>
                <a:headEnd len="med" w="med" type="none"/>
                <a:tailEnd len="med" w="med" type="triangle"/>
              </a:ln>
            </p:spPr>
          </p:cxnSp>
          <p:cxnSp>
            <p:nvCxnSpPr>
              <p:cNvPr id="314" name="Google Shape;314;p57"/>
              <p:cNvCxnSpPr/>
              <p:nvPr/>
            </p:nvCxnSpPr>
            <p:spPr>
              <a:xfrm>
                <a:off x="6517225" y="2245775"/>
                <a:ext cx="919500" cy="919500"/>
              </a:xfrm>
              <a:prstGeom prst="straightConnector1">
                <a:avLst/>
              </a:prstGeom>
              <a:noFill/>
              <a:ln cap="flat" cmpd="sng" w="9525">
                <a:solidFill>
                  <a:schemeClr val="dk2"/>
                </a:solidFill>
                <a:prstDash val="solid"/>
                <a:round/>
                <a:headEnd len="med" w="med" type="none"/>
                <a:tailEnd len="med" w="med" type="triangle"/>
              </a:ln>
            </p:spPr>
          </p:cxnSp>
          <p:sp>
            <p:nvSpPr>
              <p:cNvPr id="315" name="Google Shape;315;p57"/>
              <p:cNvSpPr txBox="1"/>
              <p:nvPr/>
            </p:nvSpPr>
            <p:spPr>
              <a:xfrm>
                <a:off x="7618975" y="3012125"/>
                <a:ext cx="725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 </a:t>
                </a:r>
                <a:endParaRPr sz="1200">
                  <a:solidFill>
                    <a:schemeClr val="dk2"/>
                  </a:solidFill>
                </a:endParaRPr>
              </a:p>
              <a:p>
                <a:pPr indent="0" lvl="0" marL="0" rtl="0" algn="l">
                  <a:spcBef>
                    <a:spcPts val="0"/>
                  </a:spcBef>
                  <a:spcAft>
                    <a:spcPts val="0"/>
                  </a:spcAft>
                  <a:buNone/>
                </a:pPr>
                <a:r>
                  <a:rPr lang="en" sz="1200">
                    <a:solidFill>
                      <a:schemeClr val="dk2"/>
                    </a:solidFill>
                  </a:rPr>
                  <a:t>number</a:t>
                </a:r>
                <a:endParaRPr sz="1200">
                  <a:solidFill>
                    <a:schemeClr val="dk2"/>
                  </a:solidFill>
                </a:endParaRPr>
              </a:p>
            </p:txBody>
          </p:sp>
          <p:sp>
            <p:nvSpPr>
              <p:cNvPr id="316" name="Google Shape;316;p57"/>
              <p:cNvSpPr txBox="1"/>
              <p:nvPr/>
            </p:nvSpPr>
            <p:spPr>
              <a:xfrm>
                <a:off x="7215075" y="3613600"/>
                <a:ext cx="725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location</a:t>
                </a:r>
                <a:endParaRPr sz="1200">
                  <a:solidFill>
                    <a:schemeClr val="dk2"/>
                  </a:solidFill>
                </a:endParaRPr>
              </a:p>
            </p:txBody>
          </p:sp>
          <p:sp>
            <p:nvSpPr>
              <p:cNvPr id="317" name="Google Shape;317;p57"/>
              <p:cNvSpPr txBox="1"/>
              <p:nvPr/>
            </p:nvSpPr>
            <p:spPr>
              <a:xfrm>
                <a:off x="6875175" y="2932550"/>
                <a:ext cx="604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2"/>
                  </a:solidFill>
                </a:endParaRPr>
              </a:p>
              <a:p>
                <a:pPr indent="0" lvl="0" marL="0" rtl="0" algn="l">
                  <a:spcBef>
                    <a:spcPts val="0"/>
                  </a:spcBef>
                  <a:spcAft>
                    <a:spcPts val="0"/>
                  </a:spcAft>
                  <a:buNone/>
                </a:pPr>
                <a:r>
                  <a:rPr lang="en" sz="1200">
                    <a:solidFill>
                      <a:schemeClr val="dk2"/>
                    </a:solidFill>
                  </a:rPr>
                  <a:t>date</a:t>
                </a:r>
                <a:endParaRPr sz="1200">
                  <a:solidFill>
                    <a:schemeClr val="dk2"/>
                  </a:solidFill>
                </a:endParaRPr>
              </a:p>
            </p:txBody>
          </p:sp>
          <p:sp>
            <p:nvSpPr>
              <p:cNvPr id="318" name="Google Shape;318;p57"/>
              <p:cNvSpPr txBox="1"/>
              <p:nvPr/>
            </p:nvSpPr>
            <p:spPr>
              <a:xfrm>
                <a:off x="6357325" y="1556850"/>
                <a:ext cx="1144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author names</a:t>
                </a:r>
                <a:endParaRPr sz="1200">
                  <a:solidFill>
                    <a:schemeClr val="dk2"/>
                  </a:solidFill>
                </a:endParaRPr>
              </a:p>
            </p:txBody>
          </p:sp>
          <p:sp>
            <p:nvSpPr>
              <p:cNvPr id="319" name="Google Shape;319;p57"/>
              <p:cNvSpPr txBox="1"/>
              <p:nvPr/>
            </p:nvSpPr>
            <p:spPr>
              <a:xfrm>
                <a:off x="5870800" y="1230900"/>
                <a:ext cx="919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references</a:t>
                </a:r>
                <a:endParaRPr sz="1200">
                  <a:solidFill>
                    <a:schemeClr val="dk2"/>
                  </a:solidFill>
                </a:endParaRPr>
              </a:p>
            </p:txBody>
          </p:sp>
          <p:sp>
            <p:nvSpPr>
              <p:cNvPr id="320" name="Google Shape;320;p57"/>
              <p:cNvSpPr txBox="1"/>
              <p:nvPr/>
            </p:nvSpPr>
            <p:spPr>
              <a:xfrm>
                <a:off x="5257800" y="1597225"/>
                <a:ext cx="919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correction</a:t>
                </a:r>
                <a:endParaRPr sz="1200">
                  <a:solidFill>
                    <a:schemeClr val="dk2"/>
                  </a:solidFill>
                </a:endParaRPr>
              </a:p>
            </p:txBody>
          </p:sp>
          <p:sp>
            <p:nvSpPr>
              <p:cNvPr id="321" name="Google Shape;321;p57"/>
              <p:cNvSpPr txBox="1"/>
              <p:nvPr/>
            </p:nvSpPr>
            <p:spPr>
              <a:xfrm>
                <a:off x="4970175" y="1327650"/>
                <a:ext cx="1034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funding info</a:t>
                </a:r>
                <a:endParaRPr sz="1200">
                  <a:solidFill>
                    <a:schemeClr val="dk2"/>
                  </a:solidFill>
                </a:endParaRPr>
              </a:p>
            </p:txBody>
          </p:sp>
          <p:sp>
            <p:nvSpPr>
              <p:cNvPr id="322" name="Google Shape;322;p57"/>
              <p:cNvSpPr txBox="1"/>
              <p:nvPr/>
            </p:nvSpPr>
            <p:spPr>
              <a:xfrm>
                <a:off x="4812675" y="3638600"/>
                <a:ext cx="919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authors</a:t>
                </a:r>
                <a:endParaRPr sz="1200">
                  <a:solidFill>
                    <a:schemeClr val="dk2"/>
                  </a:solidFill>
                </a:endParaRPr>
              </a:p>
            </p:txBody>
          </p:sp>
          <p:sp>
            <p:nvSpPr>
              <p:cNvPr id="323" name="Google Shape;323;p57"/>
              <p:cNvSpPr txBox="1"/>
              <p:nvPr/>
            </p:nvSpPr>
            <p:spPr>
              <a:xfrm>
                <a:off x="4362975" y="3069650"/>
                <a:ext cx="678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citation </a:t>
                </a:r>
                <a:endParaRPr sz="1200">
                  <a:solidFill>
                    <a:schemeClr val="dk2"/>
                  </a:solidFill>
                </a:endParaRPr>
              </a:p>
              <a:p>
                <a:pPr indent="0" lvl="0" marL="0" rtl="0" algn="l">
                  <a:spcBef>
                    <a:spcPts val="0"/>
                  </a:spcBef>
                  <a:spcAft>
                    <a:spcPts val="0"/>
                  </a:spcAft>
                  <a:buNone/>
                </a:pPr>
                <a:r>
                  <a:rPr lang="en" sz="1200">
                    <a:solidFill>
                      <a:schemeClr val="dk2"/>
                    </a:solidFill>
                  </a:rPr>
                  <a:t>    list</a:t>
                </a:r>
                <a:endParaRPr sz="1200">
                  <a:solidFill>
                    <a:schemeClr val="dk2"/>
                  </a:solidFill>
                </a:endParaRPr>
              </a:p>
            </p:txBody>
          </p:sp>
          <p:sp>
            <p:nvSpPr>
              <p:cNvPr id="324" name="Google Shape;324;p57"/>
              <p:cNvSpPr txBox="1"/>
              <p:nvPr/>
            </p:nvSpPr>
            <p:spPr>
              <a:xfrm>
                <a:off x="5256075" y="3144950"/>
                <a:ext cx="55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title</a:t>
                </a:r>
                <a:endParaRPr sz="1200">
                  <a:solidFill>
                    <a:schemeClr val="dk2"/>
                  </a:solidFill>
                </a:endParaRPr>
              </a:p>
            </p:txBody>
          </p:sp>
          <p:sp>
            <p:nvSpPr>
              <p:cNvPr id="325" name="Google Shape;325;p57"/>
              <p:cNvSpPr txBox="1"/>
              <p:nvPr/>
            </p:nvSpPr>
            <p:spPr>
              <a:xfrm>
                <a:off x="6734425" y="1230900"/>
                <a:ext cx="919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title</a:t>
                </a:r>
                <a:endParaRPr sz="1200">
                  <a:solidFill>
                    <a:schemeClr val="dk2"/>
                  </a:solidFill>
                </a:endParaRPr>
              </a:p>
            </p:txBody>
          </p:sp>
        </p:grpSp>
        <p:sp>
          <p:nvSpPr>
            <p:cNvPr id="326" name="Google Shape;326;p57"/>
            <p:cNvSpPr txBox="1"/>
            <p:nvPr/>
          </p:nvSpPr>
          <p:spPr>
            <a:xfrm>
              <a:off x="5131475" y="4109800"/>
              <a:ext cx="919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authors</a:t>
              </a:r>
              <a:endParaRPr sz="1200">
                <a:solidFill>
                  <a:schemeClr val="dk2"/>
                </a:solidFill>
              </a:endParaRPr>
            </a:p>
          </p:txBody>
        </p:sp>
        <p:sp>
          <p:nvSpPr>
            <p:cNvPr id="327" name="Google Shape;327;p57"/>
            <p:cNvSpPr txBox="1"/>
            <p:nvPr/>
          </p:nvSpPr>
          <p:spPr>
            <a:xfrm>
              <a:off x="5989125" y="3850025"/>
              <a:ext cx="55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title</a:t>
              </a:r>
              <a:endParaRPr sz="1200">
                <a:solidFill>
                  <a:schemeClr val="dk2"/>
                </a:solidFill>
              </a:endParaRPr>
            </a:p>
          </p:txBody>
        </p:sp>
        <p:sp>
          <p:nvSpPr>
            <p:cNvPr id="328" name="Google Shape;328;p57"/>
            <p:cNvSpPr txBox="1"/>
            <p:nvPr/>
          </p:nvSpPr>
          <p:spPr>
            <a:xfrm>
              <a:off x="6243300" y="4285050"/>
              <a:ext cx="1110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posted_date</a:t>
              </a:r>
              <a:endParaRPr sz="1200">
                <a:solidFill>
                  <a:schemeClr val="dk2"/>
                </a:solidFill>
              </a:endParaRPr>
            </a:p>
          </p:txBody>
        </p:sp>
        <p:sp>
          <p:nvSpPr>
            <p:cNvPr id="329" name="Google Shape;329;p57"/>
            <p:cNvSpPr txBox="1"/>
            <p:nvPr/>
          </p:nvSpPr>
          <p:spPr>
            <a:xfrm>
              <a:off x="5503500" y="3817450"/>
              <a:ext cx="55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doi</a:t>
              </a:r>
              <a:endParaRPr sz="1200">
                <a:solidFill>
                  <a:schemeClr val="dk2"/>
                </a:solidFill>
              </a:endParaRPr>
            </a:p>
          </p:txBody>
        </p:sp>
      </p:grpSp>
      <p:sp>
        <p:nvSpPr>
          <p:cNvPr id="330" name="Google Shape;330;p57"/>
          <p:cNvSpPr txBox="1"/>
          <p:nvPr/>
        </p:nvSpPr>
        <p:spPr>
          <a:xfrm rot="-3284618">
            <a:off x="5076379" y="2446881"/>
            <a:ext cx="980189" cy="40228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3340"/>
                </a:solidFill>
              </a:rPr>
              <a:t>data from</a:t>
            </a:r>
            <a:endParaRPr>
              <a:solidFill>
                <a:srgbClr val="EF3340"/>
              </a:solidFill>
            </a:endParaRPr>
          </a:p>
        </p:txBody>
      </p:sp>
      <p:sp>
        <p:nvSpPr>
          <p:cNvPr id="331" name="Google Shape;331;p57"/>
          <p:cNvSpPr txBox="1"/>
          <p:nvPr/>
        </p:nvSpPr>
        <p:spPr>
          <a:xfrm rot="-5400721">
            <a:off x="5799229" y="2811662"/>
            <a:ext cx="1430100" cy="4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3340"/>
                </a:solidFill>
              </a:rPr>
              <a:t>is preprint of</a:t>
            </a:r>
            <a:endParaRPr>
              <a:solidFill>
                <a:srgbClr val="EF334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pic>
        <p:nvPicPr>
          <p:cNvPr id="336" name="Google Shape;336;p58"/>
          <p:cNvPicPr preferRelativeResize="0"/>
          <p:nvPr/>
        </p:nvPicPr>
        <p:blipFill>
          <a:blip r:embed="rId3">
            <a:alphaModFix/>
          </a:blip>
          <a:stretch>
            <a:fillRect/>
          </a:stretch>
        </p:blipFill>
        <p:spPr>
          <a:xfrm>
            <a:off x="0" y="0"/>
            <a:ext cx="9144000" cy="5143500"/>
          </a:xfrm>
          <a:prstGeom prst="rect">
            <a:avLst/>
          </a:prstGeom>
          <a:noFill/>
          <a:ln>
            <a:noFill/>
          </a:ln>
        </p:spPr>
      </p:pic>
      <p:sp>
        <p:nvSpPr>
          <p:cNvPr id="337" name="Google Shape;337;p58"/>
          <p:cNvSpPr txBox="1"/>
          <p:nvPr/>
        </p:nvSpPr>
        <p:spPr>
          <a:xfrm>
            <a:off x="852300" y="516250"/>
            <a:ext cx="7816500" cy="6156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THE RESEARCH NEXUS</a:t>
            </a:r>
            <a:endParaRPr b="1" sz="4000">
              <a:solidFill>
                <a:srgbClr val="005F83"/>
              </a:solidFill>
              <a:latin typeface="Inter"/>
              <a:ea typeface="Inter"/>
              <a:cs typeface="Inter"/>
              <a:sym typeface="Inter"/>
            </a:endParaRPr>
          </a:p>
        </p:txBody>
      </p:sp>
      <p:pic>
        <p:nvPicPr>
          <p:cNvPr id="338" name="Google Shape;338;p58"/>
          <p:cNvPicPr preferRelativeResize="0"/>
          <p:nvPr/>
        </p:nvPicPr>
        <p:blipFill>
          <a:blip r:embed="rId4">
            <a:alphaModFix/>
          </a:blip>
          <a:stretch>
            <a:fillRect/>
          </a:stretch>
        </p:blipFill>
        <p:spPr>
          <a:xfrm>
            <a:off x="2426449" y="1086775"/>
            <a:ext cx="4084899" cy="36884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pic>
        <p:nvPicPr>
          <p:cNvPr id="343" name="Google Shape;343;p59"/>
          <p:cNvPicPr preferRelativeResize="0"/>
          <p:nvPr/>
        </p:nvPicPr>
        <p:blipFill>
          <a:blip r:embed="rId3">
            <a:alphaModFix/>
          </a:blip>
          <a:stretch>
            <a:fillRect/>
          </a:stretch>
        </p:blipFill>
        <p:spPr>
          <a:xfrm>
            <a:off x="0" y="0"/>
            <a:ext cx="9144000" cy="5143500"/>
          </a:xfrm>
          <a:prstGeom prst="rect">
            <a:avLst/>
          </a:prstGeom>
          <a:noFill/>
          <a:ln>
            <a:noFill/>
          </a:ln>
        </p:spPr>
      </p:pic>
      <p:sp>
        <p:nvSpPr>
          <p:cNvPr id="344" name="Google Shape;344;p59"/>
          <p:cNvSpPr txBox="1"/>
          <p:nvPr/>
        </p:nvSpPr>
        <p:spPr>
          <a:xfrm>
            <a:off x="852300" y="516250"/>
            <a:ext cx="7816500" cy="10467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INTEGRITY OF THE SCHOLARLY RECORD (ISR)</a:t>
            </a:r>
            <a:endParaRPr b="1" sz="4000">
              <a:solidFill>
                <a:srgbClr val="005F83"/>
              </a:solidFill>
              <a:latin typeface="Inter"/>
              <a:ea typeface="Inter"/>
              <a:cs typeface="Inter"/>
              <a:sym typeface="Inter"/>
            </a:endParaRPr>
          </a:p>
        </p:txBody>
      </p:sp>
      <p:sp>
        <p:nvSpPr>
          <p:cNvPr id="345" name="Google Shape;345;p59"/>
          <p:cNvSpPr/>
          <p:nvPr/>
        </p:nvSpPr>
        <p:spPr>
          <a:xfrm>
            <a:off x="830463" y="2083739"/>
            <a:ext cx="3936600" cy="693300"/>
          </a:xfrm>
          <a:prstGeom prst="roundRect">
            <a:avLst>
              <a:gd fmla="val 16667" name="adj"/>
            </a:avLst>
          </a:prstGeom>
          <a:solidFill>
            <a:srgbClr val="A6192E"/>
          </a:solidFill>
          <a:ln cap="flat" cmpd="sng" w="9525">
            <a:solidFill>
              <a:schemeClr val="lt1"/>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lang="en" sz="1600">
                <a:solidFill>
                  <a:srgbClr val="FFFFFF"/>
                </a:solidFill>
                <a:latin typeface="Inter"/>
                <a:ea typeface="Inter"/>
                <a:cs typeface="Inter"/>
                <a:sym typeface="Inter"/>
              </a:rPr>
              <a:t>Preserving the integrity of the scholarly record (ISR) is essential</a:t>
            </a:r>
            <a:endParaRPr sz="1600">
              <a:solidFill>
                <a:srgbClr val="FFFFFF"/>
              </a:solidFill>
              <a:latin typeface="Inter"/>
              <a:ea typeface="Inter"/>
              <a:cs typeface="Inter"/>
              <a:sym typeface="Inter"/>
            </a:endParaRPr>
          </a:p>
        </p:txBody>
      </p:sp>
      <p:sp>
        <p:nvSpPr>
          <p:cNvPr id="346" name="Google Shape;346;p59"/>
          <p:cNvSpPr/>
          <p:nvPr/>
        </p:nvSpPr>
        <p:spPr>
          <a:xfrm>
            <a:off x="5416428" y="1801225"/>
            <a:ext cx="2897100" cy="676200"/>
          </a:xfrm>
          <a:prstGeom prst="roundRect">
            <a:avLst>
              <a:gd fmla="val 16667" name="adj"/>
            </a:avLst>
          </a:prstGeom>
          <a:solidFill>
            <a:srgbClr val="A6192E"/>
          </a:solidFill>
          <a:ln cap="flat" cmpd="sng" w="9525">
            <a:solidFill>
              <a:schemeClr val="lt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None/>
            </a:pPr>
            <a:r>
              <a:rPr lang="en">
                <a:solidFill>
                  <a:srgbClr val="FFFFFF"/>
                </a:solidFill>
                <a:latin typeface="Inter"/>
                <a:ea typeface="Inter"/>
                <a:cs typeface="Inter"/>
                <a:sym typeface="Inter"/>
              </a:rPr>
              <a:t>Different from but supports research integrity</a:t>
            </a:r>
            <a:endParaRPr>
              <a:solidFill>
                <a:srgbClr val="FFFFFF"/>
              </a:solidFill>
              <a:latin typeface="Inter"/>
              <a:ea typeface="Inter"/>
              <a:cs typeface="Inter"/>
              <a:sym typeface="Inter"/>
            </a:endParaRPr>
          </a:p>
        </p:txBody>
      </p:sp>
      <p:sp>
        <p:nvSpPr>
          <p:cNvPr id="347" name="Google Shape;347;p59"/>
          <p:cNvSpPr/>
          <p:nvPr/>
        </p:nvSpPr>
        <p:spPr>
          <a:xfrm>
            <a:off x="5416428" y="2648972"/>
            <a:ext cx="2897100" cy="693300"/>
          </a:xfrm>
          <a:prstGeom prst="roundRect">
            <a:avLst>
              <a:gd fmla="val 16667" name="adj"/>
            </a:avLst>
          </a:prstGeom>
          <a:solidFill>
            <a:srgbClr val="A6192E"/>
          </a:solidFill>
          <a:ln cap="flat" cmpd="sng" w="9525">
            <a:solidFill>
              <a:schemeClr val="lt1"/>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None/>
            </a:pPr>
            <a:r>
              <a:rPr lang="en">
                <a:solidFill>
                  <a:srgbClr val="FFFFFF"/>
                </a:solidFill>
                <a:latin typeface="Inter"/>
                <a:ea typeface="Inter"/>
                <a:cs typeface="Inter"/>
                <a:sym typeface="Inter"/>
              </a:rPr>
              <a:t>Complete, Comprehensive, Correct metadata= ISR</a:t>
            </a:r>
            <a:endParaRPr>
              <a:solidFill>
                <a:srgbClr val="FFFFFF"/>
              </a:solidFill>
              <a:latin typeface="Inter"/>
              <a:ea typeface="Inter"/>
              <a:cs typeface="Inter"/>
              <a:sym typeface="Inter"/>
            </a:endParaRPr>
          </a:p>
        </p:txBody>
      </p:sp>
      <p:cxnSp>
        <p:nvCxnSpPr>
          <p:cNvPr id="348" name="Google Shape;348;p59"/>
          <p:cNvCxnSpPr>
            <a:stCxn id="345" idx="3"/>
            <a:endCxn id="346" idx="1"/>
          </p:cNvCxnSpPr>
          <p:nvPr/>
        </p:nvCxnSpPr>
        <p:spPr>
          <a:xfrm flipH="1" rot="10800000">
            <a:off x="4767063" y="2139389"/>
            <a:ext cx="649500" cy="291000"/>
          </a:xfrm>
          <a:prstGeom prst="bentConnector3">
            <a:avLst>
              <a:gd fmla="val 50006" name="adj1"/>
            </a:avLst>
          </a:prstGeom>
          <a:noFill/>
          <a:ln cap="flat" cmpd="sng" w="9525">
            <a:solidFill>
              <a:srgbClr val="C2C2C2"/>
            </a:solidFill>
            <a:prstDash val="solid"/>
            <a:round/>
            <a:headEnd len="sm" w="sm" type="none"/>
            <a:tailEnd len="sm" w="sm" type="none"/>
          </a:ln>
        </p:spPr>
      </p:cxnSp>
      <p:cxnSp>
        <p:nvCxnSpPr>
          <p:cNvPr id="349" name="Google Shape;349;p59"/>
          <p:cNvCxnSpPr>
            <a:stCxn id="345" idx="3"/>
            <a:endCxn id="347" idx="1"/>
          </p:cNvCxnSpPr>
          <p:nvPr/>
        </p:nvCxnSpPr>
        <p:spPr>
          <a:xfrm>
            <a:off x="4767063" y="2430389"/>
            <a:ext cx="649500" cy="565200"/>
          </a:xfrm>
          <a:prstGeom prst="bentConnector3">
            <a:avLst>
              <a:gd fmla="val 50006" name="adj1"/>
            </a:avLst>
          </a:prstGeom>
          <a:noFill/>
          <a:ln cap="flat" cmpd="sng" w="9525">
            <a:solidFill>
              <a:srgbClr val="C2C2C2"/>
            </a:solidFill>
            <a:prstDash val="solid"/>
            <a:round/>
            <a:headEnd len="sm" w="sm" type="none"/>
            <a:tailEnd len="sm" w="sm" type="none"/>
          </a:ln>
        </p:spPr>
      </p:cxnSp>
      <p:sp>
        <p:nvSpPr>
          <p:cNvPr id="350" name="Google Shape;350;p59"/>
          <p:cNvSpPr/>
          <p:nvPr/>
        </p:nvSpPr>
        <p:spPr>
          <a:xfrm>
            <a:off x="821200" y="3590025"/>
            <a:ext cx="7417200" cy="861900"/>
          </a:xfrm>
          <a:prstGeom prst="roundRect">
            <a:avLst>
              <a:gd fmla="val 16667" name="adj"/>
            </a:avLst>
          </a:prstGeom>
          <a:solidFill>
            <a:srgbClr val="FFFFFF"/>
          </a:solidFill>
          <a:ln cap="flat" cmpd="sng" w="9525">
            <a:solidFill>
              <a:srgbClr val="FFFFFF"/>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lnSpc>
                <a:spcPct val="115000"/>
              </a:lnSpc>
              <a:spcBef>
                <a:spcPts val="0"/>
              </a:spcBef>
              <a:spcAft>
                <a:spcPts val="1000"/>
              </a:spcAft>
              <a:buClr>
                <a:srgbClr val="000000"/>
              </a:buClr>
              <a:buSzPts val="1100"/>
              <a:buFont typeface="Arial"/>
              <a:buNone/>
            </a:pPr>
            <a:r>
              <a:rPr lang="en" sz="1600">
                <a:solidFill>
                  <a:schemeClr val="dk2"/>
                </a:solidFill>
                <a:highlight>
                  <a:schemeClr val="lt1"/>
                </a:highlight>
                <a:latin typeface="Inter"/>
                <a:ea typeface="Inter"/>
                <a:cs typeface="Inter"/>
                <a:sym typeface="Inter"/>
              </a:rPr>
              <a:t>Crossref provides infrastructure which enables those who produce scholarly outputs to provide metadata (effectively evidence) about how they ensure the quality of content and how the outputs fit into the scholarly record</a:t>
            </a:r>
            <a:r>
              <a:rPr b="1" lang="en" sz="1600">
                <a:solidFill>
                  <a:srgbClr val="000000"/>
                </a:solidFill>
                <a:latin typeface="Inter"/>
                <a:ea typeface="Inter"/>
                <a:cs typeface="Inter"/>
                <a:sym typeface="Inter"/>
              </a:rPr>
              <a:t>.</a:t>
            </a:r>
            <a:endParaRPr b="1" sz="1600">
              <a:solidFill>
                <a:srgbClr val="FFFFFF"/>
              </a:solidFill>
              <a:latin typeface="Inter"/>
              <a:ea typeface="Inter"/>
              <a:cs typeface="Inter"/>
              <a:sym typeface="Inte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pic>
        <p:nvPicPr>
          <p:cNvPr id="355" name="Google Shape;355;p60"/>
          <p:cNvPicPr preferRelativeResize="0"/>
          <p:nvPr/>
        </p:nvPicPr>
        <p:blipFill>
          <a:blip r:embed="rId3">
            <a:alphaModFix/>
          </a:blip>
          <a:stretch>
            <a:fillRect/>
          </a:stretch>
        </p:blipFill>
        <p:spPr>
          <a:xfrm>
            <a:off x="0" y="0"/>
            <a:ext cx="9144000" cy="5143500"/>
          </a:xfrm>
          <a:prstGeom prst="rect">
            <a:avLst/>
          </a:prstGeom>
          <a:noFill/>
          <a:ln>
            <a:noFill/>
          </a:ln>
        </p:spPr>
      </p:pic>
      <p:sp>
        <p:nvSpPr>
          <p:cNvPr id="356" name="Google Shape;356;p60"/>
          <p:cNvSpPr txBox="1"/>
          <p:nvPr/>
        </p:nvSpPr>
        <p:spPr>
          <a:xfrm>
            <a:off x="852300" y="516250"/>
            <a:ext cx="7816500" cy="10467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INTEGRITY OF THE SCHOLARLY RECORD (ISR)</a:t>
            </a:r>
            <a:endParaRPr b="1" sz="4000">
              <a:solidFill>
                <a:srgbClr val="005F83"/>
              </a:solidFill>
              <a:latin typeface="Inter"/>
              <a:ea typeface="Inter"/>
              <a:cs typeface="Inter"/>
              <a:sym typeface="Inter"/>
            </a:endParaRPr>
          </a:p>
        </p:txBody>
      </p:sp>
      <p:sp>
        <p:nvSpPr>
          <p:cNvPr id="357" name="Google Shape;357;p60"/>
          <p:cNvSpPr txBox="1"/>
          <p:nvPr>
            <p:ph idx="4294967295" type="body"/>
          </p:nvPr>
        </p:nvSpPr>
        <p:spPr>
          <a:xfrm>
            <a:off x="852300" y="1230400"/>
            <a:ext cx="6931200" cy="3719100"/>
          </a:xfrm>
          <a:prstGeom prst="rect">
            <a:avLst/>
          </a:prstGeom>
          <a:noFill/>
        </p:spPr>
        <p:txBody>
          <a:bodyPr anchorCtr="0" anchor="ctr" bIns="91425" lIns="91425" spcFirstLastPara="1" rIns="91425" wrap="square" tIns="91425">
            <a:normAutofit/>
          </a:bodyPr>
          <a:lstStyle/>
          <a:p>
            <a:pPr indent="-330200" lvl="0" marL="457200" rtl="0" algn="l">
              <a:lnSpc>
                <a:spcPct val="115000"/>
              </a:lnSpc>
              <a:spcBef>
                <a:spcPts val="0"/>
              </a:spcBef>
              <a:spcAft>
                <a:spcPts val="0"/>
              </a:spcAft>
              <a:buSzPts val="1600"/>
              <a:buFont typeface="Inter"/>
              <a:buChar char="●"/>
            </a:pPr>
            <a:r>
              <a:rPr lang="en" sz="1600">
                <a:highlight>
                  <a:schemeClr val="lt1"/>
                </a:highlight>
                <a:latin typeface="Inter"/>
                <a:ea typeface="Inter"/>
                <a:cs typeface="Inter"/>
                <a:sym typeface="Inter"/>
              </a:rPr>
              <a:t>Crossref does not assess the quality of </a:t>
            </a:r>
            <a:r>
              <a:rPr lang="en" sz="1600">
                <a:highlight>
                  <a:schemeClr val="lt1"/>
                </a:highlight>
                <a:latin typeface="Inter"/>
                <a:ea typeface="Inter"/>
                <a:cs typeface="Inter"/>
                <a:sym typeface="Inter"/>
              </a:rPr>
              <a:t>content</a:t>
            </a:r>
            <a:r>
              <a:rPr lang="en" sz="1600">
                <a:highlight>
                  <a:schemeClr val="lt1"/>
                </a:highlight>
                <a:latin typeface="Inter"/>
                <a:ea typeface="Inter"/>
                <a:cs typeface="Inter"/>
                <a:sym typeface="Inter"/>
              </a:rPr>
              <a:t> or the integrity of the research process</a:t>
            </a:r>
            <a:endParaRPr sz="1600">
              <a:highlight>
                <a:schemeClr val="lt1"/>
              </a:highlight>
              <a:latin typeface="Inter"/>
              <a:ea typeface="Inter"/>
              <a:cs typeface="Inter"/>
              <a:sym typeface="Inter"/>
            </a:endParaRPr>
          </a:p>
          <a:p>
            <a:pPr indent="-330200" lvl="1" marL="914400" rtl="0" algn="l">
              <a:lnSpc>
                <a:spcPct val="115000"/>
              </a:lnSpc>
              <a:spcBef>
                <a:spcPts val="0"/>
              </a:spcBef>
              <a:spcAft>
                <a:spcPts val="0"/>
              </a:spcAft>
              <a:buSzPts val="1600"/>
              <a:buFont typeface="Inter"/>
              <a:buChar char="○"/>
            </a:pPr>
            <a:r>
              <a:rPr lang="en" sz="1600">
                <a:highlight>
                  <a:schemeClr val="lt1"/>
                </a:highlight>
                <a:latin typeface="Inter"/>
                <a:ea typeface="Inter"/>
                <a:cs typeface="Inter"/>
                <a:sym typeface="Inter"/>
              </a:rPr>
              <a:t>DOI record is not a signal of quality- just a signal that an item exists</a:t>
            </a:r>
            <a:r>
              <a:rPr lang="en" sz="1600">
                <a:highlight>
                  <a:schemeClr val="lt1"/>
                </a:highlight>
                <a:latin typeface="Inter"/>
                <a:ea typeface="Inter"/>
                <a:cs typeface="Inter"/>
                <a:sym typeface="Inter"/>
              </a:rPr>
              <a:t> </a:t>
            </a:r>
            <a:endParaRPr sz="1600">
              <a:highlight>
                <a:schemeClr val="lt1"/>
              </a:highlight>
              <a:latin typeface="Inter"/>
              <a:ea typeface="Inter"/>
              <a:cs typeface="Inter"/>
              <a:sym typeface="Inter"/>
            </a:endParaRPr>
          </a:p>
          <a:p>
            <a:pPr indent="0" lvl="0" marL="457200" rtl="0" algn="l">
              <a:lnSpc>
                <a:spcPct val="115000"/>
              </a:lnSpc>
              <a:spcBef>
                <a:spcPts val="0"/>
              </a:spcBef>
              <a:spcAft>
                <a:spcPts val="0"/>
              </a:spcAft>
              <a:buNone/>
            </a:pPr>
            <a:r>
              <a:t/>
            </a:r>
            <a:endParaRPr sz="1600">
              <a:highlight>
                <a:schemeClr val="lt1"/>
              </a:highlight>
              <a:latin typeface="Inter"/>
              <a:ea typeface="Inter"/>
              <a:cs typeface="Inter"/>
              <a:sym typeface="Inter"/>
            </a:endParaRPr>
          </a:p>
          <a:p>
            <a:pPr indent="-330200" lvl="0" marL="457200" rtl="0" algn="l">
              <a:lnSpc>
                <a:spcPct val="115000"/>
              </a:lnSpc>
              <a:spcBef>
                <a:spcPts val="0"/>
              </a:spcBef>
              <a:spcAft>
                <a:spcPts val="0"/>
              </a:spcAft>
              <a:buSzPts val="1600"/>
              <a:buFont typeface="Inter"/>
              <a:buChar char="●"/>
            </a:pPr>
            <a:r>
              <a:rPr lang="en" sz="1600">
                <a:highlight>
                  <a:schemeClr val="lt1"/>
                </a:highlight>
                <a:latin typeface="Inter"/>
                <a:ea typeface="Inter"/>
                <a:cs typeface="Inter"/>
                <a:sym typeface="Inter"/>
              </a:rPr>
              <a:t>Associated metadata tells us</a:t>
            </a:r>
            <a:endParaRPr sz="1600">
              <a:highlight>
                <a:schemeClr val="lt1"/>
              </a:highlight>
              <a:latin typeface="Inter"/>
              <a:ea typeface="Inter"/>
              <a:cs typeface="Inter"/>
              <a:sym typeface="Inter"/>
            </a:endParaRPr>
          </a:p>
          <a:p>
            <a:pPr indent="-304800" lvl="1" marL="914400" rtl="0" algn="l">
              <a:lnSpc>
                <a:spcPct val="115000"/>
              </a:lnSpc>
              <a:spcBef>
                <a:spcPts val="0"/>
              </a:spcBef>
              <a:spcAft>
                <a:spcPts val="0"/>
              </a:spcAft>
              <a:buSzPts val="1200"/>
              <a:buFont typeface="Inter"/>
              <a:buChar char="○"/>
            </a:pPr>
            <a:r>
              <a:rPr lang="en">
                <a:highlight>
                  <a:schemeClr val="lt1"/>
                </a:highlight>
                <a:latin typeface="Inter"/>
                <a:ea typeface="Inter"/>
                <a:cs typeface="Inter"/>
                <a:sym typeface="Inter"/>
              </a:rPr>
              <a:t>Who authored the work</a:t>
            </a:r>
            <a:endParaRPr>
              <a:highlight>
                <a:schemeClr val="lt1"/>
              </a:highlight>
              <a:latin typeface="Inter"/>
              <a:ea typeface="Inter"/>
              <a:cs typeface="Inter"/>
              <a:sym typeface="Inter"/>
            </a:endParaRPr>
          </a:p>
          <a:p>
            <a:pPr indent="-317500" lvl="1" marL="914400" rtl="0" algn="l">
              <a:lnSpc>
                <a:spcPct val="115000"/>
              </a:lnSpc>
              <a:spcBef>
                <a:spcPts val="0"/>
              </a:spcBef>
              <a:spcAft>
                <a:spcPts val="0"/>
              </a:spcAft>
              <a:buSzPts val="1400"/>
              <a:buFont typeface="Inter"/>
              <a:buChar char="○"/>
            </a:pPr>
            <a:r>
              <a:rPr lang="en">
                <a:highlight>
                  <a:schemeClr val="lt1"/>
                </a:highlight>
                <a:latin typeface="Inter"/>
                <a:ea typeface="Inter"/>
                <a:cs typeface="Inter"/>
                <a:sym typeface="Inter"/>
              </a:rPr>
              <a:t>Who funded the work</a:t>
            </a:r>
            <a:endParaRPr>
              <a:highlight>
                <a:schemeClr val="lt1"/>
              </a:highlight>
              <a:latin typeface="Inter"/>
              <a:ea typeface="Inter"/>
              <a:cs typeface="Inter"/>
              <a:sym typeface="Inter"/>
            </a:endParaRPr>
          </a:p>
          <a:p>
            <a:pPr indent="-317500" lvl="1" marL="914400" rtl="0" algn="l">
              <a:lnSpc>
                <a:spcPct val="115000"/>
              </a:lnSpc>
              <a:spcBef>
                <a:spcPts val="0"/>
              </a:spcBef>
              <a:spcAft>
                <a:spcPts val="0"/>
              </a:spcAft>
              <a:buSzPts val="1400"/>
              <a:buFont typeface="Inter"/>
              <a:buChar char="○"/>
            </a:pPr>
            <a:r>
              <a:rPr lang="en">
                <a:highlight>
                  <a:schemeClr val="lt1"/>
                </a:highlight>
                <a:latin typeface="Inter"/>
                <a:ea typeface="Inter"/>
                <a:cs typeface="Inter"/>
                <a:sym typeface="Inter"/>
              </a:rPr>
              <a:t>What is the relationship between work A and dataset B</a:t>
            </a:r>
            <a:endParaRPr b="1" sz="2000">
              <a:solidFill>
                <a:srgbClr val="EF3340"/>
              </a:solidFill>
              <a:latin typeface="Inter"/>
              <a:ea typeface="Inter"/>
              <a:cs typeface="Inter"/>
              <a:sym typeface="Inte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pic>
        <p:nvPicPr>
          <p:cNvPr id="362" name="Google Shape;362;p61"/>
          <p:cNvPicPr preferRelativeResize="0"/>
          <p:nvPr/>
        </p:nvPicPr>
        <p:blipFill>
          <a:blip r:embed="rId3">
            <a:alphaModFix/>
          </a:blip>
          <a:stretch>
            <a:fillRect/>
          </a:stretch>
        </p:blipFill>
        <p:spPr>
          <a:xfrm>
            <a:off x="0" y="0"/>
            <a:ext cx="9144000" cy="5143500"/>
          </a:xfrm>
          <a:prstGeom prst="rect">
            <a:avLst/>
          </a:prstGeom>
          <a:noFill/>
          <a:ln>
            <a:noFill/>
          </a:ln>
        </p:spPr>
      </p:pic>
      <p:sp>
        <p:nvSpPr>
          <p:cNvPr id="363" name="Google Shape;363;p61"/>
          <p:cNvSpPr txBox="1"/>
          <p:nvPr/>
        </p:nvSpPr>
        <p:spPr>
          <a:xfrm>
            <a:off x="852300" y="516250"/>
            <a:ext cx="7816500" cy="10467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INTEGRITY OF THE SCHOLARLY RECORD (ISR)</a:t>
            </a:r>
            <a:endParaRPr b="1" sz="4000">
              <a:solidFill>
                <a:srgbClr val="005F83"/>
              </a:solidFill>
              <a:latin typeface="Inter"/>
              <a:ea typeface="Inter"/>
              <a:cs typeface="Inter"/>
              <a:sym typeface="Inter"/>
            </a:endParaRPr>
          </a:p>
        </p:txBody>
      </p:sp>
      <p:sp>
        <p:nvSpPr>
          <p:cNvPr id="364" name="Google Shape;364;p61"/>
          <p:cNvSpPr txBox="1"/>
          <p:nvPr>
            <p:ph idx="4294967295" type="body"/>
          </p:nvPr>
        </p:nvSpPr>
        <p:spPr>
          <a:xfrm>
            <a:off x="852300" y="1003150"/>
            <a:ext cx="6931200" cy="3184500"/>
          </a:xfrm>
          <a:prstGeom prst="rect">
            <a:avLst/>
          </a:prstGeom>
          <a:noFill/>
        </p:spPr>
        <p:txBody>
          <a:bodyPr anchorCtr="0" anchor="ctr" bIns="91425" lIns="91425" spcFirstLastPara="1" rIns="91425" wrap="square" tIns="91425">
            <a:normAutofit/>
          </a:bodyPr>
          <a:lstStyle/>
          <a:p>
            <a:pPr indent="0" lvl="0" marL="457200" marR="0" rtl="0" algn="l">
              <a:lnSpc>
                <a:spcPct val="115000"/>
              </a:lnSpc>
              <a:spcBef>
                <a:spcPts val="0"/>
              </a:spcBef>
              <a:spcAft>
                <a:spcPts val="0"/>
              </a:spcAft>
              <a:buNone/>
            </a:pPr>
            <a:r>
              <a:rPr lang="en" sz="1600">
                <a:highlight>
                  <a:schemeClr val="lt1"/>
                </a:highlight>
                <a:latin typeface="Inter"/>
                <a:ea typeface="Inter"/>
                <a:cs typeface="Inter"/>
                <a:sym typeface="Inter"/>
              </a:rPr>
              <a:t>Crossref is focused on </a:t>
            </a:r>
            <a:r>
              <a:rPr b="1" lang="en" sz="1600">
                <a:highlight>
                  <a:schemeClr val="lt1"/>
                </a:highlight>
                <a:latin typeface="Inter"/>
                <a:ea typeface="Inter"/>
                <a:cs typeface="Inter"/>
                <a:sym typeface="Inter"/>
              </a:rPr>
              <a:t>enriching metadata</a:t>
            </a:r>
            <a:r>
              <a:rPr lang="en" sz="1600">
                <a:highlight>
                  <a:schemeClr val="lt1"/>
                </a:highlight>
                <a:latin typeface="Inter"/>
                <a:ea typeface="Inter"/>
                <a:cs typeface="Inter"/>
                <a:sym typeface="Inter"/>
              </a:rPr>
              <a:t> to provide more and better </a:t>
            </a:r>
            <a:r>
              <a:rPr b="1" lang="en" sz="1600">
                <a:highlight>
                  <a:schemeClr val="lt1"/>
                </a:highlight>
                <a:latin typeface="Inter"/>
                <a:ea typeface="Inter"/>
                <a:cs typeface="Inter"/>
                <a:sym typeface="Inter"/>
              </a:rPr>
              <a:t>trust signals</a:t>
            </a:r>
            <a:r>
              <a:rPr lang="en" sz="1600">
                <a:highlight>
                  <a:schemeClr val="lt1"/>
                </a:highlight>
                <a:latin typeface="Inter"/>
                <a:ea typeface="Inter"/>
                <a:cs typeface="Inter"/>
                <a:sym typeface="Inter"/>
              </a:rPr>
              <a:t> while keeping barriers to membership and participation as low as possible to enable an </a:t>
            </a:r>
            <a:r>
              <a:rPr b="1" lang="en" sz="1600">
                <a:highlight>
                  <a:schemeClr val="lt1"/>
                </a:highlight>
                <a:latin typeface="Inter"/>
                <a:ea typeface="Inter"/>
                <a:cs typeface="Inter"/>
                <a:sym typeface="Inter"/>
              </a:rPr>
              <a:t>inclusive scholarly record.</a:t>
            </a:r>
            <a:endParaRPr b="1" sz="1600">
              <a:highlight>
                <a:schemeClr val="lt1"/>
              </a:highlight>
              <a:latin typeface="Inter"/>
              <a:ea typeface="Inter"/>
              <a:cs typeface="Inter"/>
              <a:sym typeface="Inter"/>
            </a:endParaRPr>
          </a:p>
          <a:p>
            <a:pPr indent="0" lvl="0" marL="457200" marR="0" rtl="0" algn="l">
              <a:lnSpc>
                <a:spcPct val="115000"/>
              </a:lnSpc>
              <a:spcBef>
                <a:spcPts val="0"/>
              </a:spcBef>
              <a:spcAft>
                <a:spcPts val="0"/>
              </a:spcAft>
              <a:buNone/>
            </a:pPr>
            <a:r>
              <a:t/>
            </a:r>
            <a:endParaRPr sz="1600">
              <a:highlight>
                <a:schemeClr val="lt1"/>
              </a:highlight>
              <a:latin typeface="Inter"/>
              <a:ea typeface="Inter"/>
              <a:cs typeface="Inter"/>
              <a:sym typeface="Inter"/>
            </a:endParaRPr>
          </a:p>
          <a:p>
            <a:pPr indent="0" lvl="0" marL="457200" marR="0" rtl="0" algn="l">
              <a:lnSpc>
                <a:spcPct val="115000"/>
              </a:lnSpc>
              <a:spcBef>
                <a:spcPts val="0"/>
              </a:spcBef>
              <a:spcAft>
                <a:spcPts val="0"/>
              </a:spcAft>
              <a:buNone/>
            </a:pPr>
            <a:r>
              <a:rPr lang="en" sz="1600">
                <a:highlight>
                  <a:schemeClr val="lt1"/>
                </a:highlight>
                <a:latin typeface="Inter"/>
                <a:ea typeface="Inter"/>
                <a:cs typeface="Inter"/>
                <a:sym typeface="Inter"/>
              </a:rPr>
              <a:t>Crossref can play a role in assessing </a:t>
            </a:r>
            <a:r>
              <a:rPr b="1" lang="en" sz="1600">
                <a:highlight>
                  <a:schemeClr val="lt1"/>
                </a:highlight>
                <a:latin typeface="Inter"/>
                <a:ea typeface="Inter"/>
                <a:cs typeface="Inter"/>
                <a:sym typeface="Inter"/>
              </a:rPr>
              <a:t>legitimacy</a:t>
            </a:r>
            <a:r>
              <a:rPr lang="en" sz="1600">
                <a:highlight>
                  <a:schemeClr val="lt1"/>
                </a:highlight>
                <a:latin typeface="Inter"/>
                <a:ea typeface="Inter"/>
                <a:cs typeface="Inter"/>
                <a:sym typeface="Inter"/>
              </a:rPr>
              <a:t> (activities of the actors) but not in </a:t>
            </a:r>
            <a:r>
              <a:rPr b="1" lang="en" sz="1600">
                <a:highlight>
                  <a:schemeClr val="lt1"/>
                </a:highlight>
                <a:latin typeface="Inter"/>
                <a:ea typeface="Inter"/>
                <a:cs typeface="Inter"/>
                <a:sym typeface="Inter"/>
              </a:rPr>
              <a:t>quality</a:t>
            </a:r>
            <a:r>
              <a:rPr lang="en" sz="1600">
                <a:highlight>
                  <a:schemeClr val="lt1"/>
                </a:highlight>
                <a:latin typeface="Inter"/>
                <a:ea typeface="Inter"/>
                <a:cs typeface="Inter"/>
                <a:sym typeface="Inter"/>
              </a:rPr>
              <a:t> (calibre of the content itself).</a:t>
            </a:r>
            <a:endParaRPr sz="1600">
              <a:highlight>
                <a:schemeClr val="lt1"/>
              </a:highlight>
              <a:latin typeface="Inter"/>
              <a:ea typeface="Inter"/>
              <a:cs typeface="Inter"/>
              <a:sym typeface="Inter"/>
            </a:endParaRPr>
          </a:p>
        </p:txBody>
      </p:sp>
      <p:pic>
        <p:nvPicPr>
          <p:cNvPr id="365" name="Google Shape;365;p61"/>
          <p:cNvPicPr preferRelativeResize="0"/>
          <p:nvPr/>
        </p:nvPicPr>
        <p:blipFill>
          <a:blip r:embed="rId4">
            <a:alphaModFix/>
          </a:blip>
          <a:stretch>
            <a:fillRect/>
          </a:stretch>
        </p:blipFill>
        <p:spPr>
          <a:xfrm>
            <a:off x="7021250" y="3378825"/>
            <a:ext cx="1204500" cy="1204500"/>
          </a:xfrm>
          <a:prstGeom prst="rect">
            <a:avLst/>
          </a:prstGeom>
          <a:noFill/>
          <a:ln>
            <a:noFill/>
          </a:ln>
        </p:spPr>
      </p:pic>
      <p:sp>
        <p:nvSpPr>
          <p:cNvPr id="366" name="Google Shape;366;p61"/>
          <p:cNvSpPr txBox="1"/>
          <p:nvPr>
            <p:ph idx="4294967295" type="body"/>
          </p:nvPr>
        </p:nvSpPr>
        <p:spPr>
          <a:xfrm>
            <a:off x="5429750" y="4116475"/>
            <a:ext cx="1896300" cy="361500"/>
          </a:xfrm>
          <a:prstGeom prst="rect">
            <a:avLst/>
          </a:prstGeom>
          <a:noFill/>
        </p:spPr>
        <p:txBody>
          <a:bodyPr anchorCtr="0" anchor="ctr" bIns="91425" lIns="91425" spcFirstLastPara="1" rIns="91425" wrap="square" tIns="91425">
            <a:normAutofit fontScale="70000"/>
          </a:bodyPr>
          <a:lstStyle/>
          <a:p>
            <a:pPr indent="0" lvl="0" marL="457200" marR="0" rtl="0" algn="l">
              <a:lnSpc>
                <a:spcPct val="115000"/>
              </a:lnSpc>
              <a:spcBef>
                <a:spcPts val="0"/>
              </a:spcBef>
              <a:spcAft>
                <a:spcPts val="0"/>
              </a:spcAft>
              <a:buNone/>
            </a:pPr>
            <a:r>
              <a:rPr lang="en" sz="1600">
                <a:highlight>
                  <a:schemeClr val="lt1"/>
                </a:highlight>
                <a:latin typeface="Inter"/>
                <a:ea typeface="Inter"/>
                <a:cs typeface="Inter"/>
                <a:sym typeface="Inter"/>
              </a:rPr>
              <a:t>Read more</a:t>
            </a:r>
            <a:endParaRPr sz="1600">
              <a:highlight>
                <a:schemeClr val="lt1"/>
              </a:highlight>
              <a:latin typeface="Inter"/>
              <a:ea typeface="Inter"/>
              <a:cs typeface="Inter"/>
              <a:sym typeface="Inter"/>
            </a:endParaRPr>
          </a:p>
        </p:txBody>
      </p:sp>
      <p:sp>
        <p:nvSpPr>
          <p:cNvPr id="367" name="Google Shape;367;p61"/>
          <p:cNvSpPr/>
          <p:nvPr/>
        </p:nvSpPr>
        <p:spPr>
          <a:xfrm>
            <a:off x="6745850" y="4243075"/>
            <a:ext cx="376200" cy="108300"/>
          </a:xfrm>
          <a:prstGeom prst="rightArrow">
            <a:avLst>
              <a:gd fmla="val 50000" name="adj1"/>
              <a:gd fmla="val 50000" name="adj2"/>
            </a:avLst>
          </a:prstGeom>
          <a:solidFill>
            <a:srgbClr val="005F83"/>
          </a:solidFill>
          <a:ln cap="flat" cmpd="sng" w="9525">
            <a:solidFill>
              <a:srgbClr val="005F8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005F83"/>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pic>
        <p:nvPicPr>
          <p:cNvPr id="372" name="Google Shape;372;p62"/>
          <p:cNvPicPr preferRelativeResize="0"/>
          <p:nvPr/>
        </p:nvPicPr>
        <p:blipFill>
          <a:blip r:embed="rId3">
            <a:alphaModFix/>
          </a:blip>
          <a:stretch>
            <a:fillRect/>
          </a:stretch>
        </p:blipFill>
        <p:spPr>
          <a:xfrm>
            <a:off x="0" y="0"/>
            <a:ext cx="9144000" cy="5143500"/>
          </a:xfrm>
          <a:prstGeom prst="rect">
            <a:avLst/>
          </a:prstGeom>
          <a:noFill/>
          <a:ln>
            <a:noFill/>
          </a:ln>
        </p:spPr>
      </p:pic>
      <p:sp>
        <p:nvSpPr>
          <p:cNvPr id="373" name="Google Shape;373;p62"/>
          <p:cNvSpPr txBox="1"/>
          <p:nvPr/>
        </p:nvSpPr>
        <p:spPr>
          <a:xfrm>
            <a:off x="1218275" y="1488600"/>
            <a:ext cx="7127400" cy="14562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None/>
            </a:pPr>
            <a:r>
              <a:rPr b="1" lang="en" sz="5900">
                <a:solidFill>
                  <a:schemeClr val="lt1"/>
                </a:solidFill>
                <a:latin typeface="Inter"/>
                <a:ea typeface="Inter"/>
                <a:cs typeface="Inter"/>
                <a:sym typeface="Inter"/>
              </a:rPr>
              <a:t>GLOBAL EQUITABLE MEMBERSHIP (GEM) PROGRAM </a:t>
            </a:r>
            <a:endParaRPr b="1" sz="5900">
              <a:solidFill>
                <a:schemeClr val="lt1"/>
              </a:solidFill>
              <a:latin typeface="Inter"/>
              <a:ea typeface="Inter"/>
              <a:cs typeface="Inter"/>
              <a:sym typeface="Inter"/>
            </a:endParaRPr>
          </a:p>
          <a:p>
            <a:pPr indent="0" lvl="0" marL="0" rtl="0" algn="l">
              <a:lnSpc>
                <a:spcPct val="70000"/>
              </a:lnSpc>
              <a:spcBef>
                <a:spcPts val="0"/>
              </a:spcBef>
              <a:spcAft>
                <a:spcPts val="0"/>
              </a:spcAft>
              <a:buNone/>
            </a:pPr>
            <a:r>
              <a:t/>
            </a:r>
            <a:endParaRPr b="1" sz="5900">
              <a:solidFill>
                <a:schemeClr val="lt1"/>
              </a:solidFill>
              <a:latin typeface="Inter"/>
              <a:ea typeface="Inter"/>
              <a:cs typeface="Inter"/>
              <a:sym typeface="Inter"/>
            </a:endParaRPr>
          </a:p>
          <a:p>
            <a:pPr indent="0" lvl="0" marL="0" rtl="0" algn="l">
              <a:lnSpc>
                <a:spcPct val="70000"/>
              </a:lnSpc>
              <a:spcBef>
                <a:spcPts val="0"/>
              </a:spcBef>
              <a:spcAft>
                <a:spcPts val="0"/>
              </a:spcAft>
              <a:buNone/>
            </a:pPr>
            <a:r>
              <a:t/>
            </a:r>
            <a:endParaRPr b="1" sz="5900">
              <a:solidFill>
                <a:schemeClr val="lt1"/>
              </a:solidFill>
              <a:latin typeface="Inter"/>
              <a:ea typeface="Inter"/>
              <a:cs typeface="Inter"/>
              <a:sym typeface="Inter"/>
            </a:endParaRPr>
          </a:p>
        </p:txBody>
      </p:sp>
      <p:sp>
        <p:nvSpPr>
          <p:cNvPr id="374" name="Google Shape;374;p62"/>
          <p:cNvSpPr txBox="1"/>
          <p:nvPr/>
        </p:nvSpPr>
        <p:spPr>
          <a:xfrm>
            <a:off x="5973450" y="1064525"/>
            <a:ext cx="3180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pic>
        <p:nvPicPr>
          <p:cNvPr id="173" name="Google Shape;173;p45"/>
          <p:cNvPicPr preferRelativeResize="0"/>
          <p:nvPr/>
        </p:nvPicPr>
        <p:blipFill>
          <a:blip r:embed="rId3">
            <a:alphaModFix/>
          </a:blip>
          <a:stretch>
            <a:fillRect/>
          </a:stretch>
        </p:blipFill>
        <p:spPr>
          <a:xfrm>
            <a:off x="0" y="0"/>
            <a:ext cx="9144000" cy="5143500"/>
          </a:xfrm>
          <a:prstGeom prst="rect">
            <a:avLst/>
          </a:prstGeom>
          <a:noFill/>
          <a:ln>
            <a:noFill/>
          </a:ln>
        </p:spPr>
      </p:pic>
      <p:sp>
        <p:nvSpPr>
          <p:cNvPr id="174" name="Google Shape;174;p45"/>
          <p:cNvSpPr txBox="1"/>
          <p:nvPr/>
        </p:nvSpPr>
        <p:spPr>
          <a:xfrm>
            <a:off x="781475" y="1344575"/>
            <a:ext cx="7901700" cy="1456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4000">
                <a:solidFill>
                  <a:schemeClr val="lt1"/>
                </a:solidFill>
                <a:latin typeface="Inter"/>
                <a:ea typeface="Inter"/>
                <a:cs typeface="Inter"/>
                <a:sym typeface="Inter"/>
              </a:rPr>
              <a:t>Scholarly Publishing in Africa</a:t>
            </a:r>
            <a:endParaRPr b="1" sz="4000">
              <a:solidFill>
                <a:schemeClr val="lt1"/>
              </a:solidFill>
              <a:latin typeface="Inter"/>
              <a:ea typeface="Inter"/>
              <a:cs typeface="Inter"/>
              <a:sym typeface="Inter"/>
            </a:endParaRPr>
          </a:p>
          <a:p>
            <a:pPr indent="0" lvl="0" marL="0" rtl="0" algn="l">
              <a:lnSpc>
                <a:spcPct val="100000"/>
              </a:lnSpc>
              <a:spcBef>
                <a:spcPts val="0"/>
              </a:spcBef>
              <a:spcAft>
                <a:spcPts val="0"/>
              </a:spcAft>
              <a:buNone/>
            </a:pPr>
            <a:r>
              <a:rPr b="1" lang="en" sz="2500">
                <a:solidFill>
                  <a:schemeClr val="lt1"/>
                </a:solidFill>
                <a:latin typeface="Inter"/>
                <a:ea typeface="Inter"/>
                <a:cs typeface="Inter"/>
                <a:sym typeface="Inter"/>
              </a:rPr>
              <a:t>Overcoming Barriers and Creating Opportunities</a:t>
            </a:r>
            <a:endParaRPr b="1" sz="2500">
              <a:solidFill>
                <a:schemeClr val="lt1"/>
              </a:solidFill>
              <a:latin typeface="Inter"/>
              <a:ea typeface="Inter"/>
              <a:cs typeface="Inter"/>
              <a:sym typeface="Inter"/>
            </a:endParaRPr>
          </a:p>
        </p:txBody>
      </p:sp>
      <p:pic>
        <p:nvPicPr>
          <p:cNvPr id="175" name="Google Shape;175;p45"/>
          <p:cNvPicPr preferRelativeResize="0"/>
          <p:nvPr/>
        </p:nvPicPr>
        <p:blipFill>
          <a:blip r:embed="rId4">
            <a:alphaModFix/>
          </a:blip>
          <a:stretch>
            <a:fillRect/>
          </a:stretch>
        </p:blipFill>
        <p:spPr>
          <a:xfrm>
            <a:off x="5825331" y="2943016"/>
            <a:ext cx="2857851" cy="1847858"/>
          </a:xfrm>
          <a:prstGeom prst="rect">
            <a:avLst/>
          </a:prstGeom>
          <a:noFill/>
          <a:ln>
            <a:noFill/>
          </a:ln>
        </p:spPr>
      </p:pic>
      <p:sp>
        <p:nvSpPr>
          <p:cNvPr id="176" name="Google Shape;176;p45"/>
          <p:cNvSpPr txBox="1"/>
          <p:nvPr>
            <p:ph idx="4294967295" type="subTitle"/>
          </p:nvPr>
        </p:nvSpPr>
        <p:spPr>
          <a:xfrm>
            <a:off x="781475" y="4112925"/>
            <a:ext cx="4416000" cy="851100"/>
          </a:xfrm>
          <a:prstGeom prst="rect">
            <a:avLst/>
          </a:prstGeom>
        </p:spPr>
        <p:txBody>
          <a:bodyPr anchorCtr="0" anchor="t" bIns="91425" lIns="91425" spcFirstLastPara="1" rIns="91425" wrap="square" tIns="91425">
            <a:noAutofit/>
          </a:bodyPr>
          <a:lstStyle/>
          <a:p>
            <a:pPr indent="0" lvl="0" marL="0" rtl="0" algn="l">
              <a:lnSpc>
                <a:spcPct val="80000"/>
              </a:lnSpc>
              <a:spcBef>
                <a:spcPts val="0"/>
              </a:spcBef>
              <a:spcAft>
                <a:spcPts val="0"/>
              </a:spcAft>
              <a:buSzPts val="605"/>
              <a:buNone/>
            </a:pPr>
            <a:r>
              <a:rPr b="1" lang="en" sz="1520">
                <a:solidFill>
                  <a:schemeClr val="lt1"/>
                </a:solidFill>
                <a:latin typeface="Inter"/>
                <a:ea typeface="Inter"/>
                <a:cs typeface="Inter"/>
                <a:sym typeface="Inter"/>
              </a:rPr>
              <a:t>Johanssen Obanda</a:t>
            </a:r>
            <a:endParaRPr b="1" sz="1520">
              <a:solidFill>
                <a:schemeClr val="lt1"/>
              </a:solidFill>
              <a:latin typeface="Inter"/>
              <a:ea typeface="Inter"/>
              <a:cs typeface="Inter"/>
              <a:sym typeface="Inter"/>
            </a:endParaRPr>
          </a:p>
          <a:p>
            <a:pPr indent="0" lvl="0" marL="0" rtl="0" algn="l">
              <a:lnSpc>
                <a:spcPct val="80000"/>
              </a:lnSpc>
              <a:spcBef>
                <a:spcPts val="0"/>
              </a:spcBef>
              <a:spcAft>
                <a:spcPts val="0"/>
              </a:spcAft>
              <a:buSzPts val="605"/>
              <a:buNone/>
            </a:pPr>
            <a:r>
              <a:rPr b="1" lang="en" sz="1520">
                <a:solidFill>
                  <a:schemeClr val="lt1"/>
                </a:solidFill>
                <a:latin typeface="Inter"/>
                <a:ea typeface="Inter"/>
                <a:cs typeface="Inter"/>
                <a:sym typeface="Inter"/>
              </a:rPr>
              <a:t>Community Engagement Manager</a:t>
            </a:r>
            <a:br>
              <a:rPr b="1" lang="en" sz="1520">
                <a:solidFill>
                  <a:schemeClr val="lt1"/>
                </a:solidFill>
                <a:latin typeface="Inter"/>
                <a:ea typeface="Inter"/>
                <a:cs typeface="Inter"/>
                <a:sym typeface="Inter"/>
              </a:rPr>
            </a:br>
            <a:r>
              <a:rPr b="1" lang="en" sz="1520">
                <a:solidFill>
                  <a:schemeClr val="lt1"/>
                </a:solidFill>
                <a:latin typeface="Inter"/>
                <a:ea typeface="Inter"/>
                <a:cs typeface="Inter"/>
                <a:sym typeface="Inter"/>
              </a:rPr>
              <a:t>Crossref</a:t>
            </a:r>
            <a:endParaRPr b="1" sz="1520">
              <a:solidFill>
                <a:schemeClr val="lt1"/>
              </a:solidFill>
              <a:latin typeface="Inter"/>
              <a:ea typeface="Inter"/>
              <a:cs typeface="Inter"/>
              <a:sym typeface="Inter"/>
            </a:endParaRPr>
          </a:p>
        </p:txBody>
      </p:sp>
      <p:sp>
        <p:nvSpPr>
          <p:cNvPr id="177" name="Google Shape;177;p45"/>
          <p:cNvSpPr txBox="1"/>
          <p:nvPr>
            <p:ph idx="4294967295" type="subTitle"/>
          </p:nvPr>
        </p:nvSpPr>
        <p:spPr>
          <a:xfrm>
            <a:off x="781475" y="3068925"/>
            <a:ext cx="5471700" cy="1044000"/>
          </a:xfrm>
          <a:prstGeom prst="rect">
            <a:avLst/>
          </a:prstGeom>
        </p:spPr>
        <p:txBody>
          <a:bodyPr anchorCtr="0" anchor="t" bIns="91425" lIns="91425" spcFirstLastPara="1" rIns="91425" wrap="square" tIns="91425">
            <a:normAutofit fontScale="62500" lnSpcReduction="10000"/>
          </a:bodyPr>
          <a:lstStyle/>
          <a:p>
            <a:pPr indent="0" lvl="0" marL="0" rtl="0" algn="l">
              <a:lnSpc>
                <a:spcPct val="100000"/>
              </a:lnSpc>
              <a:spcBef>
                <a:spcPts val="0"/>
              </a:spcBef>
              <a:spcAft>
                <a:spcPts val="0"/>
              </a:spcAft>
              <a:buNone/>
            </a:pPr>
            <a:r>
              <a:rPr b="1" lang="en" sz="2400">
                <a:solidFill>
                  <a:schemeClr val="lt1"/>
                </a:solidFill>
                <a:latin typeface="Inter"/>
                <a:ea typeface="Inter"/>
                <a:cs typeface="Inter"/>
                <a:sym typeface="Inter"/>
              </a:rPr>
              <a:t>Dr. Baraka Manjale Ngussa</a:t>
            </a:r>
            <a:endParaRPr b="1" sz="2400">
              <a:solidFill>
                <a:schemeClr val="lt1"/>
              </a:solidFill>
              <a:latin typeface="Inter"/>
              <a:ea typeface="Inter"/>
              <a:cs typeface="Inter"/>
              <a:sym typeface="Inter"/>
            </a:endParaRPr>
          </a:p>
          <a:p>
            <a:pPr indent="0" lvl="0" marL="0" rtl="0" algn="l">
              <a:lnSpc>
                <a:spcPct val="100000"/>
              </a:lnSpc>
              <a:spcBef>
                <a:spcPts val="0"/>
              </a:spcBef>
              <a:spcAft>
                <a:spcPts val="0"/>
              </a:spcAft>
              <a:buNone/>
            </a:pPr>
            <a:r>
              <a:rPr b="1" lang="en" sz="2400">
                <a:solidFill>
                  <a:schemeClr val="lt1"/>
                </a:solidFill>
                <a:latin typeface="Inter"/>
                <a:ea typeface="Inter"/>
                <a:cs typeface="Inter"/>
                <a:sym typeface="Inter"/>
              </a:rPr>
              <a:t>Chief Editor</a:t>
            </a:r>
            <a:br>
              <a:rPr b="1" lang="en" sz="2400">
                <a:solidFill>
                  <a:schemeClr val="lt1"/>
                </a:solidFill>
                <a:latin typeface="Inter"/>
                <a:ea typeface="Inter"/>
                <a:cs typeface="Inter"/>
                <a:sym typeface="Inter"/>
              </a:rPr>
            </a:br>
            <a:r>
              <a:rPr b="1" lang="en" sz="2400">
                <a:solidFill>
                  <a:schemeClr val="lt1"/>
                </a:solidFill>
                <a:latin typeface="Inter"/>
                <a:ea typeface="Inter"/>
                <a:cs typeface="Inter"/>
                <a:sym typeface="Inter"/>
              </a:rPr>
              <a:t>Gitoya Centre for Academic Research </a:t>
            </a:r>
            <a:r>
              <a:rPr b="1" lang="en" sz="2400">
                <a:solidFill>
                  <a:schemeClr val="lt1"/>
                </a:solidFill>
                <a:latin typeface="Inter"/>
                <a:ea typeface="Inter"/>
                <a:cs typeface="Inter"/>
                <a:sym typeface="Inter"/>
              </a:rPr>
              <a:t>Dissemination</a:t>
            </a:r>
            <a:endParaRPr b="1" sz="2400">
              <a:solidFill>
                <a:schemeClr val="lt1"/>
              </a:solidFill>
              <a:latin typeface="Inter"/>
              <a:ea typeface="Inter"/>
              <a:cs typeface="Inter"/>
              <a:sym typeface="Inter"/>
            </a:endParaRPr>
          </a:p>
          <a:p>
            <a:pPr indent="0" lvl="0" marL="0" rtl="0" algn="l">
              <a:lnSpc>
                <a:spcPct val="100000"/>
              </a:lnSpc>
              <a:spcBef>
                <a:spcPts val="0"/>
              </a:spcBef>
              <a:spcAft>
                <a:spcPts val="0"/>
              </a:spcAft>
              <a:buNone/>
            </a:pPr>
            <a:r>
              <a:rPr b="1" lang="en" sz="2400">
                <a:solidFill>
                  <a:schemeClr val="lt1"/>
                </a:solidFill>
                <a:latin typeface="Inter"/>
                <a:ea typeface="Inter"/>
                <a:cs typeface="Inter"/>
                <a:sym typeface="Inter"/>
              </a:rPr>
              <a:t>Crossref Ambassador, Tanzania</a:t>
            </a:r>
            <a:endParaRPr b="1" sz="2400">
              <a:solidFill>
                <a:schemeClr val="lt1"/>
              </a:solidFill>
              <a:latin typeface="Inter"/>
              <a:ea typeface="Inter"/>
              <a:cs typeface="Inter"/>
              <a:sym typeface="Inter"/>
            </a:endParaRPr>
          </a:p>
        </p:txBody>
      </p:sp>
      <p:cxnSp>
        <p:nvCxnSpPr>
          <p:cNvPr id="178" name="Google Shape;178;p45"/>
          <p:cNvCxnSpPr/>
          <p:nvPr/>
        </p:nvCxnSpPr>
        <p:spPr>
          <a:xfrm>
            <a:off x="877725" y="4112925"/>
            <a:ext cx="3025800" cy="5400"/>
          </a:xfrm>
          <a:prstGeom prst="straightConnector1">
            <a:avLst/>
          </a:prstGeom>
          <a:noFill/>
          <a:ln cap="flat" cmpd="sng" w="38100">
            <a:solidFill>
              <a:schemeClr val="lt1"/>
            </a:solidFill>
            <a:prstDash val="solid"/>
            <a:round/>
            <a:headEnd len="med" w="med" type="none"/>
            <a:tailEnd len="med" w="med"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pic>
        <p:nvPicPr>
          <p:cNvPr id="379" name="Google Shape;379;p63"/>
          <p:cNvPicPr preferRelativeResize="0"/>
          <p:nvPr/>
        </p:nvPicPr>
        <p:blipFill>
          <a:blip r:embed="rId3">
            <a:alphaModFix/>
          </a:blip>
          <a:stretch>
            <a:fillRect/>
          </a:stretch>
        </p:blipFill>
        <p:spPr>
          <a:xfrm>
            <a:off x="0" y="0"/>
            <a:ext cx="9144000" cy="5143500"/>
          </a:xfrm>
          <a:prstGeom prst="rect">
            <a:avLst/>
          </a:prstGeom>
          <a:noFill/>
          <a:ln>
            <a:noFill/>
          </a:ln>
        </p:spPr>
      </p:pic>
      <p:sp>
        <p:nvSpPr>
          <p:cNvPr id="380" name="Google Shape;380;p63"/>
          <p:cNvSpPr txBox="1"/>
          <p:nvPr/>
        </p:nvSpPr>
        <p:spPr>
          <a:xfrm>
            <a:off x="852300" y="516250"/>
            <a:ext cx="78165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solidFill>
                  <a:srgbClr val="005F83"/>
                </a:solidFill>
                <a:latin typeface="Inter"/>
                <a:ea typeface="Inter"/>
                <a:cs typeface="Inter"/>
                <a:sym typeface="Inter"/>
              </a:rPr>
              <a:t>GLOBAL EQUITABLE MEMBERSHIP (GEM) PROGRAM</a:t>
            </a:r>
            <a:endParaRPr b="1" sz="2600">
              <a:solidFill>
                <a:srgbClr val="005F83"/>
              </a:solidFill>
              <a:latin typeface="Inter"/>
              <a:ea typeface="Inter"/>
              <a:cs typeface="Inter"/>
              <a:sym typeface="Inter"/>
            </a:endParaRPr>
          </a:p>
        </p:txBody>
      </p:sp>
      <p:pic>
        <p:nvPicPr>
          <p:cNvPr id="381" name="Google Shape;381;p63"/>
          <p:cNvPicPr preferRelativeResize="0"/>
          <p:nvPr/>
        </p:nvPicPr>
        <p:blipFill>
          <a:blip r:embed="rId4">
            <a:alphaModFix/>
          </a:blip>
          <a:stretch>
            <a:fillRect/>
          </a:stretch>
        </p:blipFill>
        <p:spPr>
          <a:xfrm>
            <a:off x="1122700" y="1439650"/>
            <a:ext cx="6898601" cy="3449301"/>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pic>
        <p:nvPicPr>
          <p:cNvPr id="386" name="Google Shape;386;p64"/>
          <p:cNvPicPr preferRelativeResize="0"/>
          <p:nvPr/>
        </p:nvPicPr>
        <p:blipFill>
          <a:blip r:embed="rId3">
            <a:alphaModFix/>
          </a:blip>
          <a:stretch>
            <a:fillRect/>
          </a:stretch>
        </p:blipFill>
        <p:spPr>
          <a:xfrm>
            <a:off x="0" y="0"/>
            <a:ext cx="9144000" cy="5143500"/>
          </a:xfrm>
          <a:prstGeom prst="rect">
            <a:avLst/>
          </a:prstGeom>
          <a:noFill/>
          <a:ln>
            <a:noFill/>
          </a:ln>
        </p:spPr>
      </p:pic>
      <p:sp>
        <p:nvSpPr>
          <p:cNvPr id="387" name="Google Shape;387;p64"/>
          <p:cNvSpPr txBox="1"/>
          <p:nvPr/>
        </p:nvSpPr>
        <p:spPr>
          <a:xfrm>
            <a:off x="663750" y="516250"/>
            <a:ext cx="7816500" cy="578700"/>
          </a:xfrm>
          <a:prstGeom prst="rect">
            <a:avLst/>
          </a:prstGeom>
          <a:noFill/>
          <a:ln>
            <a:noFill/>
          </a:ln>
        </p:spPr>
        <p:txBody>
          <a:bodyPr anchorCtr="0" anchor="t" bIns="91425" lIns="91425" spcFirstLastPara="1" rIns="91425" wrap="square" tIns="91425">
            <a:spAutoFit/>
          </a:bodyPr>
          <a:lstStyle/>
          <a:p>
            <a:pPr indent="0" lvl="0" marL="0" rtl="0" algn="ctr">
              <a:lnSpc>
                <a:spcPct val="80000"/>
              </a:lnSpc>
              <a:spcBef>
                <a:spcPts val="0"/>
              </a:spcBef>
              <a:spcAft>
                <a:spcPts val="0"/>
              </a:spcAft>
              <a:buNone/>
            </a:pPr>
            <a:r>
              <a:rPr lang="en" sz="3200">
                <a:solidFill>
                  <a:srgbClr val="005F83"/>
                </a:solidFill>
                <a:latin typeface="Inter Medium"/>
                <a:ea typeface="Inter Medium"/>
                <a:cs typeface="Inter Medium"/>
                <a:sym typeface="Inter Medium"/>
              </a:rPr>
              <a:t>GEM ELIGIBLE COUNTRIES IN AFRICA</a:t>
            </a:r>
            <a:endParaRPr b="1" sz="2200">
              <a:solidFill>
                <a:srgbClr val="005F83"/>
              </a:solidFill>
              <a:latin typeface="Inter"/>
              <a:ea typeface="Inter"/>
              <a:cs typeface="Inter"/>
              <a:sym typeface="Inter"/>
            </a:endParaRPr>
          </a:p>
        </p:txBody>
      </p:sp>
      <p:sp>
        <p:nvSpPr>
          <p:cNvPr id="388" name="Google Shape;388;p64"/>
          <p:cNvSpPr txBox="1"/>
          <p:nvPr/>
        </p:nvSpPr>
        <p:spPr>
          <a:xfrm>
            <a:off x="3713700" y="1094950"/>
            <a:ext cx="1994400" cy="2274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Ethiopia (13)</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Gambia</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Ghana (27)</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Guinea</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Guinea-Bissau</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Madagascar (3)</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Malawi (2)</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Mali (3))</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Mauritania (1)</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Mozambique (1)</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Niger</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Rwanda (5)</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500">
                <a:solidFill>
                  <a:schemeClr val="dk2"/>
                </a:solidFill>
                <a:latin typeface="Inter"/>
                <a:ea typeface="Inter"/>
                <a:cs typeface="Inter"/>
                <a:sym typeface="Inter"/>
              </a:rPr>
              <a:t>Niger</a:t>
            </a:r>
            <a:endParaRPr sz="15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500">
              <a:solidFill>
                <a:srgbClr val="595959"/>
              </a:solidFill>
              <a:latin typeface="Inter"/>
              <a:ea typeface="Inter"/>
              <a:cs typeface="Inter"/>
              <a:sym typeface="Inter"/>
            </a:endParaRPr>
          </a:p>
          <a:p>
            <a:pPr indent="0" lvl="0" marL="0" rtl="0" algn="l">
              <a:spcBef>
                <a:spcPts val="0"/>
              </a:spcBef>
              <a:spcAft>
                <a:spcPts val="0"/>
              </a:spcAft>
              <a:buNone/>
            </a:pPr>
            <a:r>
              <a:t/>
            </a:r>
            <a:endParaRPr sz="2000">
              <a:solidFill>
                <a:srgbClr val="595959"/>
              </a:solidFill>
              <a:latin typeface="Helvetica Neue"/>
              <a:ea typeface="Helvetica Neue"/>
              <a:cs typeface="Helvetica Neue"/>
              <a:sym typeface="Helvetica Neue"/>
            </a:endParaRPr>
          </a:p>
        </p:txBody>
      </p:sp>
      <p:sp>
        <p:nvSpPr>
          <p:cNvPr id="389" name="Google Shape;389;p64"/>
          <p:cNvSpPr txBox="1"/>
          <p:nvPr/>
        </p:nvSpPr>
        <p:spPr>
          <a:xfrm>
            <a:off x="6086450" y="1139050"/>
            <a:ext cx="2135700" cy="2363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dk2"/>
                </a:solidFill>
                <a:latin typeface="Inter"/>
                <a:ea typeface="Inter"/>
                <a:cs typeface="Inter"/>
                <a:sym typeface="Inter"/>
              </a:rPr>
              <a:t>Rwanda (5)</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Sao Tome and Principe</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Senegal (7)</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Sierra Leone (1)</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Somalia (8)</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South Sudan</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Sudan (13)</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Tanzania (21)</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Togo (1)</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Uganda (15)</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Zambia (5)</a:t>
            </a:r>
            <a:endParaRPr sz="1500">
              <a:solidFill>
                <a:srgbClr val="595959"/>
              </a:solidFill>
              <a:latin typeface="Inter"/>
              <a:ea typeface="Inter"/>
              <a:cs typeface="Inter"/>
              <a:sym typeface="Inter"/>
            </a:endParaRPr>
          </a:p>
          <a:p>
            <a:pPr indent="0" lvl="0" marL="0" rtl="0" algn="l">
              <a:spcBef>
                <a:spcPts val="0"/>
              </a:spcBef>
              <a:spcAft>
                <a:spcPts val="0"/>
              </a:spcAft>
              <a:buNone/>
            </a:pPr>
            <a:r>
              <a:t/>
            </a:r>
            <a:endParaRPr sz="2000">
              <a:solidFill>
                <a:srgbClr val="595959"/>
              </a:solidFill>
              <a:latin typeface="Helvetica Neue"/>
              <a:ea typeface="Helvetica Neue"/>
              <a:cs typeface="Helvetica Neue"/>
              <a:sym typeface="Helvetica Neue"/>
            </a:endParaRPr>
          </a:p>
        </p:txBody>
      </p:sp>
      <p:sp>
        <p:nvSpPr>
          <p:cNvPr id="390" name="Google Shape;390;p64"/>
          <p:cNvSpPr txBox="1"/>
          <p:nvPr/>
        </p:nvSpPr>
        <p:spPr>
          <a:xfrm>
            <a:off x="1028900" y="1183150"/>
            <a:ext cx="2194800" cy="2274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Benin (4)</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Burkina Faso (4)</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Burundi (2)</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Central African Republic (1)</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Chad</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Comoros</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Cote d'Ivoire</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Democratic Republic of the Congo (15)</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Djibouti</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500">
                <a:solidFill>
                  <a:schemeClr val="dk2"/>
                </a:solidFill>
                <a:latin typeface="Inter"/>
                <a:ea typeface="Inter"/>
                <a:cs typeface="Inter"/>
                <a:sym typeface="Inter"/>
              </a:rPr>
              <a:t>Eritrea</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t/>
            </a:r>
            <a:endParaRPr sz="1500">
              <a:solidFill>
                <a:srgbClr val="595959"/>
              </a:solidFill>
              <a:latin typeface="Inter"/>
              <a:ea typeface="Inter"/>
              <a:cs typeface="Inter"/>
              <a:sym typeface="Inter"/>
            </a:endParaRPr>
          </a:p>
          <a:p>
            <a:pPr indent="0" lvl="0" marL="0" rtl="0" algn="l">
              <a:lnSpc>
                <a:spcPct val="115000"/>
              </a:lnSpc>
              <a:spcBef>
                <a:spcPts val="0"/>
              </a:spcBef>
              <a:spcAft>
                <a:spcPts val="0"/>
              </a:spcAft>
              <a:buNone/>
            </a:pPr>
            <a:r>
              <a:t/>
            </a:r>
            <a:endParaRPr sz="1500">
              <a:solidFill>
                <a:srgbClr val="595959"/>
              </a:solidFill>
              <a:latin typeface="Inter"/>
              <a:ea typeface="Inter"/>
              <a:cs typeface="Inter"/>
              <a:sym typeface="Inter"/>
            </a:endParaRPr>
          </a:p>
          <a:p>
            <a:pPr indent="0" lvl="0" marL="0" rtl="0" algn="l">
              <a:spcBef>
                <a:spcPts val="0"/>
              </a:spcBef>
              <a:spcAft>
                <a:spcPts val="0"/>
              </a:spcAft>
              <a:buNone/>
            </a:pPr>
            <a:r>
              <a:t/>
            </a:r>
            <a:endParaRPr sz="2000">
              <a:solidFill>
                <a:srgbClr val="595959"/>
              </a:solidFill>
              <a:latin typeface="Helvetica Neue"/>
              <a:ea typeface="Helvetica Neue"/>
              <a:cs typeface="Helvetica Neue"/>
              <a:sym typeface="Helvetica Neue"/>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pic>
        <p:nvPicPr>
          <p:cNvPr id="395" name="Google Shape;395;p65"/>
          <p:cNvPicPr preferRelativeResize="0"/>
          <p:nvPr/>
        </p:nvPicPr>
        <p:blipFill>
          <a:blip r:embed="rId3">
            <a:alphaModFix/>
          </a:blip>
          <a:stretch>
            <a:fillRect/>
          </a:stretch>
        </p:blipFill>
        <p:spPr>
          <a:xfrm>
            <a:off x="0" y="0"/>
            <a:ext cx="9144000" cy="5143500"/>
          </a:xfrm>
          <a:prstGeom prst="rect">
            <a:avLst/>
          </a:prstGeom>
          <a:noFill/>
          <a:ln>
            <a:noFill/>
          </a:ln>
        </p:spPr>
      </p:pic>
      <p:sp>
        <p:nvSpPr>
          <p:cNvPr id="396" name="Google Shape;396;p65"/>
          <p:cNvSpPr txBox="1"/>
          <p:nvPr/>
        </p:nvSpPr>
        <p:spPr>
          <a:xfrm>
            <a:off x="852300" y="516250"/>
            <a:ext cx="7816500" cy="6525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3800">
                <a:solidFill>
                  <a:srgbClr val="005F83"/>
                </a:solidFill>
                <a:latin typeface="Inter"/>
                <a:ea typeface="Inter"/>
                <a:cs typeface="Inter"/>
                <a:sym typeface="Inter"/>
              </a:rPr>
              <a:t>WHAT DOES GEM COVER?</a:t>
            </a:r>
            <a:endParaRPr b="1" sz="2400">
              <a:solidFill>
                <a:srgbClr val="005F83"/>
              </a:solidFill>
              <a:latin typeface="Inter"/>
              <a:ea typeface="Inter"/>
              <a:cs typeface="Inter"/>
              <a:sym typeface="Inter"/>
            </a:endParaRPr>
          </a:p>
        </p:txBody>
      </p:sp>
      <p:sp>
        <p:nvSpPr>
          <p:cNvPr id="397" name="Google Shape;397;p65"/>
          <p:cNvSpPr txBox="1"/>
          <p:nvPr/>
        </p:nvSpPr>
        <p:spPr>
          <a:xfrm>
            <a:off x="4763820" y="1366099"/>
            <a:ext cx="3673500" cy="2815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200">
                <a:solidFill>
                  <a:srgbClr val="4F5858"/>
                </a:solidFill>
                <a:latin typeface="Inter"/>
                <a:ea typeface="Inter"/>
                <a:cs typeface="Inter"/>
                <a:sym typeface="Inter"/>
              </a:rPr>
              <a:t>No</a:t>
            </a:r>
            <a:endParaRPr sz="2200">
              <a:solidFill>
                <a:srgbClr val="4F5858"/>
              </a:solidFill>
              <a:latin typeface="Inter"/>
              <a:ea typeface="Inter"/>
              <a:cs typeface="Inter"/>
              <a:sym typeface="Inter"/>
            </a:endParaRPr>
          </a:p>
          <a:p>
            <a:pPr indent="-355600" lvl="0" marL="457200" rtl="0" algn="l">
              <a:lnSpc>
                <a:spcPct val="150000"/>
              </a:lnSpc>
              <a:spcBef>
                <a:spcPts val="1200"/>
              </a:spcBef>
              <a:spcAft>
                <a:spcPts val="0"/>
              </a:spcAft>
              <a:buClr>
                <a:srgbClr val="4F5858"/>
              </a:buClr>
              <a:buSzPts val="2000"/>
              <a:buFont typeface="Inter"/>
              <a:buChar char="●"/>
            </a:pPr>
            <a:r>
              <a:rPr lang="en" sz="2000">
                <a:solidFill>
                  <a:srgbClr val="4F5858"/>
                </a:solidFill>
                <a:latin typeface="Inter"/>
                <a:ea typeface="Inter"/>
                <a:cs typeface="Inter"/>
                <a:sym typeface="Inter"/>
              </a:rPr>
              <a:t>Similarity Check fees</a:t>
            </a:r>
            <a:endParaRPr sz="2000">
              <a:solidFill>
                <a:srgbClr val="4F5858"/>
              </a:solidFill>
              <a:latin typeface="Inter"/>
              <a:ea typeface="Inter"/>
              <a:cs typeface="Inter"/>
              <a:sym typeface="Inter"/>
            </a:endParaRPr>
          </a:p>
          <a:p>
            <a:pPr indent="-355600" lvl="0" marL="457200" rtl="0" algn="l">
              <a:lnSpc>
                <a:spcPct val="150000"/>
              </a:lnSpc>
              <a:spcBef>
                <a:spcPts val="0"/>
              </a:spcBef>
              <a:spcAft>
                <a:spcPts val="0"/>
              </a:spcAft>
              <a:buClr>
                <a:srgbClr val="4F5858"/>
              </a:buClr>
              <a:buSzPts val="2000"/>
              <a:buFont typeface="Inter"/>
              <a:buChar char="●"/>
            </a:pPr>
            <a:r>
              <a:rPr lang="en" sz="2000">
                <a:solidFill>
                  <a:srgbClr val="4F5858"/>
                </a:solidFill>
                <a:latin typeface="Inter"/>
                <a:ea typeface="Inter"/>
                <a:cs typeface="Inter"/>
                <a:sym typeface="Inter"/>
              </a:rPr>
              <a:t>Metadata plus fee</a:t>
            </a:r>
            <a:endParaRPr sz="2000">
              <a:solidFill>
                <a:srgbClr val="4F5858"/>
              </a:solidFill>
              <a:latin typeface="Inter"/>
              <a:ea typeface="Inter"/>
              <a:cs typeface="Inter"/>
              <a:sym typeface="Inter"/>
            </a:endParaRPr>
          </a:p>
          <a:p>
            <a:pPr indent="0" lvl="0" marL="0" rtl="0" algn="l">
              <a:lnSpc>
                <a:spcPct val="150000"/>
              </a:lnSpc>
              <a:spcBef>
                <a:spcPts val="1200"/>
              </a:spcBef>
              <a:spcAft>
                <a:spcPts val="0"/>
              </a:spcAft>
              <a:buNone/>
            </a:pPr>
            <a:r>
              <a:t/>
            </a:r>
            <a:endParaRPr sz="2000">
              <a:solidFill>
                <a:srgbClr val="4F5858"/>
              </a:solidFill>
              <a:latin typeface="Inter"/>
              <a:ea typeface="Inter"/>
              <a:cs typeface="Inter"/>
              <a:sym typeface="Inter"/>
            </a:endParaRPr>
          </a:p>
        </p:txBody>
      </p:sp>
      <p:sp>
        <p:nvSpPr>
          <p:cNvPr id="398" name="Google Shape;398;p65"/>
          <p:cNvSpPr txBox="1"/>
          <p:nvPr/>
        </p:nvSpPr>
        <p:spPr>
          <a:xfrm>
            <a:off x="852300" y="1366110"/>
            <a:ext cx="3673500" cy="2815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200">
                <a:solidFill>
                  <a:srgbClr val="4F5858"/>
                </a:solidFill>
                <a:latin typeface="Inter"/>
                <a:ea typeface="Inter"/>
                <a:cs typeface="Inter"/>
                <a:sym typeface="Inter"/>
              </a:rPr>
              <a:t>Yes</a:t>
            </a:r>
            <a:endParaRPr sz="2200">
              <a:solidFill>
                <a:srgbClr val="4F5858"/>
              </a:solidFill>
              <a:latin typeface="Inter"/>
              <a:ea typeface="Inter"/>
              <a:cs typeface="Inter"/>
              <a:sym typeface="Inter"/>
            </a:endParaRPr>
          </a:p>
          <a:p>
            <a:pPr indent="-355600" lvl="0" marL="457200" rtl="0" algn="l">
              <a:lnSpc>
                <a:spcPct val="150000"/>
              </a:lnSpc>
              <a:spcBef>
                <a:spcPts val="1200"/>
              </a:spcBef>
              <a:spcAft>
                <a:spcPts val="0"/>
              </a:spcAft>
              <a:buClr>
                <a:srgbClr val="4F5858"/>
              </a:buClr>
              <a:buSzPts val="2000"/>
              <a:buFont typeface="Inter"/>
              <a:buChar char="●"/>
            </a:pPr>
            <a:r>
              <a:rPr lang="en" sz="2000">
                <a:solidFill>
                  <a:srgbClr val="4F5858"/>
                </a:solidFill>
                <a:latin typeface="Inter"/>
                <a:ea typeface="Inter"/>
                <a:cs typeface="Inter"/>
                <a:sym typeface="Inter"/>
              </a:rPr>
              <a:t>Annual member fee</a:t>
            </a:r>
            <a:endParaRPr sz="2000">
              <a:solidFill>
                <a:srgbClr val="4F5858"/>
              </a:solidFill>
              <a:latin typeface="Inter"/>
              <a:ea typeface="Inter"/>
              <a:cs typeface="Inter"/>
              <a:sym typeface="Inter"/>
            </a:endParaRPr>
          </a:p>
          <a:p>
            <a:pPr indent="-355600" lvl="0" marL="457200" rtl="0" algn="l">
              <a:lnSpc>
                <a:spcPct val="150000"/>
              </a:lnSpc>
              <a:spcBef>
                <a:spcPts val="0"/>
              </a:spcBef>
              <a:spcAft>
                <a:spcPts val="0"/>
              </a:spcAft>
              <a:buClr>
                <a:srgbClr val="4F5858"/>
              </a:buClr>
              <a:buSzPts val="2000"/>
              <a:buFont typeface="Inter"/>
              <a:buChar char="●"/>
            </a:pPr>
            <a:r>
              <a:rPr lang="en" sz="2000">
                <a:solidFill>
                  <a:srgbClr val="4F5858"/>
                </a:solidFill>
                <a:latin typeface="Inter"/>
                <a:ea typeface="Inter"/>
                <a:cs typeface="Inter"/>
                <a:sym typeface="Inter"/>
              </a:rPr>
              <a:t>Content registration fees</a:t>
            </a:r>
            <a:endParaRPr sz="2200">
              <a:solidFill>
                <a:srgbClr val="4F5858"/>
              </a:solidFill>
              <a:latin typeface="Inter"/>
              <a:ea typeface="Inter"/>
              <a:cs typeface="Inter"/>
              <a:sym typeface="Inte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pic>
        <p:nvPicPr>
          <p:cNvPr id="403" name="Google Shape;403;p66"/>
          <p:cNvPicPr preferRelativeResize="0"/>
          <p:nvPr/>
        </p:nvPicPr>
        <p:blipFill>
          <a:blip r:embed="rId3">
            <a:alphaModFix/>
          </a:blip>
          <a:stretch>
            <a:fillRect/>
          </a:stretch>
        </p:blipFill>
        <p:spPr>
          <a:xfrm>
            <a:off x="0" y="0"/>
            <a:ext cx="9144000" cy="5143500"/>
          </a:xfrm>
          <a:prstGeom prst="rect">
            <a:avLst/>
          </a:prstGeom>
          <a:noFill/>
          <a:ln>
            <a:noFill/>
          </a:ln>
        </p:spPr>
      </p:pic>
      <p:sp>
        <p:nvSpPr>
          <p:cNvPr id="404" name="Google Shape;404;p66"/>
          <p:cNvSpPr txBox="1"/>
          <p:nvPr/>
        </p:nvSpPr>
        <p:spPr>
          <a:xfrm>
            <a:off x="852300" y="516250"/>
            <a:ext cx="7816500" cy="6156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000">
                <a:solidFill>
                  <a:srgbClr val="005F83"/>
                </a:solidFill>
                <a:latin typeface="Inter"/>
                <a:ea typeface="Inter"/>
                <a:cs typeface="Inter"/>
                <a:sym typeface="Inter"/>
              </a:rPr>
              <a:t>LOOKING AHEAD</a:t>
            </a:r>
            <a:endParaRPr b="1" sz="4000">
              <a:solidFill>
                <a:srgbClr val="005F83"/>
              </a:solidFill>
              <a:latin typeface="Inter"/>
              <a:ea typeface="Inter"/>
              <a:cs typeface="Inter"/>
              <a:sym typeface="Inter"/>
            </a:endParaRPr>
          </a:p>
        </p:txBody>
      </p:sp>
      <p:sp>
        <p:nvSpPr>
          <p:cNvPr id="405" name="Google Shape;405;p66"/>
          <p:cNvSpPr txBox="1"/>
          <p:nvPr>
            <p:ph idx="4294967295" type="body"/>
          </p:nvPr>
        </p:nvSpPr>
        <p:spPr>
          <a:xfrm>
            <a:off x="852300" y="1230400"/>
            <a:ext cx="6931200" cy="1061400"/>
          </a:xfrm>
          <a:prstGeom prst="rect">
            <a:avLst/>
          </a:prstGeom>
          <a:noFill/>
        </p:spPr>
        <p:txBody>
          <a:bodyPr anchorCtr="0" anchor="t" bIns="91425" lIns="91425" spcFirstLastPara="1" rIns="91425" wrap="square" tIns="91425">
            <a:normAutofit fontScale="77500"/>
          </a:bodyPr>
          <a:lstStyle/>
          <a:p>
            <a:pPr indent="-317182" lvl="0" marL="457200" rtl="0" algn="l">
              <a:lnSpc>
                <a:spcPct val="115000"/>
              </a:lnSpc>
              <a:spcBef>
                <a:spcPts val="0"/>
              </a:spcBef>
              <a:spcAft>
                <a:spcPts val="0"/>
              </a:spcAft>
              <a:buSzPct val="100000"/>
              <a:buChar char="●"/>
            </a:pPr>
            <a:r>
              <a:rPr lang="en">
                <a:highlight>
                  <a:schemeClr val="lt1"/>
                </a:highlight>
              </a:rPr>
              <a:t>Become a </a:t>
            </a:r>
            <a:r>
              <a:rPr lang="en">
                <a:highlight>
                  <a:schemeClr val="lt1"/>
                </a:highlight>
              </a:rPr>
              <a:t>sponsor</a:t>
            </a:r>
            <a:r>
              <a:rPr lang="en">
                <a:highlight>
                  <a:schemeClr val="lt1"/>
                </a:highlight>
              </a:rPr>
              <a:t> in your country to support publishers, librarians. </a:t>
            </a:r>
            <a:endParaRPr>
              <a:highlight>
                <a:schemeClr val="lt1"/>
              </a:highlight>
            </a:endParaRPr>
          </a:p>
          <a:p>
            <a:pPr indent="-317182" lvl="0" marL="457200" rtl="0" algn="l">
              <a:lnSpc>
                <a:spcPct val="115000"/>
              </a:lnSpc>
              <a:spcBef>
                <a:spcPts val="0"/>
              </a:spcBef>
              <a:spcAft>
                <a:spcPts val="0"/>
              </a:spcAft>
              <a:buSzPct val="100000"/>
              <a:buChar char="●"/>
            </a:pPr>
            <a:r>
              <a:rPr lang="en">
                <a:highlight>
                  <a:schemeClr val="lt1"/>
                </a:highlight>
              </a:rPr>
              <a:t>Be the champions for metadata in your community as a Crossref Ambassador.</a:t>
            </a:r>
            <a:endParaRPr>
              <a:highlight>
                <a:schemeClr val="lt1"/>
              </a:highlight>
            </a:endParaRPr>
          </a:p>
          <a:p>
            <a:pPr indent="0" lvl="0" marL="457200" rtl="0" algn="l">
              <a:lnSpc>
                <a:spcPct val="115000"/>
              </a:lnSpc>
              <a:spcBef>
                <a:spcPts val="0"/>
              </a:spcBef>
              <a:spcAft>
                <a:spcPts val="0"/>
              </a:spcAft>
              <a:buNone/>
            </a:pPr>
            <a:r>
              <a:t/>
            </a:r>
            <a:endParaRPr b="1" sz="2000">
              <a:solidFill>
                <a:srgbClr val="EF3340"/>
              </a:solidFill>
              <a:latin typeface="Inter"/>
              <a:ea typeface="Inter"/>
              <a:cs typeface="Inter"/>
              <a:sym typeface="Inter"/>
            </a:endParaRPr>
          </a:p>
        </p:txBody>
      </p:sp>
      <p:grpSp>
        <p:nvGrpSpPr>
          <p:cNvPr id="406" name="Google Shape;406;p66"/>
          <p:cNvGrpSpPr/>
          <p:nvPr/>
        </p:nvGrpSpPr>
        <p:grpSpPr>
          <a:xfrm>
            <a:off x="1015474" y="2135350"/>
            <a:ext cx="7300901" cy="681524"/>
            <a:chOff x="710674" y="1373350"/>
            <a:chExt cx="7300901" cy="681524"/>
          </a:xfrm>
        </p:grpSpPr>
        <p:sp>
          <p:nvSpPr>
            <p:cNvPr id="407" name="Google Shape;407;p66"/>
            <p:cNvSpPr txBox="1"/>
            <p:nvPr/>
          </p:nvSpPr>
          <p:spPr>
            <a:xfrm>
              <a:off x="710674" y="1373350"/>
              <a:ext cx="2004300" cy="629700"/>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None/>
              </a:pPr>
              <a:r>
                <a:rPr lang="en" sz="2600">
                  <a:solidFill>
                    <a:srgbClr val="A6192E"/>
                  </a:solidFill>
                </a:rPr>
                <a:t>Publishers</a:t>
              </a:r>
              <a:r>
                <a:rPr lang="en" sz="4200">
                  <a:solidFill>
                    <a:srgbClr val="801F17"/>
                  </a:solidFill>
                </a:rPr>
                <a:t> </a:t>
              </a:r>
              <a:endParaRPr sz="4200">
                <a:solidFill>
                  <a:srgbClr val="801F17"/>
                </a:solidFill>
              </a:endParaRPr>
            </a:p>
          </p:txBody>
        </p:sp>
        <p:sp>
          <p:nvSpPr>
            <p:cNvPr id="408" name="Google Shape;408;p66"/>
            <p:cNvSpPr/>
            <p:nvPr/>
          </p:nvSpPr>
          <p:spPr>
            <a:xfrm>
              <a:off x="2789775" y="1425174"/>
              <a:ext cx="5221800" cy="629700"/>
            </a:xfrm>
            <a:prstGeom prst="rect">
              <a:avLst/>
            </a:prstGeom>
            <a:solidFill>
              <a:srgbClr val="A6192E"/>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09" name="Google Shape;409;p66"/>
            <p:cNvSpPr txBox="1"/>
            <p:nvPr/>
          </p:nvSpPr>
          <p:spPr>
            <a:xfrm>
              <a:off x="2914389" y="1407440"/>
              <a:ext cx="4765800" cy="575400"/>
            </a:xfrm>
            <a:prstGeom prst="rect">
              <a:avLst/>
            </a:prstGeom>
            <a:noFill/>
            <a:ln>
              <a:noFill/>
            </a:ln>
          </p:spPr>
          <p:txBody>
            <a:bodyPr anchorCtr="0" anchor="ctr" bIns="45700" lIns="91425" spcFirstLastPara="1" rIns="91425" wrap="square" tIns="45700">
              <a:noAutofit/>
            </a:bodyPr>
            <a:lstStyle/>
            <a:p>
              <a:pPr indent="0" lvl="0" marL="0" rtl="0" algn="l">
                <a:lnSpc>
                  <a:spcPct val="115000"/>
                </a:lnSpc>
                <a:spcBef>
                  <a:spcPts val="0"/>
                </a:spcBef>
                <a:spcAft>
                  <a:spcPts val="0"/>
                </a:spcAft>
                <a:buNone/>
              </a:pPr>
              <a:r>
                <a:rPr lang="en" sz="1200">
                  <a:solidFill>
                    <a:srgbClr val="FFFFFF"/>
                  </a:solidFill>
                </a:rPr>
                <a:t>Deposit post-publication updates (retractions, corrections)</a:t>
              </a:r>
              <a:endParaRPr sz="1200">
                <a:solidFill>
                  <a:srgbClr val="FFFFFF"/>
                </a:solidFill>
              </a:endParaRPr>
            </a:p>
          </p:txBody>
        </p:sp>
      </p:grpSp>
      <p:grpSp>
        <p:nvGrpSpPr>
          <p:cNvPr id="410" name="Google Shape;410;p66"/>
          <p:cNvGrpSpPr/>
          <p:nvPr/>
        </p:nvGrpSpPr>
        <p:grpSpPr>
          <a:xfrm>
            <a:off x="304807" y="2919125"/>
            <a:ext cx="7650068" cy="654100"/>
            <a:chOff x="7" y="2309525"/>
            <a:chExt cx="7650068" cy="654100"/>
          </a:xfrm>
        </p:grpSpPr>
        <p:sp>
          <p:nvSpPr>
            <p:cNvPr id="411" name="Google Shape;411;p66"/>
            <p:cNvSpPr txBox="1"/>
            <p:nvPr/>
          </p:nvSpPr>
          <p:spPr>
            <a:xfrm>
              <a:off x="7" y="2333925"/>
              <a:ext cx="2715300" cy="629700"/>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None/>
              </a:pPr>
              <a:r>
                <a:rPr lang="en" sz="2600">
                  <a:solidFill>
                    <a:srgbClr val="A6192E"/>
                  </a:solidFill>
                </a:rPr>
                <a:t>Editors</a:t>
              </a:r>
              <a:endParaRPr sz="2600">
                <a:solidFill>
                  <a:srgbClr val="A7291E"/>
                </a:solidFill>
              </a:endParaRPr>
            </a:p>
          </p:txBody>
        </p:sp>
        <p:sp>
          <p:nvSpPr>
            <p:cNvPr id="412" name="Google Shape;412;p66"/>
            <p:cNvSpPr/>
            <p:nvPr/>
          </p:nvSpPr>
          <p:spPr>
            <a:xfrm>
              <a:off x="2789775" y="2309525"/>
              <a:ext cx="4860300" cy="629700"/>
            </a:xfrm>
            <a:prstGeom prst="rect">
              <a:avLst/>
            </a:prstGeom>
            <a:solidFill>
              <a:srgbClr val="A6192E"/>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13" name="Google Shape;413;p66"/>
            <p:cNvSpPr txBox="1"/>
            <p:nvPr/>
          </p:nvSpPr>
          <p:spPr>
            <a:xfrm>
              <a:off x="2914387" y="2414096"/>
              <a:ext cx="4373100" cy="330600"/>
            </a:xfrm>
            <a:prstGeom prst="rect">
              <a:avLst/>
            </a:prstGeom>
            <a:solidFill>
              <a:srgbClr val="A6192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lang="en" sz="1200">
                  <a:solidFill>
                    <a:srgbClr val="FFFFFF"/>
                  </a:solidFill>
                </a:rPr>
                <a:t>Streamline journal policies, encourage and collect key metadata</a:t>
              </a:r>
              <a:endParaRPr/>
            </a:p>
          </p:txBody>
        </p:sp>
      </p:grpSp>
      <p:grpSp>
        <p:nvGrpSpPr>
          <p:cNvPr id="414" name="Google Shape;414;p66"/>
          <p:cNvGrpSpPr/>
          <p:nvPr/>
        </p:nvGrpSpPr>
        <p:grpSpPr>
          <a:xfrm>
            <a:off x="1059905" y="3647825"/>
            <a:ext cx="6532270" cy="654100"/>
            <a:chOff x="755105" y="3190625"/>
            <a:chExt cx="6532270" cy="654100"/>
          </a:xfrm>
        </p:grpSpPr>
        <p:sp>
          <p:nvSpPr>
            <p:cNvPr id="415" name="Google Shape;415;p66"/>
            <p:cNvSpPr txBox="1"/>
            <p:nvPr/>
          </p:nvSpPr>
          <p:spPr>
            <a:xfrm>
              <a:off x="755105" y="3215025"/>
              <a:ext cx="1959900" cy="62970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None/>
              </a:pPr>
              <a:r>
                <a:rPr lang="en" sz="2600">
                  <a:solidFill>
                    <a:srgbClr val="A6192E"/>
                  </a:solidFill>
                </a:rPr>
                <a:t>Authors</a:t>
              </a:r>
              <a:endParaRPr sz="2600">
                <a:solidFill>
                  <a:srgbClr val="A6192E"/>
                </a:solidFill>
              </a:endParaRPr>
            </a:p>
          </p:txBody>
        </p:sp>
        <p:sp>
          <p:nvSpPr>
            <p:cNvPr id="416" name="Google Shape;416;p66"/>
            <p:cNvSpPr/>
            <p:nvPr/>
          </p:nvSpPr>
          <p:spPr>
            <a:xfrm>
              <a:off x="2789775" y="3190625"/>
              <a:ext cx="4497600" cy="629700"/>
            </a:xfrm>
            <a:prstGeom prst="rect">
              <a:avLst/>
            </a:prstGeom>
            <a:solidFill>
              <a:srgbClr val="A6192E"/>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17" name="Google Shape;417;p66"/>
            <p:cNvSpPr txBox="1"/>
            <p:nvPr/>
          </p:nvSpPr>
          <p:spPr>
            <a:xfrm>
              <a:off x="2914388" y="3295180"/>
              <a:ext cx="3849900" cy="330600"/>
            </a:xfrm>
            <a:prstGeom prst="rect">
              <a:avLst/>
            </a:prstGeom>
            <a:solidFill>
              <a:srgbClr val="A7291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lang="en" sz="1200">
                  <a:solidFill>
                    <a:srgbClr val="FFFFFF"/>
                  </a:solidFill>
                </a:rPr>
                <a:t>Include important metadata (ORCID iDs, ROR IDs) along with your submissions</a:t>
              </a:r>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pic>
        <p:nvPicPr>
          <p:cNvPr id="422" name="Google Shape;422;p67"/>
          <p:cNvPicPr preferRelativeResize="0"/>
          <p:nvPr/>
        </p:nvPicPr>
        <p:blipFill>
          <a:blip r:embed="rId3">
            <a:alphaModFix/>
          </a:blip>
          <a:stretch>
            <a:fillRect/>
          </a:stretch>
        </p:blipFill>
        <p:spPr>
          <a:xfrm>
            <a:off x="0" y="0"/>
            <a:ext cx="9144000" cy="5143500"/>
          </a:xfrm>
          <a:prstGeom prst="rect">
            <a:avLst/>
          </a:prstGeom>
          <a:noFill/>
          <a:ln>
            <a:noFill/>
          </a:ln>
        </p:spPr>
      </p:pic>
      <p:sp>
        <p:nvSpPr>
          <p:cNvPr id="423" name="Google Shape;423;p67"/>
          <p:cNvSpPr txBox="1"/>
          <p:nvPr/>
        </p:nvSpPr>
        <p:spPr>
          <a:xfrm>
            <a:off x="1208975" y="787825"/>
            <a:ext cx="6396000" cy="2155200"/>
          </a:xfrm>
          <a:prstGeom prst="rect">
            <a:avLst/>
          </a:prstGeom>
          <a:noFill/>
          <a:ln>
            <a:noFill/>
          </a:ln>
        </p:spPr>
        <p:txBody>
          <a:bodyPr anchorCtr="0" anchor="t" bIns="91425" lIns="91425" spcFirstLastPara="1" rIns="91425" wrap="square" tIns="91425">
            <a:noAutofit/>
          </a:bodyPr>
          <a:lstStyle/>
          <a:p>
            <a:pPr indent="0" lvl="0" marL="0" rtl="0" algn="ctr">
              <a:lnSpc>
                <a:spcPct val="80000"/>
              </a:lnSpc>
              <a:spcBef>
                <a:spcPts val="0"/>
              </a:spcBef>
              <a:spcAft>
                <a:spcPts val="0"/>
              </a:spcAft>
              <a:buNone/>
            </a:pPr>
            <a:r>
              <a:rPr b="1" lang="en" sz="8000">
                <a:solidFill>
                  <a:schemeClr val="lt1"/>
                </a:solidFill>
                <a:latin typeface="Inter"/>
                <a:ea typeface="Inter"/>
                <a:cs typeface="Inter"/>
                <a:sym typeface="Inter"/>
              </a:rPr>
              <a:t>Thank you</a:t>
            </a:r>
            <a:endParaRPr b="1" sz="8000">
              <a:solidFill>
                <a:schemeClr val="lt1"/>
              </a:solidFill>
              <a:latin typeface="Inter"/>
              <a:ea typeface="Inter"/>
              <a:cs typeface="Inter"/>
              <a:sym typeface="Inter"/>
            </a:endParaRPr>
          </a:p>
          <a:p>
            <a:pPr indent="0" lvl="0" marL="0" rtl="0" algn="ctr">
              <a:lnSpc>
                <a:spcPct val="80000"/>
              </a:lnSpc>
              <a:spcBef>
                <a:spcPts val="0"/>
              </a:spcBef>
              <a:spcAft>
                <a:spcPts val="0"/>
              </a:spcAft>
              <a:buNone/>
            </a:pPr>
            <a:r>
              <a:rPr b="1" lang="en" sz="7500">
                <a:solidFill>
                  <a:schemeClr val="lt1"/>
                </a:solidFill>
                <a:latin typeface="Inter"/>
                <a:ea typeface="Inter"/>
                <a:cs typeface="Inter"/>
                <a:sym typeface="Inter"/>
              </a:rPr>
              <a:t>Asante Sana!</a:t>
            </a:r>
            <a:endParaRPr b="1" sz="7500">
              <a:solidFill>
                <a:schemeClr val="lt1"/>
              </a:solidFill>
              <a:latin typeface="Inter"/>
              <a:ea typeface="Inter"/>
              <a:cs typeface="Inter"/>
              <a:sym typeface="Inter"/>
            </a:endParaRPr>
          </a:p>
        </p:txBody>
      </p:sp>
      <p:sp>
        <p:nvSpPr>
          <p:cNvPr id="424" name="Google Shape;424;p67"/>
          <p:cNvSpPr txBox="1"/>
          <p:nvPr>
            <p:ph idx="4294967295" type="subTitle"/>
          </p:nvPr>
        </p:nvSpPr>
        <p:spPr>
          <a:xfrm>
            <a:off x="281550" y="3214100"/>
            <a:ext cx="5680800" cy="91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chemeClr val="lt1"/>
                </a:solidFill>
                <a:latin typeface="Inter"/>
                <a:ea typeface="Inter"/>
                <a:cs typeface="Inter"/>
                <a:sym typeface="Inter"/>
              </a:rPr>
              <a:t>ngussathe5th@gmail.com</a:t>
            </a:r>
            <a:br>
              <a:rPr b="1" lang="en" sz="2800">
                <a:solidFill>
                  <a:schemeClr val="lt1"/>
                </a:solidFill>
                <a:latin typeface="Inter"/>
                <a:ea typeface="Inter"/>
                <a:cs typeface="Inter"/>
                <a:sym typeface="Inter"/>
              </a:rPr>
            </a:br>
            <a:endParaRPr b="1" sz="2800">
              <a:solidFill>
                <a:schemeClr val="lt1"/>
              </a:solidFill>
              <a:latin typeface="Inter"/>
              <a:ea typeface="Inter"/>
              <a:cs typeface="Inter"/>
              <a:sym typeface="Inter"/>
            </a:endParaRPr>
          </a:p>
          <a:p>
            <a:pPr indent="0" lvl="0" marL="0" rtl="0" algn="l">
              <a:spcBef>
                <a:spcPts val="0"/>
              </a:spcBef>
              <a:spcAft>
                <a:spcPts val="0"/>
              </a:spcAft>
              <a:buNone/>
            </a:pPr>
            <a:r>
              <a:rPr b="1" lang="en" sz="2800">
                <a:solidFill>
                  <a:schemeClr val="lt1"/>
                </a:solidFill>
                <a:latin typeface="Inter"/>
                <a:ea typeface="Inter"/>
                <a:cs typeface="Inter"/>
                <a:sym typeface="Inter"/>
              </a:rPr>
              <a:t>jobanda</a:t>
            </a:r>
            <a:r>
              <a:rPr b="1" lang="en" sz="2800">
                <a:solidFill>
                  <a:schemeClr val="lt1"/>
                </a:solidFill>
                <a:uFill>
                  <a:noFill/>
                </a:uFill>
                <a:latin typeface="Inter"/>
                <a:ea typeface="Inter"/>
                <a:cs typeface="Inter"/>
                <a:sym typeface="Inter"/>
                <a:hlinkClick r:id="rId4">
                  <a:extLst>
                    <a:ext uri="{A12FA001-AC4F-418D-AE19-62706E023703}">
                      <ahyp:hlinkClr val="tx"/>
                    </a:ext>
                  </a:extLst>
                </a:hlinkClick>
              </a:rPr>
              <a:t>@crossref.org</a:t>
            </a:r>
            <a:endParaRPr b="1" sz="2800">
              <a:solidFill>
                <a:schemeClr val="lt1"/>
              </a:solidFill>
              <a:latin typeface="Inter"/>
              <a:ea typeface="Inter"/>
              <a:cs typeface="Inter"/>
              <a:sym typeface="Inter"/>
            </a:endParaRPr>
          </a:p>
          <a:p>
            <a:pPr indent="0" lvl="0" marL="0" rtl="0" algn="l">
              <a:spcBef>
                <a:spcPts val="0"/>
              </a:spcBef>
              <a:spcAft>
                <a:spcPts val="0"/>
              </a:spcAft>
              <a:buNone/>
            </a:pPr>
            <a:r>
              <a:t/>
            </a:r>
            <a:endParaRPr b="1" sz="2800">
              <a:solidFill>
                <a:schemeClr val="lt1"/>
              </a:solidFill>
              <a:latin typeface="Inter"/>
              <a:ea typeface="Inter"/>
              <a:cs typeface="Inter"/>
              <a:sym typeface="Inter"/>
            </a:endParaRPr>
          </a:p>
        </p:txBody>
      </p:sp>
      <p:pic>
        <p:nvPicPr>
          <p:cNvPr id="425" name="Google Shape;425;p67"/>
          <p:cNvPicPr preferRelativeResize="0"/>
          <p:nvPr/>
        </p:nvPicPr>
        <p:blipFill>
          <a:blip r:embed="rId5">
            <a:alphaModFix/>
          </a:blip>
          <a:stretch>
            <a:fillRect/>
          </a:stretch>
        </p:blipFill>
        <p:spPr>
          <a:xfrm>
            <a:off x="5825331" y="2943016"/>
            <a:ext cx="2857851" cy="184785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pic>
        <p:nvPicPr>
          <p:cNvPr id="183" name="Google Shape;183;p46"/>
          <p:cNvPicPr preferRelativeResize="0"/>
          <p:nvPr/>
        </p:nvPicPr>
        <p:blipFill>
          <a:blip r:embed="rId3">
            <a:alphaModFix/>
          </a:blip>
          <a:stretch>
            <a:fillRect/>
          </a:stretch>
        </p:blipFill>
        <p:spPr>
          <a:xfrm>
            <a:off x="0" y="0"/>
            <a:ext cx="9144000" cy="5143500"/>
          </a:xfrm>
          <a:prstGeom prst="rect">
            <a:avLst/>
          </a:prstGeom>
          <a:noFill/>
          <a:ln>
            <a:noFill/>
          </a:ln>
        </p:spPr>
      </p:pic>
      <p:sp>
        <p:nvSpPr>
          <p:cNvPr id="184" name="Google Shape;184;p46"/>
          <p:cNvSpPr txBox="1"/>
          <p:nvPr/>
        </p:nvSpPr>
        <p:spPr>
          <a:xfrm>
            <a:off x="852300" y="516250"/>
            <a:ext cx="7816500" cy="6804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600">
                <a:solidFill>
                  <a:srgbClr val="005F83"/>
                </a:solidFill>
                <a:latin typeface="Inter"/>
                <a:ea typeface="Inter"/>
                <a:cs typeface="Inter"/>
                <a:sym typeface="Inter"/>
              </a:rPr>
              <a:t>Who is in the room? </a:t>
            </a:r>
            <a:r>
              <a:rPr b="1" lang="en" sz="4600">
                <a:solidFill>
                  <a:srgbClr val="005F83"/>
                </a:solidFill>
                <a:latin typeface="Inter"/>
                <a:ea typeface="Inter"/>
                <a:cs typeface="Inter"/>
                <a:sym typeface="Inter"/>
              </a:rPr>
              <a:t> </a:t>
            </a:r>
            <a:endParaRPr b="1" sz="4000">
              <a:solidFill>
                <a:srgbClr val="005F83"/>
              </a:solidFill>
              <a:latin typeface="Inter"/>
              <a:ea typeface="Inter"/>
              <a:cs typeface="Inter"/>
              <a:sym typeface="Inter"/>
            </a:endParaRPr>
          </a:p>
        </p:txBody>
      </p:sp>
      <p:pic>
        <p:nvPicPr>
          <p:cNvPr id="185" name="Google Shape;185;p46"/>
          <p:cNvPicPr preferRelativeResize="0"/>
          <p:nvPr/>
        </p:nvPicPr>
        <p:blipFill rotWithShape="1">
          <a:blip r:embed="rId4">
            <a:alphaModFix/>
          </a:blip>
          <a:srcRect b="0" l="0" r="0" t="0"/>
          <a:stretch/>
        </p:blipFill>
        <p:spPr>
          <a:xfrm>
            <a:off x="4572000" y="1344225"/>
            <a:ext cx="2942750" cy="2942750"/>
          </a:xfrm>
          <a:prstGeom prst="rect">
            <a:avLst/>
          </a:prstGeom>
          <a:noFill/>
          <a:ln>
            <a:noFill/>
          </a:ln>
        </p:spPr>
      </p:pic>
      <p:sp>
        <p:nvSpPr>
          <p:cNvPr id="186" name="Google Shape;186;p46"/>
          <p:cNvSpPr txBox="1"/>
          <p:nvPr>
            <p:ph idx="4294967295" type="body"/>
          </p:nvPr>
        </p:nvSpPr>
        <p:spPr>
          <a:xfrm>
            <a:off x="852300" y="1077250"/>
            <a:ext cx="3350700" cy="3719100"/>
          </a:xfrm>
          <a:prstGeom prst="rect">
            <a:avLst/>
          </a:prstGeom>
          <a:noFill/>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rPr lang="en" u="sng">
                <a:solidFill>
                  <a:schemeClr val="hlink"/>
                </a:solidFill>
                <a:highlight>
                  <a:schemeClr val="lt1"/>
                </a:highlight>
                <a:latin typeface="Inter"/>
                <a:ea typeface="Inter"/>
                <a:cs typeface="Inter"/>
                <a:sym typeface="Inter"/>
                <a:hlinkClick r:id="rId5"/>
              </a:rPr>
              <a:t>www.mentimeter.com</a:t>
            </a:r>
            <a:endParaRPr>
              <a:highlight>
                <a:schemeClr val="lt1"/>
              </a:highlight>
              <a:latin typeface="Inter"/>
              <a:ea typeface="Inter"/>
              <a:cs typeface="Inter"/>
              <a:sym typeface="Inter"/>
            </a:endParaRPr>
          </a:p>
          <a:p>
            <a:pPr indent="0" lvl="0" marL="0" rtl="0" algn="l">
              <a:lnSpc>
                <a:spcPct val="115000"/>
              </a:lnSpc>
              <a:spcBef>
                <a:spcPts val="0"/>
              </a:spcBef>
              <a:spcAft>
                <a:spcPts val="0"/>
              </a:spcAft>
              <a:buNone/>
            </a:pPr>
            <a:r>
              <a:t/>
            </a:r>
            <a:endParaRPr>
              <a:highlight>
                <a:schemeClr val="lt1"/>
              </a:highlight>
              <a:latin typeface="Inter"/>
              <a:ea typeface="Inter"/>
              <a:cs typeface="Inter"/>
              <a:sym typeface="Inter"/>
            </a:endParaRPr>
          </a:p>
          <a:p>
            <a:pPr indent="0" lvl="0" marL="0" rtl="0" algn="l">
              <a:lnSpc>
                <a:spcPct val="115000"/>
              </a:lnSpc>
              <a:spcBef>
                <a:spcPts val="0"/>
              </a:spcBef>
              <a:spcAft>
                <a:spcPts val="0"/>
              </a:spcAft>
              <a:buNone/>
            </a:pPr>
            <a:r>
              <a:rPr lang="en">
                <a:highlight>
                  <a:schemeClr val="lt1"/>
                </a:highlight>
                <a:latin typeface="Inter"/>
                <a:ea typeface="Inter"/>
                <a:cs typeface="Inter"/>
                <a:sym typeface="Inter"/>
              </a:rPr>
              <a:t>Code: 1441 9638</a:t>
            </a:r>
            <a:endParaRPr sz="1400">
              <a:solidFill>
                <a:srgbClr val="000000"/>
              </a:solidFill>
              <a:highlight>
                <a:schemeClr val="lt1"/>
              </a:highlight>
              <a:latin typeface="Inter"/>
              <a:ea typeface="Inter"/>
              <a:cs typeface="Inter"/>
              <a:sym typeface="Inter"/>
            </a:endParaRPr>
          </a:p>
          <a:p>
            <a:pPr indent="0" lvl="0" marL="457200" rtl="0" algn="l">
              <a:spcBef>
                <a:spcPts val="0"/>
              </a:spcBef>
              <a:spcAft>
                <a:spcPts val="0"/>
              </a:spcAft>
              <a:buNone/>
            </a:pPr>
            <a:r>
              <a:t/>
            </a:r>
            <a:endParaRPr>
              <a:solidFill>
                <a:srgbClr val="000000"/>
              </a:solidFill>
              <a:highlight>
                <a:schemeClr val="lt1"/>
              </a:highlight>
            </a:endParaRPr>
          </a:p>
          <a:p>
            <a:pPr indent="0" lvl="0" marL="457200" rtl="0" algn="l">
              <a:spcBef>
                <a:spcPts val="0"/>
              </a:spcBef>
              <a:spcAft>
                <a:spcPts val="0"/>
              </a:spcAft>
              <a:buNone/>
            </a:pPr>
            <a:r>
              <a:t/>
            </a:r>
            <a:endParaRPr b="1" sz="2000">
              <a:solidFill>
                <a:srgbClr val="EF3340"/>
              </a:solidFill>
              <a:latin typeface="Inter"/>
              <a:ea typeface="Inter"/>
              <a:cs typeface="Inter"/>
              <a:sym typeface="Inter"/>
            </a:endParaRPr>
          </a:p>
          <a:p>
            <a:pPr indent="0" lvl="0" marL="0" rtl="0" algn="l">
              <a:lnSpc>
                <a:spcPct val="115000"/>
              </a:lnSpc>
              <a:spcBef>
                <a:spcPts val="0"/>
              </a:spcBef>
              <a:spcAft>
                <a:spcPts val="0"/>
              </a:spcAft>
              <a:buNone/>
            </a:pPr>
            <a:r>
              <a:t/>
            </a:r>
            <a:endParaRPr>
              <a:highlight>
                <a:schemeClr val="lt1"/>
              </a:highlight>
              <a:latin typeface="Inter"/>
              <a:ea typeface="Inter"/>
              <a:cs typeface="Inter"/>
              <a:sym typeface="Inter"/>
            </a:endParaRPr>
          </a:p>
          <a:p>
            <a:pPr indent="0" lvl="0" marL="457200" rtl="0" algn="l">
              <a:lnSpc>
                <a:spcPct val="115000"/>
              </a:lnSpc>
              <a:spcBef>
                <a:spcPts val="0"/>
              </a:spcBef>
              <a:spcAft>
                <a:spcPts val="0"/>
              </a:spcAft>
              <a:buNone/>
            </a:pPr>
            <a:r>
              <a:t/>
            </a:r>
            <a:endParaRPr sz="1800">
              <a:highlight>
                <a:schemeClr val="lt1"/>
              </a:highlight>
            </a:endParaRPr>
          </a:p>
          <a:p>
            <a:pPr indent="0" lvl="0" marL="457200" rtl="0" algn="l">
              <a:lnSpc>
                <a:spcPct val="115000"/>
              </a:lnSpc>
              <a:spcBef>
                <a:spcPts val="0"/>
              </a:spcBef>
              <a:spcAft>
                <a:spcPts val="0"/>
              </a:spcAft>
              <a:buNone/>
            </a:pPr>
            <a:r>
              <a:t/>
            </a:r>
            <a:endParaRPr b="1" sz="2000">
              <a:solidFill>
                <a:srgbClr val="EF334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pic>
        <p:nvPicPr>
          <p:cNvPr id="191" name="Google Shape;191;p47"/>
          <p:cNvPicPr preferRelativeResize="0"/>
          <p:nvPr/>
        </p:nvPicPr>
        <p:blipFill>
          <a:blip r:embed="rId3">
            <a:alphaModFix/>
          </a:blip>
          <a:stretch>
            <a:fillRect/>
          </a:stretch>
        </p:blipFill>
        <p:spPr>
          <a:xfrm>
            <a:off x="0" y="0"/>
            <a:ext cx="9144000" cy="5143500"/>
          </a:xfrm>
          <a:prstGeom prst="rect">
            <a:avLst/>
          </a:prstGeom>
          <a:noFill/>
          <a:ln>
            <a:noFill/>
          </a:ln>
        </p:spPr>
      </p:pic>
      <p:sp>
        <p:nvSpPr>
          <p:cNvPr id="192" name="Google Shape;192;p47"/>
          <p:cNvSpPr txBox="1"/>
          <p:nvPr/>
        </p:nvSpPr>
        <p:spPr>
          <a:xfrm>
            <a:off x="852300" y="516250"/>
            <a:ext cx="7816500" cy="680400"/>
          </a:xfrm>
          <a:prstGeom prst="rect">
            <a:avLst/>
          </a:prstGeom>
          <a:noFill/>
          <a:ln>
            <a:noFill/>
          </a:ln>
        </p:spPr>
        <p:txBody>
          <a:bodyPr anchorCtr="0" anchor="t" bIns="91425" lIns="91425" spcFirstLastPara="1" rIns="91425" wrap="square" tIns="91425">
            <a:spAutoFit/>
          </a:bodyPr>
          <a:lstStyle/>
          <a:p>
            <a:pPr indent="0" lvl="0" marL="0" rtl="0" algn="l">
              <a:lnSpc>
                <a:spcPct val="70000"/>
              </a:lnSpc>
              <a:spcBef>
                <a:spcPts val="0"/>
              </a:spcBef>
              <a:spcAft>
                <a:spcPts val="0"/>
              </a:spcAft>
              <a:buNone/>
            </a:pPr>
            <a:r>
              <a:rPr b="1" lang="en" sz="4600">
                <a:solidFill>
                  <a:srgbClr val="005F83"/>
                </a:solidFill>
                <a:latin typeface="Inter"/>
                <a:ea typeface="Inter"/>
                <a:cs typeface="Inter"/>
                <a:sym typeface="Inter"/>
              </a:rPr>
              <a:t>AGENDA </a:t>
            </a:r>
            <a:endParaRPr b="1" sz="4000">
              <a:solidFill>
                <a:srgbClr val="005F83"/>
              </a:solidFill>
              <a:latin typeface="Inter"/>
              <a:ea typeface="Inter"/>
              <a:cs typeface="Inter"/>
              <a:sym typeface="Inter"/>
            </a:endParaRPr>
          </a:p>
        </p:txBody>
      </p:sp>
      <p:sp>
        <p:nvSpPr>
          <p:cNvPr id="193" name="Google Shape;193;p47"/>
          <p:cNvSpPr txBox="1"/>
          <p:nvPr/>
        </p:nvSpPr>
        <p:spPr>
          <a:xfrm>
            <a:off x="852300" y="1363700"/>
            <a:ext cx="7615800" cy="20934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Clr>
                <a:srgbClr val="4F5858"/>
              </a:buClr>
              <a:buSzPts val="2200"/>
              <a:buFont typeface="Inter"/>
              <a:buChar char="➔"/>
            </a:pPr>
            <a:r>
              <a:rPr lang="en" sz="2200">
                <a:solidFill>
                  <a:srgbClr val="4F5858"/>
                </a:solidFill>
                <a:highlight>
                  <a:srgbClr val="FFFFFF"/>
                </a:highlight>
                <a:latin typeface="Inter"/>
                <a:ea typeface="Inter"/>
                <a:cs typeface="Inter"/>
                <a:sym typeface="Inter"/>
              </a:rPr>
              <a:t>About Crossref</a:t>
            </a:r>
            <a:endParaRPr sz="2200">
              <a:solidFill>
                <a:srgbClr val="4F5858"/>
              </a:solidFill>
              <a:highlight>
                <a:srgbClr val="FFFFFF"/>
              </a:highlight>
              <a:latin typeface="Inter"/>
              <a:ea typeface="Inter"/>
              <a:cs typeface="Inter"/>
              <a:sym typeface="Inter"/>
            </a:endParaRPr>
          </a:p>
          <a:p>
            <a:pPr indent="0" lvl="0" marL="0" rtl="0" algn="l">
              <a:lnSpc>
                <a:spcPct val="115000"/>
              </a:lnSpc>
              <a:spcBef>
                <a:spcPts val="0"/>
              </a:spcBef>
              <a:spcAft>
                <a:spcPts val="0"/>
              </a:spcAft>
              <a:buNone/>
            </a:pPr>
            <a:r>
              <a:t/>
            </a:r>
            <a:endParaRPr sz="2200">
              <a:solidFill>
                <a:srgbClr val="4F5858"/>
              </a:solidFill>
              <a:highlight>
                <a:srgbClr val="FFFFFF"/>
              </a:highlight>
              <a:latin typeface="Inter"/>
              <a:ea typeface="Inter"/>
              <a:cs typeface="Inter"/>
              <a:sym typeface="Inter"/>
            </a:endParaRPr>
          </a:p>
          <a:p>
            <a:pPr indent="-368300" lvl="0" marL="457200" rtl="0" algn="l">
              <a:lnSpc>
                <a:spcPct val="115000"/>
              </a:lnSpc>
              <a:spcBef>
                <a:spcPts val="0"/>
              </a:spcBef>
              <a:spcAft>
                <a:spcPts val="0"/>
              </a:spcAft>
              <a:buClr>
                <a:srgbClr val="4F5858"/>
              </a:buClr>
              <a:buSzPts val="2200"/>
              <a:buFont typeface="Inter"/>
              <a:buChar char="➔"/>
            </a:pPr>
            <a:r>
              <a:rPr lang="en" sz="2200">
                <a:solidFill>
                  <a:srgbClr val="4F5858"/>
                </a:solidFill>
                <a:highlight>
                  <a:srgbClr val="FFFFFF"/>
                </a:highlight>
                <a:latin typeface="Inter"/>
                <a:ea typeface="Inter"/>
                <a:cs typeface="Inter"/>
                <a:sym typeface="Inter"/>
              </a:rPr>
              <a:t>Research Nexus and the Integrity of the Scholarly Record (ISR)</a:t>
            </a:r>
            <a:endParaRPr sz="2200">
              <a:solidFill>
                <a:srgbClr val="4F5858"/>
              </a:solidFill>
              <a:highlight>
                <a:srgbClr val="FFFFFF"/>
              </a:highlight>
              <a:latin typeface="Inter"/>
              <a:ea typeface="Inter"/>
              <a:cs typeface="Inter"/>
              <a:sym typeface="Inter"/>
            </a:endParaRPr>
          </a:p>
          <a:p>
            <a:pPr indent="0" lvl="0" marL="914400" rtl="0" algn="l">
              <a:lnSpc>
                <a:spcPct val="115000"/>
              </a:lnSpc>
              <a:spcBef>
                <a:spcPts val="0"/>
              </a:spcBef>
              <a:spcAft>
                <a:spcPts val="0"/>
              </a:spcAft>
              <a:buNone/>
            </a:pPr>
            <a:r>
              <a:t/>
            </a:r>
            <a:endParaRPr sz="2200">
              <a:solidFill>
                <a:srgbClr val="4F5858"/>
              </a:solidFill>
              <a:highlight>
                <a:srgbClr val="FFFFFF"/>
              </a:highlight>
              <a:latin typeface="Inter"/>
              <a:ea typeface="Inter"/>
              <a:cs typeface="Inter"/>
              <a:sym typeface="Inter"/>
            </a:endParaRPr>
          </a:p>
          <a:p>
            <a:pPr indent="-368300" lvl="0" marL="457200" rtl="0" algn="l">
              <a:lnSpc>
                <a:spcPct val="115000"/>
              </a:lnSpc>
              <a:spcBef>
                <a:spcPts val="0"/>
              </a:spcBef>
              <a:spcAft>
                <a:spcPts val="0"/>
              </a:spcAft>
              <a:buClr>
                <a:srgbClr val="4F5858"/>
              </a:buClr>
              <a:buSzPts val="2200"/>
              <a:buFont typeface="Inter"/>
              <a:buChar char="➔"/>
            </a:pPr>
            <a:r>
              <a:rPr lang="en" sz="2200">
                <a:solidFill>
                  <a:srgbClr val="4F5858"/>
                </a:solidFill>
                <a:highlight>
                  <a:srgbClr val="FFFFFF"/>
                </a:highlight>
                <a:latin typeface="Inter"/>
                <a:ea typeface="Inter"/>
                <a:cs typeface="Inter"/>
                <a:sym typeface="Inter"/>
              </a:rPr>
              <a:t>GEM Program  </a:t>
            </a:r>
            <a:endParaRPr sz="2200">
              <a:solidFill>
                <a:srgbClr val="4F5858"/>
              </a:solidFill>
              <a:highlight>
                <a:srgbClr val="FFFFFF"/>
              </a:highlight>
              <a:latin typeface="Inter"/>
              <a:ea typeface="Inter"/>
              <a:cs typeface="Inter"/>
              <a:sym typeface="Inter"/>
            </a:endParaRPr>
          </a:p>
          <a:p>
            <a:pPr indent="0" lvl="0" marL="0" rtl="0" algn="l">
              <a:lnSpc>
                <a:spcPct val="115000"/>
              </a:lnSpc>
              <a:spcBef>
                <a:spcPts val="0"/>
              </a:spcBef>
              <a:spcAft>
                <a:spcPts val="0"/>
              </a:spcAft>
              <a:buNone/>
            </a:pPr>
            <a:r>
              <a:t/>
            </a:r>
            <a:endParaRPr sz="2200">
              <a:solidFill>
                <a:srgbClr val="4F5858"/>
              </a:solidFill>
              <a:highlight>
                <a:srgbClr val="FFFFFF"/>
              </a:highlight>
              <a:latin typeface="Helvetica Neue"/>
              <a:ea typeface="Helvetica Neue"/>
              <a:cs typeface="Helvetica Neue"/>
              <a:sym typeface="Helvetica Neue"/>
            </a:endParaRPr>
          </a:p>
          <a:p>
            <a:pPr indent="0" lvl="0" marL="0" rtl="0" algn="l">
              <a:lnSpc>
                <a:spcPct val="115000"/>
              </a:lnSpc>
              <a:spcBef>
                <a:spcPts val="0"/>
              </a:spcBef>
              <a:spcAft>
                <a:spcPts val="0"/>
              </a:spcAft>
              <a:buNone/>
            </a:pPr>
            <a:r>
              <a:t/>
            </a:r>
            <a:endParaRPr sz="2200">
              <a:solidFill>
                <a:srgbClr val="4F5858"/>
              </a:solidFill>
              <a:highlight>
                <a:srgbClr val="FFFFFF"/>
              </a:highlight>
              <a:latin typeface="Helvetica Neue"/>
              <a:ea typeface="Helvetica Neue"/>
              <a:cs typeface="Helvetica Neue"/>
              <a:sym typeface="Helvetica Neue"/>
            </a:endParaRPr>
          </a:p>
          <a:p>
            <a:pPr indent="0" lvl="0" marL="914400" rtl="0" algn="l">
              <a:lnSpc>
                <a:spcPct val="115000"/>
              </a:lnSpc>
              <a:spcBef>
                <a:spcPts val="0"/>
              </a:spcBef>
              <a:spcAft>
                <a:spcPts val="0"/>
              </a:spcAft>
              <a:buNone/>
            </a:pPr>
            <a:r>
              <a:t/>
            </a:r>
            <a:endParaRPr sz="2200">
              <a:solidFill>
                <a:srgbClr val="4F5858"/>
              </a:solidFill>
              <a:highlight>
                <a:srgbClr val="FFFFFF"/>
              </a:highlight>
              <a:latin typeface="Helvetica Neue"/>
              <a:ea typeface="Helvetica Neue"/>
              <a:cs typeface="Helvetica Neue"/>
              <a:sym typeface="Helvetica Neu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pic>
        <p:nvPicPr>
          <p:cNvPr id="198" name="Google Shape;198;p48"/>
          <p:cNvPicPr preferRelativeResize="0"/>
          <p:nvPr/>
        </p:nvPicPr>
        <p:blipFill>
          <a:blip r:embed="rId3">
            <a:alphaModFix/>
          </a:blip>
          <a:stretch>
            <a:fillRect/>
          </a:stretch>
        </p:blipFill>
        <p:spPr>
          <a:xfrm>
            <a:off x="0" y="0"/>
            <a:ext cx="9144000" cy="5143500"/>
          </a:xfrm>
          <a:prstGeom prst="rect">
            <a:avLst/>
          </a:prstGeom>
          <a:noFill/>
          <a:ln>
            <a:noFill/>
          </a:ln>
        </p:spPr>
      </p:pic>
      <p:sp>
        <p:nvSpPr>
          <p:cNvPr id="199" name="Google Shape;199;p48"/>
          <p:cNvSpPr txBox="1"/>
          <p:nvPr/>
        </p:nvSpPr>
        <p:spPr>
          <a:xfrm>
            <a:off x="1218275" y="1488600"/>
            <a:ext cx="6396000" cy="14562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None/>
            </a:pPr>
            <a:r>
              <a:rPr b="1" lang="en" sz="5900">
                <a:solidFill>
                  <a:schemeClr val="lt1"/>
                </a:solidFill>
                <a:latin typeface="Inter"/>
                <a:ea typeface="Inter"/>
                <a:cs typeface="Inter"/>
                <a:sym typeface="Inter"/>
              </a:rPr>
              <a:t>ABOUT CROSSREF</a:t>
            </a:r>
            <a:endParaRPr b="1" sz="5900">
              <a:solidFill>
                <a:schemeClr val="lt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pic>
        <p:nvPicPr>
          <p:cNvPr id="204" name="Google Shape;204;p49"/>
          <p:cNvPicPr preferRelativeResize="0"/>
          <p:nvPr/>
        </p:nvPicPr>
        <p:blipFill>
          <a:blip r:embed="rId3">
            <a:alphaModFix/>
          </a:blip>
          <a:stretch>
            <a:fillRect/>
          </a:stretch>
        </p:blipFill>
        <p:spPr>
          <a:xfrm>
            <a:off x="0" y="-644450"/>
            <a:ext cx="9144000" cy="2381250"/>
          </a:xfrm>
          <a:prstGeom prst="rect">
            <a:avLst/>
          </a:prstGeom>
          <a:noFill/>
          <a:ln>
            <a:noFill/>
          </a:ln>
        </p:spPr>
      </p:pic>
      <p:sp>
        <p:nvSpPr>
          <p:cNvPr id="205" name="Google Shape;205;p49"/>
          <p:cNvSpPr txBox="1"/>
          <p:nvPr>
            <p:ph idx="4294967295" type="title"/>
          </p:nvPr>
        </p:nvSpPr>
        <p:spPr>
          <a:xfrm>
            <a:off x="828625" y="656625"/>
            <a:ext cx="74451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a:solidFill>
                  <a:schemeClr val="lt1"/>
                </a:solidFill>
                <a:latin typeface="Inter SemiBold"/>
                <a:ea typeface="Inter SemiBold"/>
                <a:cs typeface="Inter SemiBold"/>
                <a:sym typeface="Inter SemiBold"/>
              </a:rPr>
              <a:t>ABOUT CROSSREF</a:t>
            </a:r>
            <a:endParaRPr b="0">
              <a:solidFill>
                <a:schemeClr val="lt1"/>
              </a:solidFill>
              <a:latin typeface="Inter SemiBold"/>
              <a:ea typeface="Inter SemiBold"/>
              <a:cs typeface="Inter SemiBold"/>
              <a:sym typeface="Inter SemiBold"/>
            </a:endParaRPr>
          </a:p>
        </p:txBody>
      </p:sp>
      <p:sp>
        <p:nvSpPr>
          <p:cNvPr id="206" name="Google Shape;206;p49"/>
          <p:cNvSpPr txBox="1"/>
          <p:nvPr/>
        </p:nvSpPr>
        <p:spPr>
          <a:xfrm>
            <a:off x="4910650" y="1849212"/>
            <a:ext cx="898800" cy="487500"/>
          </a:xfrm>
          <a:prstGeom prst="rect">
            <a:avLst/>
          </a:prstGeom>
          <a:solidFill>
            <a:srgbClr val="A619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20 K</a:t>
            </a:r>
            <a:endParaRPr sz="1600">
              <a:solidFill>
                <a:schemeClr val="lt1"/>
              </a:solidFill>
              <a:latin typeface="Inter"/>
              <a:ea typeface="Inter"/>
              <a:cs typeface="Inter"/>
              <a:sym typeface="Inter"/>
            </a:endParaRPr>
          </a:p>
        </p:txBody>
      </p:sp>
      <p:sp>
        <p:nvSpPr>
          <p:cNvPr id="207" name="Google Shape;207;p49"/>
          <p:cNvSpPr txBox="1"/>
          <p:nvPr/>
        </p:nvSpPr>
        <p:spPr>
          <a:xfrm>
            <a:off x="5809484" y="1849212"/>
            <a:ext cx="3038100" cy="487500"/>
          </a:xfrm>
          <a:prstGeom prst="rect">
            <a:avLst/>
          </a:prstGeom>
          <a:solidFill>
            <a:srgbClr val="EF334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members</a:t>
            </a:r>
            <a:endParaRPr sz="1600">
              <a:solidFill>
                <a:schemeClr val="lt1"/>
              </a:solidFill>
              <a:latin typeface="Inter"/>
              <a:ea typeface="Inter"/>
              <a:cs typeface="Inter"/>
              <a:sym typeface="Inter"/>
            </a:endParaRPr>
          </a:p>
        </p:txBody>
      </p:sp>
      <p:sp>
        <p:nvSpPr>
          <p:cNvPr id="208" name="Google Shape;208;p49"/>
          <p:cNvSpPr txBox="1"/>
          <p:nvPr/>
        </p:nvSpPr>
        <p:spPr>
          <a:xfrm>
            <a:off x="4910650" y="2381290"/>
            <a:ext cx="898800" cy="487500"/>
          </a:xfrm>
          <a:prstGeom prst="rect">
            <a:avLst/>
          </a:prstGeom>
          <a:solidFill>
            <a:srgbClr val="A619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160</a:t>
            </a:r>
            <a:endParaRPr sz="1600">
              <a:solidFill>
                <a:schemeClr val="lt1"/>
              </a:solidFill>
              <a:latin typeface="Inter"/>
              <a:ea typeface="Inter"/>
              <a:cs typeface="Inter"/>
              <a:sym typeface="Inter"/>
            </a:endParaRPr>
          </a:p>
        </p:txBody>
      </p:sp>
      <p:sp>
        <p:nvSpPr>
          <p:cNvPr id="209" name="Google Shape;209;p49"/>
          <p:cNvSpPr txBox="1"/>
          <p:nvPr/>
        </p:nvSpPr>
        <p:spPr>
          <a:xfrm>
            <a:off x="5809484" y="2381290"/>
            <a:ext cx="3038100" cy="487500"/>
          </a:xfrm>
          <a:prstGeom prst="rect">
            <a:avLst/>
          </a:prstGeom>
          <a:solidFill>
            <a:srgbClr val="EF334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countries</a:t>
            </a:r>
            <a:endParaRPr sz="1600">
              <a:solidFill>
                <a:schemeClr val="lt1"/>
              </a:solidFill>
              <a:latin typeface="Inter"/>
              <a:ea typeface="Inter"/>
              <a:cs typeface="Inter"/>
              <a:sym typeface="Inter"/>
            </a:endParaRPr>
          </a:p>
        </p:txBody>
      </p:sp>
      <p:sp>
        <p:nvSpPr>
          <p:cNvPr id="210" name="Google Shape;210;p49"/>
          <p:cNvSpPr txBox="1"/>
          <p:nvPr/>
        </p:nvSpPr>
        <p:spPr>
          <a:xfrm>
            <a:off x="4910650" y="2913368"/>
            <a:ext cx="1462800" cy="487500"/>
          </a:xfrm>
          <a:prstGeom prst="rect">
            <a:avLst/>
          </a:prstGeom>
          <a:solidFill>
            <a:srgbClr val="A619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1.2 billion</a:t>
            </a:r>
            <a:endParaRPr sz="1600">
              <a:solidFill>
                <a:schemeClr val="lt1"/>
              </a:solidFill>
              <a:latin typeface="Inter"/>
              <a:ea typeface="Inter"/>
              <a:cs typeface="Inter"/>
              <a:sym typeface="Inter"/>
            </a:endParaRPr>
          </a:p>
        </p:txBody>
      </p:sp>
      <p:sp>
        <p:nvSpPr>
          <p:cNvPr id="211" name="Google Shape;211;p49"/>
          <p:cNvSpPr txBox="1"/>
          <p:nvPr/>
        </p:nvSpPr>
        <p:spPr>
          <a:xfrm>
            <a:off x="6373650" y="2913368"/>
            <a:ext cx="2473200" cy="487500"/>
          </a:xfrm>
          <a:prstGeom prst="rect">
            <a:avLst/>
          </a:prstGeom>
          <a:solidFill>
            <a:srgbClr val="EF334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DOI resolutions each month</a:t>
            </a:r>
            <a:endParaRPr sz="1600">
              <a:solidFill>
                <a:schemeClr val="lt1"/>
              </a:solidFill>
              <a:latin typeface="Inter"/>
              <a:ea typeface="Inter"/>
              <a:cs typeface="Inter"/>
              <a:sym typeface="Inter"/>
            </a:endParaRPr>
          </a:p>
        </p:txBody>
      </p:sp>
      <p:sp>
        <p:nvSpPr>
          <p:cNvPr id="212" name="Google Shape;212;p49"/>
          <p:cNvSpPr txBox="1"/>
          <p:nvPr/>
        </p:nvSpPr>
        <p:spPr>
          <a:xfrm>
            <a:off x="4910650" y="3445446"/>
            <a:ext cx="1462800" cy="487500"/>
          </a:xfrm>
          <a:prstGeom prst="rect">
            <a:avLst/>
          </a:prstGeom>
          <a:solidFill>
            <a:srgbClr val="A619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2 billion</a:t>
            </a:r>
            <a:endParaRPr sz="1600">
              <a:solidFill>
                <a:schemeClr val="lt1"/>
              </a:solidFill>
              <a:latin typeface="Inter"/>
              <a:ea typeface="Inter"/>
              <a:cs typeface="Inter"/>
              <a:sym typeface="Inter"/>
            </a:endParaRPr>
          </a:p>
        </p:txBody>
      </p:sp>
      <p:sp>
        <p:nvSpPr>
          <p:cNvPr id="213" name="Google Shape;213;p49"/>
          <p:cNvSpPr txBox="1"/>
          <p:nvPr/>
        </p:nvSpPr>
        <p:spPr>
          <a:xfrm>
            <a:off x="6373650" y="3445446"/>
            <a:ext cx="2473200" cy="487500"/>
          </a:xfrm>
          <a:prstGeom prst="rect">
            <a:avLst/>
          </a:prstGeom>
          <a:solidFill>
            <a:srgbClr val="EF334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Queries each month</a:t>
            </a:r>
            <a:endParaRPr sz="1600">
              <a:solidFill>
                <a:schemeClr val="lt1"/>
              </a:solidFill>
              <a:latin typeface="Inter"/>
              <a:ea typeface="Inter"/>
              <a:cs typeface="Inter"/>
              <a:sym typeface="Inter"/>
            </a:endParaRPr>
          </a:p>
        </p:txBody>
      </p:sp>
      <p:sp>
        <p:nvSpPr>
          <p:cNvPr id="214" name="Google Shape;214;p49"/>
          <p:cNvSpPr txBox="1"/>
          <p:nvPr/>
        </p:nvSpPr>
        <p:spPr>
          <a:xfrm>
            <a:off x="4910650" y="3977522"/>
            <a:ext cx="1462800" cy="487500"/>
          </a:xfrm>
          <a:prstGeom prst="rect">
            <a:avLst/>
          </a:prstGeom>
          <a:solidFill>
            <a:srgbClr val="A619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160 million</a:t>
            </a:r>
            <a:endParaRPr sz="1600">
              <a:solidFill>
                <a:schemeClr val="lt1"/>
              </a:solidFill>
              <a:latin typeface="Inter"/>
              <a:ea typeface="Inter"/>
              <a:cs typeface="Inter"/>
              <a:sym typeface="Inter"/>
            </a:endParaRPr>
          </a:p>
        </p:txBody>
      </p:sp>
      <p:sp>
        <p:nvSpPr>
          <p:cNvPr id="215" name="Google Shape;215;p49"/>
          <p:cNvSpPr txBox="1"/>
          <p:nvPr/>
        </p:nvSpPr>
        <p:spPr>
          <a:xfrm>
            <a:off x="6373650" y="3977522"/>
            <a:ext cx="2473200" cy="487500"/>
          </a:xfrm>
          <a:prstGeom prst="rect">
            <a:avLst/>
          </a:prstGeom>
          <a:solidFill>
            <a:srgbClr val="EF334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Open metadata records</a:t>
            </a:r>
            <a:endParaRPr sz="1600">
              <a:solidFill>
                <a:schemeClr val="lt1"/>
              </a:solidFill>
              <a:latin typeface="Inter"/>
              <a:ea typeface="Inter"/>
              <a:cs typeface="Inter"/>
              <a:sym typeface="Inter"/>
            </a:endParaRPr>
          </a:p>
        </p:txBody>
      </p:sp>
      <p:sp>
        <p:nvSpPr>
          <p:cNvPr id="216" name="Google Shape;216;p49"/>
          <p:cNvSpPr txBox="1"/>
          <p:nvPr/>
        </p:nvSpPr>
        <p:spPr>
          <a:xfrm>
            <a:off x="4910650" y="4509597"/>
            <a:ext cx="1956000" cy="487500"/>
          </a:xfrm>
          <a:prstGeom prst="rect">
            <a:avLst/>
          </a:prstGeom>
          <a:solidFill>
            <a:srgbClr val="A619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120 sponsor orgs</a:t>
            </a:r>
            <a:endParaRPr sz="1600">
              <a:solidFill>
                <a:schemeClr val="lt1"/>
              </a:solidFill>
              <a:latin typeface="Inter"/>
              <a:ea typeface="Inter"/>
              <a:cs typeface="Inter"/>
              <a:sym typeface="Inter"/>
            </a:endParaRPr>
          </a:p>
        </p:txBody>
      </p:sp>
      <p:sp>
        <p:nvSpPr>
          <p:cNvPr id="217" name="Google Shape;217;p49"/>
          <p:cNvSpPr txBox="1"/>
          <p:nvPr/>
        </p:nvSpPr>
        <p:spPr>
          <a:xfrm>
            <a:off x="6793491" y="4509597"/>
            <a:ext cx="2053800" cy="487500"/>
          </a:xfrm>
          <a:prstGeom prst="rect">
            <a:avLst/>
          </a:prstGeom>
          <a:solidFill>
            <a:srgbClr val="EF334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 sz="1600">
                <a:solidFill>
                  <a:schemeClr val="lt1"/>
                </a:solidFill>
                <a:latin typeface="Inter"/>
                <a:ea typeface="Inter"/>
                <a:cs typeface="Inter"/>
                <a:sym typeface="Inter"/>
              </a:rPr>
              <a:t>50 Ambassadors</a:t>
            </a:r>
            <a:endParaRPr sz="1600">
              <a:solidFill>
                <a:schemeClr val="lt1"/>
              </a:solidFill>
              <a:latin typeface="Inter"/>
              <a:ea typeface="Inter"/>
              <a:cs typeface="Inter"/>
              <a:sym typeface="Inter"/>
            </a:endParaRPr>
          </a:p>
        </p:txBody>
      </p:sp>
      <p:sp>
        <p:nvSpPr>
          <p:cNvPr id="218" name="Google Shape;218;p49"/>
          <p:cNvSpPr txBox="1"/>
          <p:nvPr/>
        </p:nvSpPr>
        <p:spPr>
          <a:xfrm>
            <a:off x="79075" y="1849200"/>
            <a:ext cx="4662300" cy="31479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rgbClr val="595959"/>
              </a:buClr>
              <a:buSzPts val="1800"/>
              <a:buFont typeface="Inter"/>
              <a:buChar char="●"/>
            </a:pPr>
            <a:r>
              <a:rPr lang="en" sz="1800">
                <a:solidFill>
                  <a:srgbClr val="595959"/>
                </a:solidFill>
                <a:latin typeface="Inter"/>
                <a:ea typeface="Inter"/>
                <a:cs typeface="Inter"/>
                <a:sym typeface="Inter"/>
              </a:rPr>
              <a:t>O</a:t>
            </a:r>
            <a:r>
              <a:rPr lang="en" sz="1800" u="none" cap="none" strike="noStrike">
                <a:solidFill>
                  <a:srgbClr val="595959"/>
                </a:solidFill>
                <a:latin typeface="Inter"/>
                <a:ea typeface="Inter"/>
                <a:cs typeface="Inter"/>
                <a:sym typeface="Inter"/>
              </a:rPr>
              <a:t>pen</a:t>
            </a:r>
            <a:r>
              <a:rPr lang="en" sz="1800">
                <a:solidFill>
                  <a:srgbClr val="595959"/>
                </a:solidFill>
                <a:latin typeface="Inter"/>
                <a:ea typeface="Inter"/>
                <a:cs typeface="Inter"/>
                <a:sym typeface="Inter"/>
              </a:rPr>
              <a:t> </a:t>
            </a:r>
            <a:r>
              <a:rPr lang="en" sz="1800" u="none" cap="none" strike="noStrike">
                <a:solidFill>
                  <a:srgbClr val="595959"/>
                </a:solidFill>
                <a:latin typeface="Inter"/>
                <a:ea typeface="Inter"/>
                <a:cs typeface="Inter"/>
                <a:sym typeface="Inter"/>
              </a:rPr>
              <a:t>scholarly infrastructure </a:t>
            </a:r>
            <a:endParaRPr sz="1800" u="none" cap="none" strike="noStrike">
              <a:solidFill>
                <a:srgbClr val="595959"/>
              </a:solidFill>
              <a:latin typeface="Inter"/>
              <a:ea typeface="Inter"/>
              <a:cs typeface="Inter"/>
              <a:sym typeface="Inter"/>
            </a:endParaRPr>
          </a:p>
          <a:p>
            <a:pPr indent="0" lvl="0" marL="457200" marR="0" rtl="0" algn="l">
              <a:lnSpc>
                <a:spcPct val="115000"/>
              </a:lnSpc>
              <a:spcBef>
                <a:spcPts val="0"/>
              </a:spcBef>
              <a:spcAft>
                <a:spcPts val="0"/>
              </a:spcAft>
              <a:buNone/>
            </a:pPr>
            <a:r>
              <a:t/>
            </a:r>
            <a:endParaRPr sz="1800">
              <a:solidFill>
                <a:srgbClr val="595959"/>
              </a:solidFill>
              <a:latin typeface="Inter"/>
              <a:ea typeface="Inter"/>
              <a:cs typeface="Inter"/>
              <a:sym typeface="Inter"/>
            </a:endParaRPr>
          </a:p>
          <a:p>
            <a:pPr indent="-342900" lvl="0" marL="457200" rtl="0" algn="l">
              <a:lnSpc>
                <a:spcPct val="115000"/>
              </a:lnSpc>
              <a:spcBef>
                <a:spcPts val="0"/>
              </a:spcBef>
              <a:spcAft>
                <a:spcPts val="0"/>
              </a:spcAft>
              <a:buClr>
                <a:schemeClr val="dk2"/>
              </a:buClr>
              <a:buSzPts val="1800"/>
              <a:buFont typeface="Inter"/>
              <a:buChar char="●"/>
            </a:pPr>
            <a:r>
              <a:rPr lang="en" sz="1800">
                <a:solidFill>
                  <a:schemeClr val="dk2"/>
                </a:solidFill>
                <a:latin typeface="Inter"/>
                <a:ea typeface="Inter"/>
                <a:cs typeface="Inter"/>
                <a:sym typeface="Inter"/>
              </a:rPr>
              <a:t>Metadata registry to enable services</a:t>
            </a:r>
            <a:endParaRPr sz="1800">
              <a:solidFill>
                <a:schemeClr val="dk2"/>
              </a:solidFill>
              <a:latin typeface="Inter"/>
              <a:ea typeface="Inter"/>
              <a:cs typeface="Inter"/>
              <a:sym typeface="Inter"/>
            </a:endParaRPr>
          </a:p>
          <a:p>
            <a:pPr indent="0" lvl="0" marL="457200" rtl="0" algn="l">
              <a:lnSpc>
                <a:spcPct val="115000"/>
              </a:lnSpc>
              <a:spcBef>
                <a:spcPts val="0"/>
              </a:spcBef>
              <a:spcAft>
                <a:spcPts val="0"/>
              </a:spcAft>
              <a:buNone/>
            </a:pPr>
            <a:r>
              <a:t/>
            </a:r>
            <a:endParaRPr sz="1800">
              <a:solidFill>
                <a:schemeClr val="dk2"/>
              </a:solidFill>
              <a:latin typeface="Inter"/>
              <a:ea typeface="Inter"/>
              <a:cs typeface="Inter"/>
              <a:sym typeface="Inter"/>
            </a:endParaRPr>
          </a:p>
          <a:p>
            <a:pPr indent="-342900" lvl="0" marL="457200" marR="0" rtl="0" algn="l">
              <a:lnSpc>
                <a:spcPct val="115000"/>
              </a:lnSpc>
              <a:spcBef>
                <a:spcPts val="0"/>
              </a:spcBef>
              <a:spcAft>
                <a:spcPts val="0"/>
              </a:spcAft>
              <a:buSzPts val="1800"/>
              <a:buFont typeface="Inter"/>
              <a:buChar char="●"/>
            </a:pPr>
            <a:r>
              <a:rPr lang="en" sz="1800">
                <a:solidFill>
                  <a:schemeClr val="dk2"/>
                </a:solidFill>
                <a:latin typeface="Inter"/>
                <a:ea typeface="Inter"/>
                <a:cs typeface="Inter"/>
                <a:sym typeface="Inter"/>
              </a:rPr>
              <a:t>Crossref DOIs are</a:t>
            </a:r>
            <a:r>
              <a:rPr lang="en" sz="1800">
                <a:solidFill>
                  <a:srgbClr val="4F5858"/>
                </a:solidFill>
                <a:highlight>
                  <a:schemeClr val="lt1"/>
                </a:highlight>
                <a:latin typeface="Inter"/>
                <a:ea typeface="Inter"/>
                <a:cs typeface="Inter"/>
                <a:sym typeface="Inter"/>
              </a:rPr>
              <a:t> </a:t>
            </a:r>
            <a:r>
              <a:rPr lang="en" sz="1800">
                <a:solidFill>
                  <a:schemeClr val="dk2"/>
                </a:solidFill>
                <a:latin typeface="Inter"/>
                <a:ea typeface="Inter"/>
                <a:cs typeface="Inter"/>
                <a:sym typeface="Inter"/>
              </a:rPr>
              <a:t>citation identifiers</a:t>
            </a:r>
            <a:endParaRPr sz="1800">
              <a:solidFill>
                <a:schemeClr val="dk2"/>
              </a:solidFill>
              <a:latin typeface="Inter"/>
              <a:ea typeface="Inter"/>
              <a:cs typeface="Inter"/>
              <a:sym typeface="Inter"/>
            </a:endParaRPr>
          </a:p>
          <a:p>
            <a:pPr indent="0" lvl="0" marL="457200" marR="0" rtl="0" algn="l">
              <a:lnSpc>
                <a:spcPct val="115000"/>
              </a:lnSpc>
              <a:spcBef>
                <a:spcPts val="0"/>
              </a:spcBef>
              <a:spcAft>
                <a:spcPts val="0"/>
              </a:spcAft>
              <a:buNone/>
            </a:pPr>
            <a:r>
              <a:rPr lang="en" sz="1800">
                <a:solidFill>
                  <a:srgbClr val="EF3340"/>
                </a:solidFill>
                <a:latin typeface="Inter"/>
                <a:ea typeface="Inter"/>
                <a:cs typeface="Inter"/>
                <a:sym typeface="Inter"/>
              </a:rPr>
              <a:t>grants, preprints, articles, chapters, proceedings, standards, reports, protocols, dissertations, reviews</a:t>
            </a:r>
            <a:endParaRPr sz="1800">
              <a:solidFill>
                <a:srgbClr val="EF334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pic>
        <p:nvPicPr>
          <p:cNvPr id="223" name="Google Shape;223;p50"/>
          <p:cNvPicPr preferRelativeResize="0"/>
          <p:nvPr/>
        </p:nvPicPr>
        <p:blipFill>
          <a:blip r:embed="rId3">
            <a:alphaModFix/>
          </a:blip>
          <a:stretch>
            <a:fillRect/>
          </a:stretch>
        </p:blipFill>
        <p:spPr>
          <a:xfrm>
            <a:off x="0" y="-644450"/>
            <a:ext cx="9144000" cy="2381250"/>
          </a:xfrm>
          <a:prstGeom prst="rect">
            <a:avLst/>
          </a:prstGeom>
          <a:noFill/>
          <a:ln>
            <a:noFill/>
          </a:ln>
        </p:spPr>
      </p:pic>
      <p:sp>
        <p:nvSpPr>
          <p:cNvPr id="224" name="Google Shape;224;p50"/>
          <p:cNvSpPr txBox="1"/>
          <p:nvPr>
            <p:ph idx="4294967295" type="body"/>
          </p:nvPr>
        </p:nvSpPr>
        <p:spPr>
          <a:xfrm>
            <a:off x="828625" y="2121475"/>
            <a:ext cx="7409400" cy="21300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200"/>
              </a:spcAft>
              <a:buNone/>
            </a:pPr>
            <a:r>
              <a:rPr lang="en" sz="2600">
                <a:latin typeface="Inter"/>
                <a:ea typeface="Inter"/>
                <a:cs typeface="Inter"/>
                <a:sym typeface="Inter"/>
              </a:rPr>
              <a:t>We envision a rich and reusable open network of relationships </a:t>
            </a:r>
            <a:r>
              <a:rPr b="1" lang="en" sz="2600">
                <a:latin typeface="Inter"/>
                <a:ea typeface="Inter"/>
                <a:cs typeface="Inter"/>
                <a:sym typeface="Inter"/>
              </a:rPr>
              <a:t>connecting research organizations, people, things, and actions</a:t>
            </a:r>
            <a:r>
              <a:rPr lang="en" sz="2600">
                <a:latin typeface="Inter"/>
                <a:ea typeface="Inter"/>
                <a:cs typeface="Inter"/>
                <a:sym typeface="Inter"/>
              </a:rPr>
              <a:t>; a scholarly record that the global community can build on forever, for the benefit of society.</a:t>
            </a:r>
            <a:endParaRPr sz="2600">
              <a:latin typeface="Inter"/>
              <a:ea typeface="Inter"/>
              <a:cs typeface="Inter"/>
              <a:sym typeface="Inter"/>
            </a:endParaRPr>
          </a:p>
        </p:txBody>
      </p:sp>
      <p:sp>
        <p:nvSpPr>
          <p:cNvPr id="225" name="Google Shape;225;p50"/>
          <p:cNvSpPr txBox="1"/>
          <p:nvPr>
            <p:ph idx="4294967295" type="title"/>
          </p:nvPr>
        </p:nvSpPr>
        <p:spPr>
          <a:xfrm>
            <a:off x="828625" y="656625"/>
            <a:ext cx="6749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a:solidFill>
                  <a:schemeClr val="lt1"/>
                </a:solidFill>
                <a:latin typeface="Inter SemiBold"/>
                <a:ea typeface="Inter SemiBold"/>
                <a:cs typeface="Inter SemiBold"/>
                <a:sym typeface="Inter SemiBold"/>
              </a:rPr>
              <a:t>VISION</a:t>
            </a:r>
            <a:endParaRPr b="0">
              <a:solidFill>
                <a:schemeClr val="lt1"/>
              </a:solidFill>
              <a:latin typeface="Inter SemiBold"/>
              <a:ea typeface="Inter SemiBold"/>
              <a:cs typeface="Inter SemiBold"/>
              <a:sym typeface="Inter SemiBo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pic>
        <p:nvPicPr>
          <p:cNvPr id="230" name="Google Shape;230;p51"/>
          <p:cNvPicPr preferRelativeResize="0"/>
          <p:nvPr/>
        </p:nvPicPr>
        <p:blipFill>
          <a:blip r:embed="rId3">
            <a:alphaModFix/>
          </a:blip>
          <a:stretch>
            <a:fillRect/>
          </a:stretch>
        </p:blipFill>
        <p:spPr>
          <a:xfrm>
            <a:off x="0" y="-644450"/>
            <a:ext cx="9144000" cy="2381250"/>
          </a:xfrm>
          <a:prstGeom prst="rect">
            <a:avLst/>
          </a:prstGeom>
          <a:noFill/>
          <a:ln>
            <a:noFill/>
          </a:ln>
        </p:spPr>
      </p:pic>
      <p:sp>
        <p:nvSpPr>
          <p:cNvPr id="231" name="Google Shape;231;p51"/>
          <p:cNvSpPr txBox="1"/>
          <p:nvPr>
            <p:ph idx="4294967295" type="body"/>
          </p:nvPr>
        </p:nvSpPr>
        <p:spPr>
          <a:xfrm>
            <a:off x="828625" y="2121475"/>
            <a:ext cx="7699200" cy="2130000"/>
          </a:xfrm>
          <a:prstGeom prst="rect">
            <a:avLst/>
          </a:prstGeom>
        </p:spPr>
        <p:txBody>
          <a:bodyPr anchorCtr="0" anchor="t" bIns="91425" lIns="91425" spcFirstLastPara="1" rIns="91425" wrap="square" tIns="91425">
            <a:normAutofit lnSpcReduction="10000"/>
          </a:bodyPr>
          <a:lstStyle/>
          <a:p>
            <a:pPr indent="0" lvl="0" marL="0" rtl="0" algn="l">
              <a:spcBef>
                <a:spcPts val="1200"/>
              </a:spcBef>
              <a:spcAft>
                <a:spcPts val="1200"/>
              </a:spcAft>
              <a:buNone/>
            </a:pPr>
            <a:r>
              <a:rPr lang="en" sz="2000"/>
              <a:t>Crossref makes research objects easy to find, cite, link, assess, and reuse. We’re a not-for-profit membership organisation that exists to make scholarly communications better. We rally the community; tag and share metadata; run an open infrastructure; play with technology; and make tools and services—all to help put research in context.</a:t>
            </a:r>
            <a:endParaRPr sz="2000"/>
          </a:p>
        </p:txBody>
      </p:sp>
      <p:sp>
        <p:nvSpPr>
          <p:cNvPr id="232" name="Google Shape;232;p51"/>
          <p:cNvSpPr txBox="1"/>
          <p:nvPr>
            <p:ph idx="4294967295" type="title"/>
          </p:nvPr>
        </p:nvSpPr>
        <p:spPr>
          <a:xfrm>
            <a:off x="828625" y="656625"/>
            <a:ext cx="6749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a:solidFill>
                  <a:schemeClr val="lt1"/>
                </a:solidFill>
                <a:latin typeface="Inter SemiBold"/>
                <a:ea typeface="Inter SemiBold"/>
                <a:cs typeface="Inter SemiBold"/>
                <a:sym typeface="Inter SemiBold"/>
              </a:rPr>
              <a:t>MISSION</a:t>
            </a:r>
            <a:endParaRPr b="0">
              <a:solidFill>
                <a:schemeClr val="lt1"/>
              </a:solidFill>
              <a:latin typeface="Inter SemiBold"/>
              <a:ea typeface="Inter SemiBold"/>
              <a:cs typeface="Inter SemiBold"/>
              <a:sym typeface="Inter SemiBo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id="237" name="Google Shape;237;p52"/>
          <p:cNvPicPr preferRelativeResize="0"/>
          <p:nvPr/>
        </p:nvPicPr>
        <p:blipFill>
          <a:blip r:embed="rId3">
            <a:alphaModFix/>
          </a:blip>
          <a:stretch>
            <a:fillRect/>
          </a:stretch>
        </p:blipFill>
        <p:spPr>
          <a:xfrm>
            <a:off x="0" y="0"/>
            <a:ext cx="9144000" cy="5143500"/>
          </a:xfrm>
          <a:prstGeom prst="rect">
            <a:avLst/>
          </a:prstGeom>
          <a:noFill/>
          <a:ln>
            <a:noFill/>
          </a:ln>
        </p:spPr>
      </p:pic>
      <p:sp>
        <p:nvSpPr>
          <p:cNvPr id="238" name="Google Shape;238;p52"/>
          <p:cNvSpPr txBox="1"/>
          <p:nvPr/>
        </p:nvSpPr>
        <p:spPr>
          <a:xfrm>
            <a:off x="1097250" y="727900"/>
            <a:ext cx="6804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600">
                <a:solidFill>
                  <a:srgbClr val="005F83"/>
                </a:solidFill>
                <a:latin typeface="Inter"/>
                <a:ea typeface="Inter"/>
                <a:cs typeface="Inter"/>
                <a:sym typeface="Inter"/>
              </a:rPr>
              <a:t>BENEFITS OF MEMBERSHIP</a:t>
            </a:r>
            <a:endParaRPr b="1" sz="3600">
              <a:solidFill>
                <a:srgbClr val="005F83"/>
              </a:solidFill>
              <a:latin typeface="Inter"/>
              <a:ea typeface="Inter"/>
              <a:cs typeface="Inter"/>
              <a:sym typeface="Inter"/>
            </a:endParaRPr>
          </a:p>
        </p:txBody>
      </p:sp>
      <p:sp>
        <p:nvSpPr>
          <p:cNvPr id="239" name="Google Shape;239;p52"/>
          <p:cNvSpPr txBox="1"/>
          <p:nvPr/>
        </p:nvSpPr>
        <p:spPr>
          <a:xfrm>
            <a:off x="829913" y="2667250"/>
            <a:ext cx="2076900" cy="68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595959"/>
                </a:solidFill>
                <a:latin typeface="Helvetica Neue"/>
                <a:ea typeface="Helvetica Neue"/>
                <a:cs typeface="Helvetica Neue"/>
                <a:sym typeface="Helvetica Neue"/>
              </a:rPr>
              <a:t>Persistent</a:t>
            </a:r>
            <a:r>
              <a:rPr b="1" lang="en">
                <a:solidFill>
                  <a:srgbClr val="595959"/>
                </a:solidFill>
                <a:latin typeface="Helvetica Neue"/>
                <a:ea typeface="Helvetica Neue"/>
                <a:cs typeface="Helvetica Neue"/>
                <a:sym typeface="Helvetica Neue"/>
              </a:rPr>
              <a:t>, </a:t>
            </a:r>
            <a:r>
              <a:rPr b="1" lang="en">
                <a:solidFill>
                  <a:srgbClr val="595959"/>
                </a:solidFill>
                <a:latin typeface="Helvetica Neue"/>
                <a:ea typeface="Helvetica Neue"/>
                <a:cs typeface="Helvetica Neue"/>
                <a:sym typeface="Helvetica Neue"/>
              </a:rPr>
              <a:t>open</a:t>
            </a:r>
            <a:r>
              <a:rPr b="1" lang="en">
                <a:solidFill>
                  <a:srgbClr val="595959"/>
                </a:solidFill>
                <a:latin typeface="Helvetica Neue"/>
                <a:ea typeface="Helvetica Neue"/>
                <a:cs typeface="Helvetica Neue"/>
                <a:sym typeface="Helvetica Neue"/>
              </a:rPr>
              <a:t>, community-governed infrastructure</a:t>
            </a:r>
            <a:endParaRPr b="1">
              <a:solidFill>
                <a:srgbClr val="595959"/>
              </a:solidFill>
              <a:latin typeface="Helvetica Neue"/>
              <a:ea typeface="Helvetica Neue"/>
              <a:cs typeface="Helvetica Neue"/>
              <a:sym typeface="Helvetica Neue"/>
            </a:endParaRPr>
          </a:p>
        </p:txBody>
      </p:sp>
      <p:sp>
        <p:nvSpPr>
          <p:cNvPr id="240" name="Google Shape;240;p52"/>
          <p:cNvSpPr txBox="1"/>
          <p:nvPr/>
        </p:nvSpPr>
        <p:spPr>
          <a:xfrm>
            <a:off x="934162" y="3351080"/>
            <a:ext cx="1868400" cy="947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100">
                <a:solidFill>
                  <a:srgbClr val="595959"/>
                </a:solidFill>
                <a:latin typeface="Helvetica Neue"/>
                <a:ea typeface="Helvetica Neue"/>
                <a:cs typeface="Helvetica Neue"/>
                <a:sym typeface="Helvetica Neue"/>
              </a:rPr>
              <a:t>Become part of a globally connected network of scholarly research</a:t>
            </a:r>
            <a:endParaRPr sz="1100">
              <a:solidFill>
                <a:srgbClr val="595959"/>
              </a:solidFill>
              <a:latin typeface="Helvetica Neue"/>
              <a:ea typeface="Helvetica Neue"/>
              <a:cs typeface="Helvetica Neue"/>
              <a:sym typeface="Helvetica Neue"/>
            </a:endParaRPr>
          </a:p>
        </p:txBody>
      </p:sp>
      <p:pic>
        <p:nvPicPr>
          <p:cNvPr id="241" name="Google Shape;241;p52"/>
          <p:cNvPicPr preferRelativeResize="0"/>
          <p:nvPr/>
        </p:nvPicPr>
        <p:blipFill>
          <a:blip r:embed="rId4">
            <a:alphaModFix/>
          </a:blip>
          <a:stretch>
            <a:fillRect/>
          </a:stretch>
        </p:blipFill>
        <p:spPr>
          <a:xfrm>
            <a:off x="1097238" y="1292425"/>
            <a:ext cx="1542231" cy="1406702"/>
          </a:xfrm>
          <a:prstGeom prst="rect">
            <a:avLst/>
          </a:prstGeom>
          <a:noFill/>
          <a:ln>
            <a:noFill/>
          </a:ln>
        </p:spPr>
      </p:pic>
      <p:sp>
        <p:nvSpPr>
          <p:cNvPr id="242" name="Google Shape;242;p52"/>
          <p:cNvSpPr txBox="1"/>
          <p:nvPr/>
        </p:nvSpPr>
        <p:spPr>
          <a:xfrm>
            <a:off x="3754501" y="2596432"/>
            <a:ext cx="1760100" cy="68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595959"/>
                </a:solidFill>
                <a:latin typeface="Helvetica Neue"/>
                <a:ea typeface="Helvetica Neue"/>
                <a:cs typeface="Helvetica Neue"/>
                <a:sym typeface="Helvetica Neue"/>
              </a:rPr>
              <a:t>Community </a:t>
            </a:r>
            <a:r>
              <a:rPr b="1" lang="en">
                <a:solidFill>
                  <a:srgbClr val="595959"/>
                </a:solidFill>
                <a:latin typeface="Helvetica Neue"/>
                <a:ea typeface="Helvetica Neue"/>
                <a:cs typeface="Helvetica Neue"/>
                <a:sym typeface="Helvetica Neue"/>
              </a:rPr>
              <a:t>responsibility</a:t>
            </a:r>
            <a:r>
              <a:rPr b="1" lang="en">
                <a:solidFill>
                  <a:srgbClr val="595959"/>
                </a:solidFill>
                <a:latin typeface="Helvetica Neue"/>
                <a:ea typeface="Helvetica Neue"/>
                <a:cs typeface="Helvetica Neue"/>
                <a:sym typeface="Helvetica Neue"/>
              </a:rPr>
              <a:t> = collective benefit</a:t>
            </a:r>
            <a:endParaRPr b="1">
              <a:solidFill>
                <a:srgbClr val="595959"/>
              </a:solidFill>
              <a:latin typeface="Helvetica Neue"/>
              <a:ea typeface="Helvetica Neue"/>
              <a:cs typeface="Helvetica Neue"/>
              <a:sym typeface="Helvetica Neue"/>
            </a:endParaRPr>
          </a:p>
        </p:txBody>
      </p:sp>
      <p:sp>
        <p:nvSpPr>
          <p:cNvPr id="243" name="Google Shape;243;p52"/>
          <p:cNvSpPr txBox="1"/>
          <p:nvPr/>
        </p:nvSpPr>
        <p:spPr>
          <a:xfrm>
            <a:off x="3495750" y="3318025"/>
            <a:ext cx="2152500" cy="68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100">
                <a:solidFill>
                  <a:srgbClr val="595959"/>
                </a:solidFill>
                <a:latin typeface="Helvetica Neue"/>
                <a:ea typeface="Helvetica Neue"/>
                <a:cs typeface="Helvetica Neue"/>
                <a:sym typeface="Helvetica Neue"/>
              </a:rPr>
              <a:t>Tell people your content exists. Register persistent identifiers. </a:t>
            </a:r>
            <a:endParaRPr sz="1100">
              <a:solidFill>
                <a:srgbClr val="595959"/>
              </a:solidFill>
              <a:latin typeface="Helvetica Neue"/>
              <a:ea typeface="Helvetica Neue"/>
              <a:cs typeface="Helvetica Neue"/>
              <a:sym typeface="Helvetica Neue"/>
            </a:endParaRPr>
          </a:p>
          <a:p>
            <a:pPr indent="0" lvl="0" marL="0" rtl="0" algn="ctr">
              <a:spcBef>
                <a:spcPts val="0"/>
              </a:spcBef>
              <a:spcAft>
                <a:spcPts val="0"/>
              </a:spcAft>
              <a:buNone/>
            </a:pPr>
            <a:r>
              <a:rPr lang="en" sz="1100">
                <a:solidFill>
                  <a:srgbClr val="595959"/>
                </a:solidFill>
                <a:latin typeface="Helvetica Neue"/>
                <a:ea typeface="Helvetica Neue"/>
                <a:cs typeface="Helvetica Neue"/>
                <a:sym typeface="Helvetica Neue"/>
              </a:rPr>
              <a:t>Other Crossref members are </a:t>
            </a:r>
            <a:r>
              <a:rPr lang="en" sz="1100">
                <a:solidFill>
                  <a:srgbClr val="595959"/>
                </a:solidFill>
                <a:latin typeface="Helvetica Neue"/>
                <a:ea typeface="Helvetica Neue"/>
                <a:cs typeface="Helvetica Neue"/>
                <a:sym typeface="Helvetica Neue"/>
              </a:rPr>
              <a:t>obliged</a:t>
            </a:r>
            <a:r>
              <a:rPr lang="en" sz="1100">
                <a:solidFill>
                  <a:srgbClr val="595959"/>
                </a:solidFill>
                <a:latin typeface="Helvetica Neue"/>
                <a:ea typeface="Helvetica Neue"/>
                <a:cs typeface="Helvetica Neue"/>
                <a:sym typeface="Helvetica Neue"/>
              </a:rPr>
              <a:t> to link references to you (and you to them) in a persistent way.</a:t>
            </a:r>
            <a:endParaRPr sz="1100">
              <a:solidFill>
                <a:srgbClr val="595959"/>
              </a:solidFill>
              <a:latin typeface="Helvetica Neue"/>
              <a:ea typeface="Helvetica Neue"/>
              <a:cs typeface="Helvetica Neue"/>
              <a:sym typeface="Helvetica Neue"/>
            </a:endParaRPr>
          </a:p>
        </p:txBody>
      </p:sp>
      <p:sp>
        <p:nvSpPr>
          <p:cNvPr id="244" name="Google Shape;244;p52"/>
          <p:cNvSpPr txBox="1"/>
          <p:nvPr/>
        </p:nvSpPr>
        <p:spPr>
          <a:xfrm>
            <a:off x="6214880" y="2603006"/>
            <a:ext cx="1868400" cy="68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595959"/>
                </a:solidFill>
                <a:latin typeface="Helvetica Neue"/>
                <a:ea typeface="Helvetica Neue"/>
                <a:cs typeface="Helvetica Neue"/>
                <a:sym typeface="Helvetica Neue"/>
              </a:rPr>
              <a:t>Open metadata distribution &amp; retrieval </a:t>
            </a:r>
            <a:endParaRPr b="1">
              <a:solidFill>
                <a:srgbClr val="595959"/>
              </a:solidFill>
              <a:latin typeface="Helvetica Neue"/>
              <a:ea typeface="Helvetica Neue"/>
              <a:cs typeface="Helvetica Neue"/>
              <a:sym typeface="Helvetica Neue"/>
            </a:endParaRPr>
          </a:p>
        </p:txBody>
      </p:sp>
      <p:sp>
        <p:nvSpPr>
          <p:cNvPr id="245" name="Google Shape;245;p52"/>
          <p:cNvSpPr txBox="1"/>
          <p:nvPr/>
        </p:nvSpPr>
        <p:spPr>
          <a:xfrm>
            <a:off x="6064575" y="3351075"/>
            <a:ext cx="2227200" cy="947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100">
                <a:solidFill>
                  <a:srgbClr val="595959"/>
                </a:solidFill>
                <a:latin typeface="Helvetica Neue"/>
                <a:ea typeface="Helvetica Neue"/>
                <a:cs typeface="Helvetica Neue"/>
                <a:sym typeface="Helvetica Neue"/>
              </a:rPr>
              <a:t>Thousands of tools and services rely on open metadata via Crossref. We provide the infrastructure so you don’t have to make thousands of separate agreements with numerous parties.</a:t>
            </a:r>
            <a:endParaRPr sz="1100">
              <a:solidFill>
                <a:srgbClr val="595959"/>
              </a:solidFill>
              <a:latin typeface="Helvetica Neue"/>
              <a:ea typeface="Helvetica Neue"/>
              <a:cs typeface="Helvetica Neue"/>
              <a:sym typeface="Helvetica Neue"/>
            </a:endParaRPr>
          </a:p>
        </p:txBody>
      </p:sp>
      <p:pic>
        <p:nvPicPr>
          <p:cNvPr id="246" name="Google Shape;246;p52"/>
          <p:cNvPicPr preferRelativeResize="0"/>
          <p:nvPr/>
        </p:nvPicPr>
        <p:blipFill>
          <a:blip r:embed="rId5">
            <a:alphaModFix/>
          </a:blip>
          <a:stretch>
            <a:fillRect/>
          </a:stretch>
        </p:blipFill>
        <p:spPr>
          <a:xfrm>
            <a:off x="6629620" y="1587426"/>
            <a:ext cx="1038896" cy="947599"/>
          </a:xfrm>
          <a:prstGeom prst="rect">
            <a:avLst/>
          </a:prstGeom>
          <a:noFill/>
          <a:ln>
            <a:noFill/>
          </a:ln>
        </p:spPr>
      </p:pic>
      <p:pic>
        <p:nvPicPr>
          <p:cNvPr id="247" name="Google Shape;247;p52"/>
          <p:cNvPicPr preferRelativeResize="0"/>
          <p:nvPr/>
        </p:nvPicPr>
        <p:blipFill>
          <a:blip r:embed="rId6">
            <a:alphaModFix/>
          </a:blip>
          <a:stretch>
            <a:fillRect/>
          </a:stretch>
        </p:blipFill>
        <p:spPr>
          <a:xfrm>
            <a:off x="4021515" y="1436624"/>
            <a:ext cx="1226047" cy="111830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rossref-slides-2021">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