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media/image1.svg" ContentType="image/svg+xml"/>
  <Override PartName="/ppt/media/image10.svg" ContentType="image/svg+xml"/>
  <Override PartName="/ppt/media/image11.svg" ContentType="image/svg+xml"/>
  <Override PartName="/ppt/media/image12.svg" ContentType="image/svg+xml"/>
  <Override PartName="/ppt/media/image13.svg" ContentType="image/svg+xml"/>
  <Override PartName="/ppt/media/image14.svg" ContentType="image/svg+xml"/>
  <Override PartName="/ppt/media/image15.svg" ContentType="image/svg+xml"/>
  <Override PartName="/ppt/media/image2.svg" ContentType="image/svg+xml"/>
  <Override PartName="/ppt/media/image3.svg" ContentType="image/svg+xml"/>
  <Override PartName="/ppt/media/image4.svg" ContentType="image/svg+xml"/>
  <Override PartName="/ppt/media/image5.svg" ContentType="image/svg+xml"/>
  <Override PartName="/ppt/media/image6.svg" ContentType="image/svg+xml"/>
  <Override PartName="/ppt/media/image7.svg" ContentType="image/svg+xml"/>
  <Override PartName="/ppt/media/image8.svg" ContentType="image/svg+xml"/>
  <Override PartName="/ppt/media/image9.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3"/>
    <p:sldId id="268" r:id="rId4"/>
    <p:sldId id="258" r:id="rId5"/>
    <p:sldId id="259" r:id="rId6"/>
    <p:sldId id="260" r:id="rId7"/>
    <p:sldId id="263" r:id="rId8"/>
    <p:sldId id="269" r:id="rId9"/>
    <p:sldId id="270" r:id="rId10"/>
    <p:sldId id="271" r:id="rId11"/>
    <p:sldId id="272" r:id="rId12"/>
    <p:sldId id="264" r:id="rId13"/>
    <p:sldId id="265" r:id="rId14"/>
    <p:sldId id="273" r:id="rId15"/>
    <p:sldId id="274" r:id="rId16"/>
    <p:sldId id="267" r:id="rId17"/>
  </p:sldIdLst>
  <p:sldSz cx="18288000" cy="10287000"/>
  <p:notesSz cx="6858000" cy="9144000"/>
  <p:embeddedFontLst>
    <p:embeddedFont>
      <p:font typeface="Canva Sans" panose="020B0503030501040103"/>
      <p:regular r:id="rId21"/>
    </p:embeddedFont>
    <p:embeddedFont>
      <p:font typeface="Tw Cen MT" panose="020B0602020104020603" pitchFamily="34" charset="0"/>
      <p:regular r:id="rId22"/>
    </p:embeddedFont>
    <p:embeddedFont>
      <p:font typeface="Arial Unicode MS" panose="020B0604020202020204" pitchFamily="34" charset="-128"/>
      <p:regular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p:scale>
          <a:sx n="40" d="100"/>
          <a:sy n="40" d="100"/>
        </p:scale>
        <p:origin x="576"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font" Target="fonts/font3.fntdata"/><Relationship Id="rId22" Type="http://schemas.openxmlformats.org/officeDocument/2006/relationships/font" Target="fonts/font2.fntdata"/><Relationship Id="rId21" Type="http://schemas.openxmlformats.org/officeDocument/2006/relationships/font" Target="fonts/font1.fntdata"/><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4.svg"/><Relationship Id="rId7" Type="http://schemas.openxmlformats.org/officeDocument/2006/relationships/image" Target="../media/image4.png"/><Relationship Id="rId6" Type="http://schemas.openxmlformats.org/officeDocument/2006/relationships/image" Target="../media/image3.svg"/><Relationship Id="rId5" Type="http://schemas.openxmlformats.org/officeDocument/2006/relationships/image" Target="../media/image3.png"/><Relationship Id="rId4" Type="http://schemas.openxmlformats.org/officeDocument/2006/relationships/image" Target="../media/image2.svg"/><Relationship Id="rId3" Type="http://schemas.openxmlformats.org/officeDocument/2006/relationships/image" Target="../media/image2.png"/><Relationship Id="rId2" Type="http://schemas.openxmlformats.org/officeDocument/2006/relationships/image" Target="../media/image1.sv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4.svg"/><Relationship Id="rId7" Type="http://schemas.openxmlformats.org/officeDocument/2006/relationships/image" Target="../media/image4.png"/><Relationship Id="rId6" Type="http://schemas.openxmlformats.org/officeDocument/2006/relationships/image" Target="../media/image7.svg"/><Relationship Id="rId5" Type="http://schemas.openxmlformats.org/officeDocument/2006/relationships/image" Target="../media/image7.png"/><Relationship Id="rId4" Type="http://schemas.openxmlformats.org/officeDocument/2006/relationships/image" Target="../media/image3.svg"/><Relationship Id="rId3" Type="http://schemas.openxmlformats.org/officeDocument/2006/relationships/image" Target="../media/image3.png"/><Relationship Id="rId2" Type="http://schemas.openxmlformats.org/officeDocument/2006/relationships/image" Target="../media/image8.sv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4.png"/><Relationship Id="rId4" Type="http://schemas.openxmlformats.org/officeDocument/2006/relationships/image" Target="../media/image6.svg"/><Relationship Id="rId3" Type="http://schemas.openxmlformats.org/officeDocument/2006/relationships/image" Target="../media/image6.png"/><Relationship Id="rId2" Type="http://schemas.openxmlformats.org/officeDocument/2006/relationships/image" Target="../media/image3.svg"/><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image" Target="../media/image7.svg"/><Relationship Id="rId7" Type="http://schemas.openxmlformats.org/officeDocument/2006/relationships/image" Target="../media/image7.png"/><Relationship Id="rId6" Type="http://schemas.openxmlformats.org/officeDocument/2006/relationships/image" Target="../media/image3.svg"/><Relationship Id="rId5" Type="http://schemas.openxmlformats.org/officeDocument/2006/relationships/image" Target="../media/image3.png"/><Relationship Id="rId4" Type="http://schemas.openxmlformats.org/officeDocument/2006/relationships/image" Target="../media/image10.svg"/><Relationship Id="rId3" Type="http://schemas.openxmlformats.org/officeDocument/2006/relationships/image" Target="../media/image10.png"/><Relationship Id="rId2" Type="http://schemas.openxmlformats.org/officeDocument/2006/relationships/image" Target="../media/image9.svg"/><Relationship Id="rId11" Type="http://schemas.openxmlformats.org/officeDocument/2006/relationships/slideLayout" Target="../slideLayouts/slideLayout7.xml"/><Relationship Id="rId10" Type="http://schemas.openxmlformats.org/officeDocument/2006/relationships/image" Target="../media/image4.svg"/><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hyperlink" Target="https://doi.org/10.15406/mojph.2024.11.00444" TargetMode="External"/><Relationship Id="rId4" Type="http://schemas.openxmlformats.org/officeDocument/2006/relationships/hyperlink" Target="https://doi.org/10.4236/jss.2021.96014" TargetMode="External"/><Relationship Id="rId3" Type="http://schemas.openxmlformats.org/officeDocument/2006/relationships/hyperlink" Target="https://doi.org/10.12688/f1000research.53377.1" TargetMode="External"/><Relationship Id="rId2" Type="http://schemas.openxmlformats.org/officeDocument/2006/relationships/hyperlink" Target="https://doi.org/10.9734/isrr/2020/v11i430211" TargetMode="External"/><Relationship Id="rId1" Type="http://schemas.openxmlformats.org/officeDocument/2006/relationships/hyperlink" Target="https://doi.org/10.1080/14681811.2022.2040215" TargetMode="External"/></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hyperlink" Target="https://doi.org/10.1136/bmjgh-2021-008691" TargetMode="External"/><Relationship Id="rId5" Type="http://schemas.openxmlformats.org/officeDocument/2006/relationships/hyperlink" Target="https://doi.org/10.1093/acrefore/9780190632366.013.205" TargetMode="External"/><Relationship Id="rId4" Type="http://schemas.openxmlformats.org/officeDocument/2006/relationships/hyperlink" Target="https://en.unesco.org/news/why-comprehensive-sexuality-education-important" TargetMode="External"/><Relationship Id="rId3" Type="http://schemas.openxmlformats.org/officeDocument/2006/relationships/hyperlink" Target="https://doi.org/10.3389/fsoc.2023.1135119" TargetMode="External"/><Relationship Id="rId2" Type="http://schemas.openxmlformats.org/officeDocument/2006/relationships/hyperlink" Target="https://doi.org/10.5812/ijhrba.57221" TargetMode="External"/><Relationship Id="rId1" Type="http://schemas.openxmlformats.org/officeDocument/2006/relationships/hyperlink" Target="https://doi.org/10.18203/2394-6040.ijcmph20233077" TargetMode="External"/></Relationships>
</file>

<file path=ppt/slides/_rels/slide15.xml.rels><?xml version="1.0" encoding="UTF-8" standalone="yes"?>
<Relationships xmlns="http://schemas.openxmlformats.org/package/2006/relationships"><Relationship Id="rId9" Type="http://schemas.openxmlformats.org/officeDocument/2006/relationships/image" Target="../media/image15.png"/><Relationship Id="rId8" Type="http://schemas.openxmlformats.org/officeDocument/2006/relationships/image" Target="../media/image14.svg"/><Relationship Id="rId7" Type="http://schemas.openxmlformats.org/officeDocument/2006/relationships/image" Target="../media/image14.png"/><Relationship Id="rId6" Type="http://schemas.openxmlformats.org/officeDocument/2006/relationships/image" Target="../media/image13.svg"/><Relationship Id="rId5" Type="http://schemas.openxmlformats.org/officeDocument/2006/relationships/image" Target="../media/image13.png"/><Relationship Id="rId4" Type="http://schemas.openxmlformats.org/officeDocument/2006/relationships/image" Target="../media/image12.svg"/><Relationship Id="rId3" Type="http://schemas.openxmlformats.org/officeDocument/2006/relationships/image" Target="../media/image12.png"/><Relationship Id="rId2" Type="http://schemas.openxmlformats.org/officeDocument/2006/relationships/image" Target="../media/image11.svg"/><Relationship Id="rId13" Type="http://schemas.openxmlformats.org/officeDocument/2006/relationships/slideLayout" Target="../slideLayouts/slideLayout7.xml"/><Relationship Id="rId12" Type="http://schemas.openxmlformats.org/officeDocument/2006/relationships/hyperlink" Target="https://orcid.org/0000-0003-3644-0553" TargetMode="External"/><Relationship Id="rId11" Type="http://schemas.openxmlformats.org/officeDocument/2006/relationships/hyperlink" Target="mailto:princeilegbusi@gmail.com" TargetMode="External"/><Relationship Id="rId10" Type="http://schemas.openxmlformats.org/officeDocument/2006/relationships/image" Target="../media/image15.svg"/><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4.svg"/><Relationship Id="rId7" Type="http://schemas.openxmlformats.org/officeDocument/2006/relationships/image" Target="../media/image4.png"/><Relationship Id="rId6" Type="http://schemas.openxmlformats.org/officeDocument/2006/relationships/image" Target="../media/image6.svg"/><Relationship Id="rId5" Type="http://schemas.openxmlformats.org/officeDocument/2006/relationships/image" Target="../media/image6.png"/><Relationship Id="rId4" Type="http://schemas.openxmlformats.org/officeDocument/2006/relationships/image" Target="../media/image3.svg"/><Relationship Id="rId3" Type="http://schemas.openxmlformats.org/officeDocument/2006/relationships/image" Target="../media/image3.png"/><Relationship Id="rId2" Type="http://schemas.openxmlformats.org/officeDocument/2006/relationships/image" Target="../media/image5.sv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4.png"/><Relationship Id="rId4" Type="http://schemas.openxmlformats.org/officeDocument/2006/relationships/image" Target="../media/image7.svg"/><Relationship Id="rId3" Type="http://schemas.openxmlformats.org/officeDocument/2006/relationships/image" Target="../media/image7.png"/><Relationship Id="rId2" Type="http://schemas.openxmlformats.org/officeDocument/2006/relationships/image" Target="../media/image3.sv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svg"/><Relationship Id="rId3" Type="http://schemas.openxmlformats.org/officeDocument/2006/relationships/image" Target="../media/image4.png"/><Relationship Id="rId2" Type="http://schemas.openxmlformats.org/officeDocument/2006/relationships/image" Target="../media/image6.sv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4.svg"/><Relationship Id="rId7" Type="http://schemas.openxmlformats.org/officeDocument/2006/relationships/image" Target="../media/image4.png"/><Relationship Id="rId6" Type="http://schemas.openxmlformats.org/officeDocument/2006/relationships/image" Target="../media/image7.svg"/><Relationship Id="rId5" Type="http://schemas.openxmlformats.org/officeDocument/2006/relationships/image" Target="../media/image7.png"/><Relationship Id="rId4" Type="http://schemas.openxmlformats.org/officeDocument/2006/relationships/image" Target="../media/image3.svg"/><Relationship Id="rId3" Type="http://schemas.openxmlformats.org/officeDocument/2006/relationships/image" Target="../media/image3.png"/><Relationship Id="rId2" Type="http://schemas.openxmlformats.org/officeDocument/2006/relationships/image" Target="../media/image8.sv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4.svg"/><Relationship Id="rId7" Type="http://schemas.openxmlformats.org/officeDocument/2006/relationships/image" Target="../media/image4.png"/><Relationship Id="rId6" Type="http://schemas.openxmlformats.org/officeDocument/2006/relationships/image" Target="../media/image7.svg"/><Relationship Id="rId5" Type="http://schemas.openxmlformats.org/officeDocument/2006/relationships/image" Target="../media/image7.png"/><Relationship Id="rId4" Type="http://schemas.openxmlformats.org/officeDocument/2006/relationships/image" Target="../media/image3.svg"/><Relationship Id="rId3" Type="http://schemas.openxmlformats.org/officeDocument/2006/relationships/image" Target="../media/image3.png"/><Relationship Id="rId2" Type="http://schemas.openxmlformats.org/officeDocument/2006/relationships/image" Target="../media/image8.sv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4.svg"/><Relationship Id="rId7" Type="http://schemas.openxmlformats.org/officeDocument/2006/relationships/image" Target="../media/image4.png"/><Relationship Id="rId6" Type="http://schemas.openxmlformats.org/officeDocument/2006/relationships/image" Target="../media/image7.svg"/><Relationship Id="rId5" Type="http://schemas.openxmlformats.org/officeDocument/2006/relationships/image" Target="../media/image7.png"/><Relationship Id="rId4" Type="http://schemas.openxmlformats.org/officeDocument/2006/relationships/image" Target="../media/image3.svg"/><Relationship Id="rId3" Type="http://schemas.openxmlformats.org/officeDocument/2006/relationships/image" Target="../media/image3.png"/><Relationship Id="rId2" Type="http://schemas.openxmlformats.org/officeDocument/2006/relationships/image" Target="../media/image8.sv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4.svg"/><Relationship Id="rId7" Type="http://schemas.openxmlformats.org/officeDocument/2006/relationships/image" Target="../media/image4.png"/><Relationship Id="rId6" Type="http://schemas.openxmlformats.org/officeDocument/2006/relationships/image" Target="../media/image7.svg"/><Relationship Id="rId5" Type="http://schemas.openxmlformats.org/officeDocument/2006/relationships/image" Target="../media/image7.png"/><Relationship Id="rId4" Type="http://schemas.openxmlformats.org/officeDocument/2006/relationships/image" Target="../media/image3.svg"/><Relationship Id="rId3" Type="http://schemas.openxmlformats.org/officeDocument/2006/relationships/image" Target="../media/image3.png"/><Relationship Id="rId2" Type="http://schemas.openxmlformats.org/officeDocument/2006/relationships/image" Target="../media/image8.sv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DF9"/>
        </a:solidFill>
        <a:effectLst/>
      </p:bgPr>
    </p:bg>
    <p:spTree>
      <p:nvGrpSpPr>
        <p:cNvPr id="1" name=""/>
        <p:cNvGrpSpPr/>
        <p:nvPr/>
      </p:nvGrpSpPr>
      <p:grpSpPr>
        <a:xfrm>
          <a:off x="0" y="0"/>
          <a:ext cx="0" cy="0"/>
          <a:chOff x="0" y="0"/>
          <a:chExt cx="0" cy="0"/>
        </a:xfrm>
      </p:grpSpPr>
      <p:sp>
        <p:nvSpPr>
          <p:cNvPr id="2" name="Freeform 2"/>
          <p:cNvSpPr/>
          <p:nvPr/>
        </p:nvSpPr>
        <p:spPr>
          <a:xfrm>
            <a:off x="289034" y="5927585"/>
            <a:ext cx="5143500" cy="4114800"/>
          </a:xfrm>
          <a:custGeom>
            <a:avLst/>
            <a:gdLst/>
            <a:ahLst/>
            <a:cxnLst/>
            <a:rect l="l" t="t" r="r" b="b"/>
            <a:pathLst>
              <a:path w="5143500" h="4114800">
                <a:moveTo>
                  <a:pt x="0" y="0"/>
                </a:moveTo>
                <a:lnTo>
                  <a:pt x="5143500" y="0"/>
                </a:lnTo>
                <a:lnTo>
                  <a:pt x="5143500" y="4114800"/>
                </a:lnTo>
                <a:lnTo>
                  <a:pt x="0" y="4114800"/>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4120639" y="1028700"/>
            <a:ext cx="3138661" cy="3288121"/>
          </a:xfrm>
          <a:custGeom>
            <a:avLst/>
            <a:gdLst/>
            <a:ahLst/>
            <a:cxnLst/>
            <a:rect l="l" t="t" r="r" b="b"/>
            <a:pathLst>
              <a:path w="3138661" h="3288121">
                <a:moveTo>
                  <a:pt x="0" y="0"/>
                </a:moveTo>
                <a:lnTo>
                  <a:pt x="3138661" y="0"/>
                </a:lnTo>
                <a:lnTo>
                  <a:pt x="3138661" y="3288121"/>
                </a:lnTo>
                <a:lnTo>
                  <a:pt x="0" y="328812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7374404" y="9258300"/>
            <a:ext cx="3539193" cy="199127"/>
          </a:xfrm>
          <a:custGeom>
            <a:avLst/>
            <a:gdLst/>
            <a:ahLst/>
            <a:cxnLst/>
            <a:rect l="l" t="t" r="r" b="b"/>
            <a:pathLst>
              <a:path w="3539193" h="199127">
                <a:moveTo>
                  <a:pt x="0" y="0"/>
                </a:moveTo>
                <a:lnTo>
                  <a:pt x="3539192" y="0"/>
                </a:lnTo>
                <a:lnTo>
                  <a:pt x="3539192" y="199127"/>
                </a:lnTo>
                <a:lnTo>
                  <a:pt x="0" y="19912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a:off x="7374404" y="1028700"/>
            <a:ext cx="3539193" cy="199127"/>
          </a:xfrm>
          <a:custGeom>
            <a:avLst/>
            <a:gdLst/>
            <a:ahLst/>
            <a:cxnLst/>
            <a:rect l="l" t="t" r="r" b="b"/>
            <a:pathLst>
              <a:path w="3539193" h="199127">
                <a:moveTo>
                  <a:pt x="0" y="0"/>
                </a:moveTo>
                <a:lnTo>
                  <a:pt x="3539192" y="0"/>
                </a:lnTo>
                <a:lnTo>
                  <a:pt x="3539192" y="199127"/>
                </a:lnTo>
                <a:lnTo>
                  <a:pt x="0" y="19912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6" name="Freeform 6"/>
          <p:cNvSpPr/>
          <p:nvPr/>
        </p:nvSpPr>
        <p:spPr>
          <a:xfrm>
            <a:off x="-1300606" y="327725"/>
            <a:ext cx="5472439" cy="3066788"/>
          </a:xfrm>
          <a:custGeom>
            <a:avLst/>
            <a:gdLst/>
            <a:ahLst/>
            <a:cxnLst/>
            <a:rect l="l" t="t" r="r" b="b"/>
            <a:pathLst>
              <a:path w="5472439" h="3066788">
                <a:moveTo>
                  <a:pt x="0" y="0"/>
                </a:moveTo>
                <a:lnTo>
                  <a:pt x="5472439" y="0"/>
                </a:lnTo>
                <a:lnTo>
                  <a:pt x="5472439" y="3066787"/>
                </a:lnTo>
                <a:lnTo>
                  <a:pt x="0" y="3066787"/>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7" name="TextBox 7"/>
          <p:cNvSpPr txBox="1"/>
          <p:nvPr/>
        </p:nvSpPr>
        <p:spPr>
          <a:xfrm>
            <a:off x="4171833" y="1132577"/>
            <a:ext cx="9707955" cy="2513330"/>
          </a:xfrm>
          <a:prstGeom prst="rect">
            <a:avLst/>
          </a:prstGeom>
        </p:spPr>
        <p:txBody>
          <a:bodyPr lIns="0" tIns="0" rIns="0" bIns="0" rtlCol="0" anchor="t">
            <a:spAutoFit/>
          </a:bodyPr>
          <a:lstStyle/>
          <a:p>
            <a:pPr algn="ctr">
              <a:lnSpc>
                <a:spcPts val="4900"/>
              </a:lnSpc>
            </a:pPr>
            <a:r>
              <a:rPr lang="en-US" sz="3500" b="1">
                <a:solidFill>
                  <a:srgbClr val="593EA1"/>
                </a:solidFill>
                <a:latin typeface="Bubblebody Neue Bold"/>
                <a:ea typeface="Bubblebody Neue Bold"/>
                <a:cs typeface="Bubblebody Neue Bold"/>
                <a:sym typeface="Bubblebody Neue Bold"/>
              </a:rPr>
              <a:t>EFFECTS OF SEX EDUCATION AMONG PRIVATE SECONDARY SCHOOL GIRLS IN ILEKUN COMMUNITY, AKURE SOUTH LOCAL GOVERNMENT AREA, ONDO STATE, NIGERIA</a:t>
            </a:r>
            <a:endParaRPr lang="en-US" sz="3500" b="1">
              <a:solidFill>
                <a:srgbClr val="593EA1"/>
              </a:solidFill>
              <a:latin typeface="Bubblebody Neue Bold"/>
              <a:ea typeface="Bubblebody Neue Bold"/>
              <a:cs typeface="Bubblebody Neue Bold"/>
              <a:sym typeface="Bubblebody Neue Bold"/>
            </a:endParaRPr>
          </a:p>
        </p:txBody>
      </p:sp>
      <p:sp>
        <p:nvSpPr>
          <p:cNvPr id="8" name="Freeform 8"/>
          <p:cNvSpPr/>
          <p:nvPr/>
        </p:nvSpPr>
        <p:spPr>
          <a:xfrm>
            <a:off x="14523081" y="6556075"/>
            <a:ext cx="5472439" cy="3066788"/>
          </a:xfrm>
          <a:custGeom>
            <a:avLst/>
            <a:gdLst/>
            <a:ahLst/>
            <a:cxnLst/>
            <a:rect l="l" t="t" r="r" b="b"/>
            <a:pathLst>
              <a:path w="5472439" h="3066788">
                <a:moveTo>
                  <a:pt x="0" y="0"/>
                </a:moveTo>
                <a:lnTo>
                  <a:pt x="5472438" y="0"/>
                </a:lnTo>
                <a:lnTo>
                  <a:pt x="5472438" y="3066788"/>
                </a:lnTo>
                <a:lnTo>
                  <a:pt x="0" y="306678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9" name="TextBox 9"/>
          <p:cNvSpPr txBox="1"/>
          <p:nvPr/>
        </p:nvSpPr>
        <p:spPr>
          <a:xfrm>
            <a:off x="4126468" y="3702050"/>
            <a:ext cx="11192168" cy="1753870"/>
          </a:xfrm>
          <a:prstGeom prst="rect">
            <a:avLst/>
          </a:prstGeom>
        </p:spPr>
        <p:txBody>
          <a:bodyPr lIns="0" tIns="0" rIns="0" bIns="0" rtlCol="0" anchor="t">
            <a:spAutoFit/>
          </a:bodyPr>
          <a:lstStyle/>
          <a:p>
            <a:pPr algn="ctr">
              <a:lnSpc>
                <a:spcPts val="6840"/>
              </a:lnSpc>
            </a:pPr>
            <a:r>
              <a:rPr lang="en-US" sz="4885" b="1">
                <a:solidFill>
                  <a:srgbClr val="593EA1"/>
                </a:solidFill>
                <a:latin typeface="Bubblebody Neue Bold"/>
                <a:ea typeface="Bubblebody Neue Bold"/>
                <a:cs typeface="Bubblebody Neue Bold"/>
                <a:sym typeface="Bubblebody Neue Bold"/>
              </a:rPr>
              <a:t>Presented By</a:t>
            </a:r>
            <a:endParaRPr lang="en-US" sz="4885" b="1">
              <a:solidFill>
                <a:srgbClr val="593EA1"/>
              </a:solidFill>
              <a:latin typeface="Bubblebody Neue Bold"/>
              <a:ea typeface="Bubblebody Neue Bold"/>
              <a:cs typeface="Bubblebody Neue Bold"/>
              <a:sym typeface="Bubblebody Neue Bold"/>
            </a:endParaRPr>
          </a:p>
          <a:p>
            <a:pPr algn="ctr">
              <a:lnSpc>
                <a:spcPts val="6840"/>
              </a:lnSpc>
              <a:spcBef>
                <a:spcPct val="0"/>
              </a:spcBef>
            </a:pPr>
            <a:r>
              <a:rPr lang="en-US" sz="4885" b="1">
                <a:solidFill>
                  <a:srgbClr val="593EA1"/>
                </a:solidFill>
                <a:latin typeface="Bubblebody Neue Bold"/>
                <a:ea typeface="Bubblebody Neue Bold"/>
                <a:cs typeface="Bubblebody Neue Bold"/>
                <a:sym typeface="Bubblebody Neue Bold"/>
              </a:rPr>
              <a:t>Paul H. Ilegbusi &amp; Michael O. Tomori</a:t>
            </a:r>
            <a:endParaRPr lang="en-US" sz="4885" b="1">
              <a:solidFill>
                <a:srgbClr val="593EA1"/>
              </a:solidFill>
              <a:latin typeface="Bubblebody Neue Bold"/>
              <a:ea typeface="Bubblebody Neue Bold"/>
              <a:cs typeface="Bubblebody Neue Bold"/>
              <a:sym typeface="Bubblebody Neue Bold"/>
            </a:endParaRPr>
          </a:p>
        </p:txBody>
      </p:sp>
      <p:sp>
        <p:nvSpPr>
          <p:cNvPr id="10" name="TextBox 10"/>
          <p:cNvSpPr txBox="1"/>
          <p:nvPr/>
        </p:nvSpPr>
        <p:spPr>
          <a:xfrm>
            <a:off x="4692925" y="6406415"/>
            <a:ext cx="11387724" cy="2764032"/>
          </a:xfrm>
          <a:prstGeom prst="rect">
            <a:avLst/>
          </a:prstGeom>
        </p:spPr>
        <p:txBody>
          <a:bodyPr lIns="0" tIns="0" rIns="0" bIns="0" rtlCol="0" anchor="t">
            <a:spAutoFit/>
          </a:bodyPr>
          <a:lstStyle/>
          <a:p>
            <a:pPr algn="ctr">
              <a:lnSpc>
                <a:spcPts val="5530"/>
              </a:lnSpc>
              <a:spcBef>
                <a:spcPct val="0"/>
              </a:spcBef>
            </a:pPr>
            <a:r>
              <a:rPr lang="en-US" sz="3950" b="1" dirty="0">
                <a:solidFill>
                  <a:srgbClr val="004AAD"/>
                </a:solidFill>
                <a:latin typeface="Bubblebody Neue Bold"/>
                <a:ea typeface="Bubblebody Neue Bold"/>
                <a:cs typeface="Bubblebody Neue Bold"/>
                <a:sym typeface="Bubblebody Neue Bold"/>
              </a:rPr>
              <a:t>During </a:t>
            </a:r>
            <a:r>
              <a:rPr lang="en-US" sz="3950" b="1" dirty="0" err="1">
                <a:solidFill>
                  <a:srgbClr val="004AAD"/>
                </a:solidFill>
                <a:latin typeface="Bubblebody Neue Bold"/>
                <a:ea typeface="Bubblebody Neue Bold"/>
                <a:cs typeface="Bubblebody Neue Bold"/>
                <a:sym typeface="Bubblebody Neue Bold"/>
              </a:rPr>
              <a:t>Ist</a:t>
            </a:r>
            <a:r>
              <a:rPr lang="en-US" sz="3950" b="1" dirty="0">
                <a:solidFill>
                  <a:srgbClr val="004AAD"/>
                </a:solidFill>
                <a:latin typeface="Bubblebody Neue Bold"/>
                <a:ea typeface="Bubblebody Neue Bold"/>
                <a:cs typeface="Bubblebody Neue Bold"/>
                <a:sym typeface="Bubblebody Neue Bold"/>
              </a:rPr>
              <a:t> CRIDE International Conference 2024 (CIC2024) Between 11th and 13th September, 2024 at Department of Economics, National Open University of Nigeria, </a:t>
            </a:r>
            <a:r>
              <a:rPr lang="en-US" sz="3950" b="1" dirty="0" err="1">
                <a:solidFill>
                  <a:srgbClr val="004AAD"/>
                </a:solidFill>
                <a:latin typeface="Bubblebody Neue Bold"/>
                <a:ea typeface="Bubblebody Neue Bold"/>
                <a:cs typeface="Bubblebody Neue Bold"/>
                <a:sym typeface="Bubblebody Neue Bold"/>
              </a:rPr>
              <a:t>Jabi</a:t>
            </a:r>
            <a:r>
              <a:rPr lang="en-US" sz="3950" b="1" dirty="0">
                <a:solidFill>
                  <a:srgbClr val="004AAD"/>
                </a:solidFill>
                <a:latin typeface="Bubblebody Neue Bold"/>
                <a:ea typeface="Bubblebody Neue Bold"/>
                <a:cs typeface="Bubblebody Neue Bold"/>
                <a:sym typeface="Bubblebody Neue Bold"/>
              </a:rPr>
              <a:t>, Abuja, Nigeria.</a:t>
            </a:r>
            <a:endParaRPr lang="en-US" sz="3950" b="1" dirty="0">
              <a:solidFill>
                <a:srgbClr val="004AAD"/>
              </a:solidFill>
              <a:latin typeface="Bubblebody Neue Bold"/>
              <a:ea typeface="Bubblebody Neue Bold"/>
              <a:cs typeface="Bubblebody Neue Bold"/>
              <a:sym typeface="Bubblebody Neue Bo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DF9"/>
        </a:solidFill>
        <a:effectLst/>
      </p:bgPr>
    </p:bg>
    <p:spTree>
      <p:nvGrpSpPr>
        <p:cNvPr id="1" name=""/>
        <p:cNvGrpSpPr/>
        <p:nvPr/>
      </p:nvGrpSpPr>
      <p:grpSpPr>
        <a:xfrm>
          <a:off x="0" y="0"/>
          <a:ext cx="0" cy="0"/>
          <a:chOff x="0" y="0"/>
          <a:chExt cx="0" cy="0"/>
        </a:xfrm>
      </p:grpSpPr>
      <p:sp>
        <p:nvSpPr>
          <p:cNvPr id="2" name="TextBox 2"/>
          <p:cNvSpPr txBox="1"/>
          <p:nvPr/>
        </p:nvSpPr>
        <p:spPr>
          <a:xfrm>
            <a:off x="2450465" y="819150"/>
            <a:ext cx="12947015" cy="1435735"/>
          </a:xfrm>
          <a:prstGeom prst="rect">
            <a:avLst/>
          </a:prstGeom>
        </p:spPr>
        <p:txBody>
          <a:bodyPr wrap="square" lIns="0" tIns="0" rIns="0" bIns="0" rtlCol="0" anchor="t">
            <a:spAutoFit/>
          </a:bodyPr>
          <a:lstStyle/>
          <a:p>
            <a:pPr algn="ctr">
              <a:lnSpc>
                <a:spcPts val="11200"/>
              </a:lnSpc>
            </a:pPr>
            <a:r>
              <a:rPr lang="en-US" sz="4800" b="1">
                <a:solidFill>
                  <a:srgbClr val="593EA1"/>
                </a:solidFill>
                <a:uFillTx/>
                <a:latin typeface="Bubblebody Neue Bold" charset="0"/>
                <a:ea typeface="Bubblebody Neue Bold"/>
                <a:cs typeface="Bubblebody Neue Bold"/>
                <a:sym typeface="Bubblebody Neue Bold"/>
              </a:rPr>
              <a:t>Findings From The Study</a:t>
            </a:r>
            <a:r>
              <a:rPr lang="en-US" sz="4800" b="1" dirty="0">
                <a:solidFill>
                  <a:srgbClr val="593EA1"/>
                </a:solidFill>
                <a:uFillTx/>
                <a:latin typeface="Bubblebody Neue Bold" charset="0"/>
                <a:ea typeface="Bubblebody Neue Bold"/>
                <a:cs typeface="Bubblebody Neue Bold"/>
                <a:sym typeface="Bubblebody Neue Bold"/>
              </a:rPr>
              <a:t> (Cont’d)</a:t>
            </a:r>
            <a:endParaRPr lang="en-US" sz="4800" b="1" dirty="0">
              <a:solidFill>
                <a:srgbClr val="593EA1"/>
              </a:solidFill>
              <a:uFillTx/>
              <a:latin typeface="Bubblebody Neue Bold" charset="0"/>
              <a:ea typeface="Bubblebody Neue Bold"/>
              <a:cs typeface="Bubblebody Neue Bold"/>
              <a:sym typeface="Bubblebody Neue Bold"/>
            </a:endParaRPr>
          </a:p>
        </p:txBody>
      </p:sp>
      <p:sp>
        <p:nvSpPr>
          <p:cNvPr id="3" name="TextBox 3"/>
          <p:cNvSpPr txBox="1"/>
          <p:nvPr/>
        </p:nvSpPr>
        <p:spPr>
          <a:xfrm>
            <a:off x="8077200" y="3453649"/>
            <a:ext cx="9448800" cy="5454378"/>
          </a:xfrm>
          <a:prstGeom prst="rect">
            <a:avLst/>
          </a:prstGeom>
        </p:spPr>
        <p:txBody>
          <a:bodyPr wrap="square" lIns="0" tIns="0" rIns="0" bIns="0" rtlCol="0" anchor="t">
            <a:spAutoFit/>
          </a:bodyPr>
          <a:lstStyle/>
          <a:p>
            <a:pPr algn="l">
              <a:lnSpc>
                <a:spcPts val="3920"/>
              </a:lnSpc>
            </a:pPr>
            <a:r>
              <a:rPr lang="en-US" sz="2400" dirty="0">
                <a:solidFill>
                  <a:schemeClr val="accent4"/>
                </a:solidFill>
                <a:effectLst/>
                <a:latin typeface="Times New Roman" panose="02020603050405020304" pitchFamily="18" charset="0"/>
                <a:ea typeface="Tw Cen MT" panose="020B0602020104020603" pitchFamily="34" charset="0"/>
              </a:rPr>
              <a:t>Additionally, 91.6% of respondents believed that sex education could positively influence sexual attitudes, and 87.5% felt it could promote responsibility. These findings support UNESCO (2022) assertion that comprehensive sex education fosters responsible sexual behavior and moral development. However, 35% of respondents expressed concern that sex education might lead to risky sexual behaviours, similar to concerns raised by Rahmani et al. (2018). Furthermore, 94% of respondents felt that inadequate sex education could contribute to rape, and 79% believed it promotes abstinence, which supports the Guttmacher Institute (2022) findings that effective sex education empowers youth to make informed decisions about relationships and reproduction.</a:t>
            </a:r>
            <a:endParaRPr lang="en-US" sz="8800" dirty="0">
              <a:solidFill>
                <a:schemeClr val="accent4"/>
              </a:solidFill>
              <a:effectLst/>
              <a:latin typeface="Canva Sans" panose="020B0503030501040103"/>
              <a:ea typeface="Tw Cen MT" panose="020B0602020104020603" pitchFamily="34" charset="0"/>
              <a:sym typeface="Canva Sans" panose="020B0503030501040103"/>
            </a:endParaRPr>
          </a:p>
        </p:txBody>
      </p:sp>
      <p:sp>
        <p:nvSpPr>
          <p:cNvPr id="4" name="Freeform 4"/>
          <p:cNvSpPr/>
          <p:nvPr/>
        </p:nvSpPr>
        <p:spPr>
          <a:xfrm>
            <a:off x="2268297" y="3416985"/>
            <a:ext cx="5640840" cy="4574208"/>
          </a:xfrm>
          <a:custGeom>
            <a:avLst/>
            <a:gdLst/>
            <a:ahLst/>
            <a:cxnLst/>
            <a:rect l="l" t="t" r="r" b="b"/>
            <a:pathLst>
              <a:path w="5640840" h="4574208">
                <a:moveTo>
                  <a:pt x="0" y="0"/>
                </a:moveTo>
                <a:lnTo>
                  <a:pt x="5640839" y="0"/>
                </a:lnTo>
                <a:lnTo>
                  <a:pt x="5640839" y="4574208"/>
                </a:lnTo>
                <a:lnTo>
                  <a:pt x="0" y="4574208"/>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5" name="Freeform 5"/>
          <p:cNvSpPr/>
          <p:nvPr/>
        </p:nvSpPr>
        <p:spPr>
          <a:xfrm>
            <a:off x="9646358" y="9158737"/>
            <a:ext cx="3539193" cy="199127"/>
          </a:xfrm>
          <a:custGeom>
            <a:avLst/>
            <a:gdLst/>
            <a:ahLst/>
            <a:cxnLst/>
            <a:rect l="l" t="t" r="r" b="b"/>
            <a:pathLst>
              <a:path w="3539193" h="199127">
                <a:moveTo>
                  <a:pt x="0" y="0"/>
                </a:moveTo>
                <a:lnTo>
                  <a:pt x="3539193" y="0"/>
                </a:lnTo>
                <a:lnTo>
                  <a:pt x="3539193" y="199126"/>
                </a:lnTo>
                <a:lnTo>
                  <a:pt x="0" y="19912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6" name="Freeform 6"/>
          <p:cNvSpPr/>
          <p:nvPr/>
        </p:nvSpPr>
        <p:spPr>
          <a:xfrm>
            <a:off x="15305955" y="-1045531"/>
            <a:ext cx="7315200" cy="3616754"/>
          </a:xfrm>
          <a:custGeom>
            <a:avLst/>
            <a:gdLst/>
            <a:ahLst/>
            <a:cxnLst/>
            <a:rect l="l" t="t" r="r" b="b"/>
            <a:pathLst>
              <a:path w="7315200" h="3616754">
                <a:moveTo>
                  <a:pt x="0" y="0"/>
                </a:moveTo>
                <a:lnTo>
                  <a:pt x="7315200" y="0"/>
                </a:lnTo>
                <a:lnTo>
                  <a:pt x="7315200" y="3616754"/>
                </a:lnTo>
                <a:lnTo>
                  <a:pt x="0" y="36167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7" name="Freeform 7"/>
          <p:cNvSpPr/>
          <p:nvPr/>
        </p:nvSpPr>
        <p:spPr>
          <a:xfrm>
            <a:off x="-2957713" y="-495565"/>
            <a:ext cx="5472439" cy="3066788"/>
          </a:xfrm>
          <a:custGeom>
            <a:avLst/>
            <a:gdLst/>
            <a:ahLst/>
            <a:cxnLst/>
            <a:rect l="l" t="t" r="r" b="b"/>
            <a:pathLst>
              <a:path w="5472439" h="3066788">
                <a:moveTo>
                  <a:pt x="0" y="0"/>
                </a:moveTo>
                <a:lnTo>
                  <a:pt x="5472439" y="0"/>
                </a:lnTo>
                <a:lnTo>
                  <a:pt x="5472439" y="3066788"/>
                </a:lnTo>
                <a:lnTo>
                  <a:pt x="0" y="306678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DF9"/>
        </a:solidFill>
        <a:effectLst/>
      </p:bgPr>
    </p:bg>
    <p:spTree>
      <p:nvGrpSpPr>
        <p:cNvPr id="1" name=""/>
        <p:cNvGrpSpPr/>
        <p:nvPr/>
      </p:nvGrpSpPr>
      <p:grpSpPr>
        <a:xfrm>
          <a:off x="0" y="0"/>
          <a:ext cx="0" cy="0"/>
          <a:chOff x="0" y="0"/>
          <a:chExt cx="0" cy="0"/>
        </a:xfrm>
      </p:grpSpPr>
      <p:grpSp>
        <p:nvGrpSpPr>
          <p:cNvPr id="2" name="Group 2"/>
          <p:cNvGrpSpPr/>
          <p:nvPr/>
        </p:nvGrpSpPr>
        <p:grpSpPr>
          <a:xfrm>
            <a:off x="2196926" y="2963402"/>
            <a:ext cx="13894148" cy="2472646"/>
            <a:chOff x="0" y="0"/>
            <a:chExt cx="3659364" cy="651232"/>
          </a:xfrm>
        </p:grpSpPr>
        <p:sp>
          <p:nvSpPr>
            <p:cNvPr id="3" name="Freeform 3"/>
            <p:cNvSpPr/>
            <p:nvPr/>
          </p:nvSpPr>
          <p:spPr>
            <a:xfrm>
              <a:off x="0" y="0"/>
              <a:ext cx="3659364" cy="651232"/>
            </a:xfrm>
            <a:custGeom>
              <a:avLst/>
              <a:gdLst/>
              <a:ahLst/>
              <a:cxnLst/>
              <a:rect l="l" t="t" r="r" b="b"/>
              <a:pathLst>
                <a:path w="3659364" h="651232">
                  <a:moveTo>
                    <a:pt x="33432" y="0"/>
                  </a:moveTo>
                  <a:lnTo>
                    <a:pt x="3625932" y="0"/>
                  </a:lnTo>
                  <a:cubicBezTo>
                    <a:pt x="3634799" y="0"/>
                    <a:pt x="3643302" y="3522"/>
                    <a:pt x="3649572" y="9792"/>
                  </a:cubicBezTo>
                  <a:cubicBezTo>
                    <a:pt x="3655842" y="16062"/>
                    <a:pt x="3659364" y="24566"/>
                    <a:pt x="3659364" y="33432"/>
                  </a:cubicBezTo>
                  <a:lnTo>
                    <a:pt x="3659364" y="617799"/>
                  </a:lnTo>
                  <a:cubicBezTo>
                    <a:pt x="3659364" y="636264"/>
                    <a:pt x="3644396" y="651232"/>
                    <a:pt x="3625932" y="651232"/>
                  </a:cubicBezTo>
                  <a:lnTo>
                    <a:pt x="33432" y="651232"/>
                  </a:lnTo>
                  <a:cubicBezTo>
                    <a:pt x="14968" y="651232"/>
                    <a:pt x="0" y="636264"/>
                    <a:pt x="0" y="617799"/>
                  </a:cubicBezTo>
                  <a:lnTo>
                    <a:pt x="0" y="33432"/>
                  </a:lnTo>
                  <a:cubicBezTo>
                    <a:pt x="0" y="14968"/>
                    <a:pt x="14968" y="0"/>
                    <a:pt x="33432" y="0"/>
                  </a:cubicBezTo>
                  <a:close/>
                </a:path>
              </a:pathLst>
            </a:custGeom>
            <a:solidFill>
              <a:srgbClr val="593EA1"/>
            </a:solidFill>
          </p:spPr>
        </p:sp>
        <p:sp>
          <p:nvSpPr>
            <p:cNvPr id="4" name="TextBox 4"/>
            <p:cNvSpPr txBox="1"/>
            <p:nvPr/>
          </p:nvSpPr>
          <p:spPr>
            <a:xfrm>
              <a:off x="0" y="-38100"/>
              <a:ext cx="3659364" cy="689332"/>
            </a:xfrm>
            <a:prstGeom prst="rect">
              <a:avLst/>
            </a:prstGeom>
          </p:spPr>
          <p:txBody>
            <a:bodyPr lIns="50800" tIns="50800" rIns="50800" bIns="50800" rtlCol="0" anchor="ctr"/>
            <a:lstStyle/>
            <a:p>
              <a:pPr algn="ctr">
                <a:lnSpc>
                  <a:spcPts val="2660"/>
                </a:lnSpc>
                <a:spcBef>
                  <a:spcPct val="0"/>
                </a:spcBef>
              </a:pPr>
            </a:p>
          </p:txBody>
        </p:sp>
      </p:grpSp>
      <p:grpSp>
        <p:nvGrpSpPr>
          <p:cNvPr id="5" name="Group 5"/>
          <p:cNvGrpSpPr/>
          <p:nvPr/>
        </p:nvGrpSpPr>
        <p:grpSpPr>
          <a:xfrm>
            <a:off x="2196926" y="6038859"/>
            <a:ext cx="13894148" cy="2472646"/>
            <a:chOff x="0" y="0"/>
            <a:chExt cx="3659364" cy="651232"/>
          </a:xfrm>
        </p:grpSpPr>
        <p:sp>
          <p:nvSpPr>
            <p:cNvPr id="6" name="Freeform 6"/>
            <p:cNvSpPr/>
            <p:nvPr/>
          </p:nvSpPr>
          <p:spPr>
            <a:xfrm>
              <a:off x="0" y="0"/>
              <a:ext cx="3659364" cy="651232"/>
            </a:xfrm>
            <a:custGeom>
              <a:avLst/>
              <a:gdLst/>
              <a:ahLst/>
              <a:cxnLst/>
              <a:rect l="l" t="t" r="r" b="b"/>
              <a:pathLst>
                <a:path w="3659364" h="651232">
                  <a:moveTo>
                    <a:pt x="33432" y="0"/>
                  </a:moveTo>
                  <a:lnTo>
                    <a:pt x="3625932" y="0"/>
                  </a:lnTo>
                  <a:cubicBezTo>
                    <a:pt x="3634799" y="0"/>
                    <a:pt x="3643302" y="3522"/>
                    <a:pt x="3649572" y="9792"/>
                  </a:cubicBezTo>
                  <a:cubicBezTo>
                    <a:pt x="3655842" y="16062"/>
                    <a:pt x="3659364" y="24566"/>
                    <a:pt x="3659364" y="33432"/>
                  </a:cubicBezTo>
                  <a:lnTo>
                    <a:pt x="3659364" y="617799"/>
                  </a:lnTo>
                  <a:cubicBezTo>
                    <a:pt x="3659364" y="636264"/>
                    <a:pt x="3644396" y="651232"/>
                    <a:pt x="3625932" y="651232"/>
                  </a:cubicBezTo>
                  <a:lnTo>
                    <a:pt x="33432" y="651232"/>
                  </a:lnTo>
                  <a:cubicBezTo>
                    <a:pt x="14968" y="651232"/>
                    <a:pt x="0" y="636264"/>
                    <a:pt x="0" y="617799"/>
                  </a:cubicBezTo>
                  <a:lnTo>
                    <a:pt x="0" y="33432"/>
                  </a:lnTo>
                  <a:cubicBezTo>
                    <a:pt x="0" y="14968"/>
                    <a:pt x="14968" y="0"/>
                    <a:pt x="33432" y="0"/>
                  </a:cubicBezTo>
                  <a:close/>
                </a:path>
              </a:pathLst>
            </a:custGeom>
            <a:solidFill>
              <a:srgbClr val="593EA1"/>
            </a:solidFill>
          </p:spPr>
        </p:sp>
        <p:sp>
          <p:nvSpPr>
            <p:cNvPr id="7" name="TextBox 7"/>
            <p:cNvSpPr txBox="1"/>
            <p:nvPr/>
          </p:nvSpPr>
          <p:spPr>
            <a:xfrm>
              <a:off x="0" y="-38100"/>
              <a:ext cx="3659364" cy="689332"/>
            </a:xfrm>
            <a:prstGeom prst="rect">
              <a:avLst/>
            </a:prstGeom>
          </p:spPr>
          <p:txBody>
            <a:bodyPr lIns="50800" tIns="50800" rIns="50800" bIns="50800" rtlCol="0" anchor="ctr"/>
            <a:lstStyle/>
            <a:p>
              <a:pPr algn="ctr">
                <a:lnSpc>
                  <a:spcPts val="2660"/>
                </a:lnSpc>
                <a:spcBef>
                  <a:spcPct val="0"/>
                </a:spcBef>
              </a:pPr>
            </a:p>
          </p:txBody>
        </p:sp>
      </p:grpSp>
      <p:sp>
        <p:nvSpPr>
          <p:cNvPr id="8" name="Freeform 8"/>
          <p:cNvSpPr/>
          <p:nvPr/>
        </p:nvSpPr>
        <p:spPr>
          <a:xfrm>
            <a:off x="7374404" y="9158737"/>
            <a:ext cx="3539193" cy="199127"/>
          </a:xfrm>
          <a:custGeom>
            <a:avLst/>
            <a:gdLst/>
            <a:ahLst/>
            <a:cxnLst/>
            <a:rect l="l" t="t" r="r" b="b"/>
            <a:pathLst>
              <a:path w="3539193" h="199127">
                <a:moveTo>
                  <a:pt x="0" y="0"/>
                </a:moveTo>
                <a:lnTo>
                  <a:pt x="3539192" y="0"/>
                </a:lnTo>
                <a:lnTo>
                  <a:pt x="3539192" y="199126"/>
                </a:lnTo>
                <a:lnTo>
                  <a:pt x="0" y="199126"/>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9" name="TextBox 9"/>
          <p:cNvSpPr txBox="1"/>
          <p:nvPr/>
        </p:nvSpPr>
        <p:spPr>
          <a:xfrm>
            <a:off x="3365152" y="819150"/>
            <a:ext cx="11557696" cy="1425574"/>
          </a:xfrm>
          <a:prstGeom prst="rect">
            <a:avLst/>
          </a:prstGeom>
        </p:spPr>
        <p:txBody>
          <a:bodyPr lIns="0" tIns="0" rIns="0" bIns="0" rtlCol="0" anchor="t">
            <a:spAutoFit/>
          </a:bodyPr>
          <a:lstStyle/>
          <a:p>
            <a:pPr algn="ctr">
              <a:lnSpc>
                <a:spcPts val="11200"/>
              </a:lnSpc>
            </a:pPr>
            <a:r>
              <a:rPr lang="en-US" sz="8000" b="1">
                <a:solidFill>
                  <a:srgbClr val="593EA1"/>
                </a:solidFill>
                <a:latin typeface="Bubblebody Neue Bold"/>
                <a:ea typeface="Bubblebody Neue Bold"/>
                <a:cs typeface="Bubblebody Neue Bold"/>
                <a:sym typeface="Bubblebody Neue Bold"/>
              </a:rPr>
              <a:t>Conclusion</a:t>
            </a:r>
            <a:endParaRPr lang="en-US" sz="8000" b="1">
              <a:solidFill>
                <a:srgbClr val="593EA1"/>
              </a:solidFill>
              <a:latin typeface="Bubblebody Neue Bold"/>
              <a:ea typeface="Bubblebody Neue Bold"/>
              <a:cs typeface="Bubblebody Neue Bold"/>
              <a:sym typeface="Bubblebody Neue Bold"/>
            </a:endParaRPr>
          </a:p>
        </p:txBody>
      </p:sp>
      <p:sp>
        <p:nvSpPr>
          <p:cNvPr id="10" name="TextBox 10"/>
          <p:cNvSpPr txBox="1"/>
          <p:nvPr/>
        </p:nvSpPr>
        <p:spPr>
          <a:xfrm>
            <a:off x="2782169" y="3435185"/>
            <a:ext cx="12723662" cy="1479251"/>
          </a:xfrm>
          <a:prstGeom prst="rect">
            <a:avLst/>
          </a:prstGeom>
        </p:spPr>
        <p:txBody>
          <a:bodyPr lIns="0" tIns="0" rIns="0" bIns="0" rtlCol="0" anchor="t">
            <a:spAutoFit/>
          </a:bodyPr>
          <a:lstStyle/>
          <a:p>
            <a:pPr algn="l">
              <a:lnSpc>
                <a:spcPts val="3920"/>
              </a:lnSpc>
            </a:pPr>
            <a:r>
              <a:rPr lang="en-US" sz="3200" dirty="0">
                <a:solidFill>
                  <a:schemeClr val="bg1"/>
                </a:solidFill>
                <a:effectLst/>
                <a:latin typeface="Times New Roman" panose="02020603050405020304" pitchFamily="18" charset="0"/>
                <a:ea typeface="Tw Cen MT" panose="020B0602020104020603" pitchFamily="34" charset="0"/>
              </a:rPr>
              <a:t>The study concludes that while respondents possess some knowledge of sex education, several factors undermine its effectiveness, including its absence from school curricula and reliance on home-based information.</a:t>
            </a:r>
            <a:endParaRPr lang="en-US" sz="2800" dirty="0">
              <a:solidFill>
                <a:schemeClr val="bg1"/>
              </a:solidFill>
              <a:latin typeface="Canva Sans" panose="020B0503030501040103"/>
              <a:ea typeface="Canva Sans" panose="020B0503030501040103"/>
              <a:cs typeface="Canva Sans" panose="020B0503030501040103"/>
              <a:sym typeface="Canva Sans" panose="020B0503030501040103"/>
            </a:endParaRPr>
          </a:p>
        </p:txBody>
      </p:sp>
      <p:sp>
        <p:nvSpPr>
          <p:cNvPr id="11" name="TextBox 11"/>
          <p:cNvSpPr txBox="1"/>
          <p:nvPr/>
        </p:nvSpPr>
        <p:spPr>
          <a:xfrm>
            <a:off x="2782169" y="6510642"/>
            <a:ext cx="12723662" cy="1979388"/>
          </a:xfrm>
          <a:prstGeom prst="rect">
            <a:avLst/>
          </a:prstGeom>
        </p:spPr>
        <p:txBody>
          <a:bodyPr lIns="0" tIns="0" rIns="0" bIns="0" rtlCol="0" anchor="t">
            <a:spAutoFit/>
          </a:bodyPr>
          <a:lstStyle/>
          <a:p>
            <a:pPr algn="l">
              <a:lnSpc>
                <a:spcPts val="3920"/>
              </a:lnSpc>
            </a:pPr>
            <a:r>
              <a:rPr lang="en-US" sz="3200" dirty="0">
                <a:solidFill>
                  <a:schemeClr val="bg1"/>
                </a:solidFill>
                <a:effectLst/>
                <a:latin typeface="Times New Roman" panose="02020603050405020304" pitchFamily="18" charset="0"/>
                <a:ea typeface="Tw Cen MT" panose="020B0602020104020603" pitchFamily="34" charset="0"/>
              </a:rPr>
              <a:t>To address these gaps, integrating sex education into school curricula, involving parents and religious institutions, ensuring trained counselors are available, and promoting sex education through government and community efforts are essential.</a:t>
            </a:r>
            <a:endParaRPr lang="en-US" sz="2800" dirty="0">
              <a:solidFill>
                <a:schemeClr val="bg1"/>
              </a:solidFill>
              <a:latin typeface="Canva Sans" panose="020B0503030501040103"/>
              <a:ea typeface="Canva Sans" panose="020B0503030501040103"/>
              <a:cs typeface="Canva Sans" panose="020B0503030501040103"/>
              <a:sym typeface="Canva Sans" panose="020B0503030501040103"/>
            </a:endParaRPr>
          </a:p>
        </p:txBody>
      </p:sp>
      <p:sp>
        <p:nvSpPr>
          <p:cNvPr id="12" name="Freeform 12"/>
          <p:cNvSpPr/>
          <p:nvPr/>
        </p:nvSpPr>
        <p:spPr>
          <a:xfrm rot="-5820136">
            <a:off x="15909502" y="-889967"/>
            <a:ext cx="3597844" cy="4114800"/>
          </a:xfrm>
          <a:custGeom>
            <a:avLst/>
            <a:gdLst/>
            <a:ahLst/>
            <a:cxnLst/>
            <a:rect l="l" t="t" r="r" b="b"/>
            <a:pathLst>
              <a:path w="3597844" h="4114800">
                <a:moveTo>
                  <a:pt x="0" y="0"/>
                </a:moveTo>
                <a:lnTo>
                  <a:pt x="3597844" y="0"/>
                </a:lnTo>
                <a:lnTo>
                  <a:pt x="3597844"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3" name="Freeform 13"/>
          <p:cNvSpPr/>
          <p:nvPr/>
        </p:nvSpPr>
        <p:spPr>
          <a:xfrm flipH="1">
            <a:off x="-2736219" y="-365961"/>
            <a:ext cx="5472439" cy="3066788"/>
          </a:xfrm>
          <a:custGeom>
            <a:avLst/>
            <a:gdLst/>
            <a:ahLst/>
            <a:cxnLst/>
            <a:rect l="l" t="t" r="r" b="b"/>
            <a:pathLst>
              <a:path w="5472439" h="3066788">
                <a:moveTo>
                  <a:pt x="5472438" y="0"/>
                </a:moveTo>
                <a:lnTo>
                  <a:pt x="0" y="0"/>
                </a:lnTo>
                <a:lnTo>
                  <a:pt x="0" y="3066788"/>
                </a:lnTo>
                <a:lnTo>
                  <a:pt x="5472438" y="3066788"/>
                </a:lnTo>
                <a:lnTo>
                  <a:pt x="5472438" y="0"/>
                </a:lnTo>
                <a:close/>
              </a:path>
            </a:pathLst>
          </a:custGeom>
          <a:blipFill>
            <a:blip r:embed="rId5">
              <a:extLst>
                <a:ext uri="{96DAC541-7B7A-43D3-8B79-37D633B846F1}">
                  <asvg:svgBlip xmlns:asvg="http://schemas.microsoft.com/office/drawing/2016/SVG/main" r:embed="rId6"/>
                </a:ext>
              </a:extLst>
            </a:blip>
            <a:stretch>
              <a:fillRect/>
            </a:stretch>
          </a:blipFill>
        </p:spPr>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DF9"/>
        </a:solidFill>
        <a:effectLst/>
      </p:bgPr>
    </p:bg>
    <p:spTree>
      <p:nvGrpSpPr>
        <p:cNvPr id="1" name=""/>
        <p:cNvGrpSpPr/>
        <p:nvPr/>
      </p:nvGrpSpPr>
      <p:grpSpPr>
        <a:xfrm>
          <a:off x="0" y="0"/>
          <a:ext cx="0" cy="0"/>
          <a:chOff x="0" y="0"/>
          <a:chExt cx="0" cy="0"/>
        </a:xfrm>
      </p:grpSpPr>
      <p:sp>
        <p:nvSpPr>
          <p:cNvPr id="2" name="TextBox 2"/>
          <p:cNvSpPr txBox="1"/>
          <p:nvPr/>
        </p:nvSpPr>
        <p:spPr>
          <a:xfrm>
            <a:off x="3365152" y="819150"/>
            <a:ext cx="11557696" cy="1235210"/>
          </a:xfrm>
          <a:prstGeom prst="rect">
            <a:avLst/>
          </a:prstGeom>
        </p:spPr>
        <p:txBody>
          <a:bodyPr lIns="0" tIns="0" rIns="0" bIns="0" rtlCol="0" anchor="t">
            <a:spAutoFit/>
          </a:bodyPr>
          <a:lstStyle/>
          <a:p>
            <a:pPr algn="ctr">
              <a:lnSpc>
                <a:spcPts val="11200"/>
              </a:lnSpc>
            </a:pPr>
            <a:r>
              <a:rPr lang="en-US" sz="8000" b="1" dirty="0">
                <a:solidFill>
                  <a:srgbClr val="593EA1"/>
                </a:solidFill>
                <a:latin typeface="Bubblebody Neue Bold"/>
                <a:ea typeface="Bubblebody Neue Bold"/>
                <a:cs typeface="Bubblebody Neue Bold"/>
                <a:sym typeface="Bubblebody Neue Bold"/>
              </a:rPr>
              <a:t>Recommendations</a:t>
            </a:r>
            <a:endParaRPr lang="en-US" sz="8000" b="1" dirty="0">
              <a:solidFill>
                <a:srgbClr val="593EA1"/>
              </a:solidFill>
              <a:latin typeface="Bubblebody Neue Bold"/>
              <a:ea typeface="Bubblebody Neue Bold"/>
              <a:cs typeface="Bubblebody Neue Bold"/>
              <a:sym typeface="Bubblebody Neue Bold"/>
            </a:endParaRPr>
          </a:p>
        </p:txBody>
      </p:sp>
      <p:sp>
        <p:nvSpPr>
          <p:cNvPr id="3" name="TextBox 3"/>
          <p:cNvSpPr txBox="1"/>
          <p:nvPr/>
        </p:nvSpPr>
        <p:spPr>
          <a:xfrm>
            <a:off x="685800" y="3427228"/>
            <a:ext cx="8229600" cy="5909310"/>
          </a:xfrm>
          <a:prstGeom prst="rect">
            <a:avLst/>
          </a:prstGeom>
        </p:spPr>
        <p:txBody>
          <a:bodyPr wrap="square" lIns="0" tIns="0" rIns="0" bIns="0" rtlCol="0" anchor="t">
            <a:spAutoFit/>
          </a:bodyPr>
          <a:lstStyle/>
          <a:p>
            <a:pPr marL="342900" marR="0" lvl="0" indent="-342900" algn="just">
              <a:spcBef>
                <a:spcPts val="0"/>
              </a:spcBef>
              <a:spcAft>
                <a:spcPts val="0"/>
              </a:spcAft>
              <a:buSzPts val="1000"/>
              <a:buFont typeface="Symbol" panose="05050102010706020507" pitchFamily="18" charset="2"/>
              <a:buChar char=""/>
              <a:tabLst>
                <a:tab pos="457200" algn="l"/>
              </a:tabLst>
            </a:pPr>
            <a:r>
              <a:rPr lang="en-US" sz="2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The government should initiate extensive public awareness campaigns on sex education.</a:t>
            </a:r>
            <a:endParaRPr lang="en-US" sz="2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342900" marR="0" lvl="0" indent="-342900" algn="just">
              <a:spcBef>
                <a:spcPts val="0"/>
              </a:spcBef>
              <a:spcAft>
                <a:spcPts val="0"/>
              </a:spcAft>
              <a:buSzPts val="1000"/>
              <a:buFont typeface="Symbol" panose="05050102010706020507" pitchFamily="18" charset="2"/>
              <a:buChar char=""/>
              <a:tabLst>
                <a:tab pos="457200" algn="l"/>
              </a:tabLst>
            </a:pPr>
            <a:r>
              <a:rPr lang="en-US" sz="2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Organise seminars and workshops to train secondary school teachers on sex education.</a:t>
            </a:r>
            <a:endParaRPr lang="en-US" sz="2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342900" marR="0" lvl="0" indent="-342900" algn="just">
              <a:spcBef>
                <a:spcPts val="0"/>
              </a:spcBef>
              <a:spcAft>
                <a:spcPts val="0"/>
              </a:spcAft>
              <a:buSzPts val="1000"/>
              <a:buFont typeface="Symbol" panose="05050102010706020507" pitchFamily="18" charset="2"/>
              <a:buChar char=""/>
              <a:tabLst>
                <a:tab pos="457200" algn="l"/>
              </a:tabLst>
            </a:pPr>
            <a:r>
              <a:rPr lang="en-US" sz="2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Integrate sex education into the secondary school curriculum to support adolescent students.</a:t>
            </a:r>
            <a:endParaRPr lang="en-US" sz="2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342900" marR="0" lvl="0" indent="-342900" algn="just">
              <a:spcBef>
                <a:spcPts val="0"/>
              </a:spcBef>
              <a:spcAft>
                <a:spcPts val="0"/>
              </a:spcAft>
              <a:buSzPts val="1000"/>
              <a:buFont typeface="Symbol" panose="05050102010706020507" pitchFamily="18" charset="2"/>
              <a:buChar char=""/>
              <a:tabLst>
                <a:tab pos="457200" algn="l"/>
              </a:tabLst>
            </a:pPr>
            <a:r>
              <a:rPr lang="en-US" sz="2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Curriculum planners should revise school curricula to include culturally sensitive sexuality education.</a:t>
            </a:r>
            <a:endParaRPr lang="en-US" sz="2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342900" marR="0" lvl="0" indent="-342900" algn="just">
              <a:spcBef>
                <a:spcPts val="0"/>
              </a:spcBef>
              <a:spcAft>
                <a:spcPts val="0"/>
              </a:spcAft>
              <a:buSzPts val="1000"/>
              <a:buFont typeface="Symbol" panose="05050102010706020507" pitchFamily="18" charset="2"/>
              <a:buChar char=""/>
              <a:tabLst>
                <a:tab pos="457200" algn="l"/>
              </a:tabLst>
            </a:pPr>
            <a:r>
              <a:rPr lang="en-US" sz="2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Implement a standardized approach to sex education across secondary schools.</a:t>
            </a:r>
            <a:endParaRPr lang="en-US" sz="2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342900" marR="0" lvl="0" indent="-342900" algn="just">
              <a:spcBef>
                <a:spcPts val="0"/>
              </a:spcBef>
              <a:spcAft>
                <a:spcPts val="0"/>
              </a:spcAft>
              <a:buSzPts val="1000"/>
              <a:buFont typeface="Symbol" panose="05050102010706020507" pitchFamily="18" charset="2"/>
              <a:buChar char=""/>
              <a:tabLst>
                <a:tab pos="457200" algn="l"/>
              </a:tabLst>
            </a:pPr>
            <a:r>
              <a:rPr lang="en-US" sz="2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Schools should employ trained counselors dedicated to sex education programmes.</a:t>
            </a:r>
            <a:endParaRPr lang="en-US" sz="2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342900" marR="0" lvl="0" indent="-342900" algn="just">
              <a:spcBef>
                <a:spcPts val="0"/>
              </a:spcBef>
              <a:spcAft>
                <a:spcPts val="0"/>
              </a:spcAft>
              <a:buSzPts val="1000"/>
              <a:buFont typeface="Symbol" panose="05050102010706020507" pitchFamily="18" charset="2"/>
              <a:buChar char=""/>
              <a:tabLst>
                <a:tab pos="457200" algn="l"/>
              </a:tabLst>
            </a:pPr>
            <a:r>
              <a:rPr lang="en-US" sz="2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Provide sufficient teaching and learning resources for sex education.</a:t>
            </a:r>
            <a:endParaRPr lang="en-US" sz="2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342900" marR="0" lvl="0" indent="-342900" algn="just">
              <a:spcBef>
                <a:spcPts val="0"/>
              </a:spcBef>
              <a:spcAft>
                <a:spcPts val="0"/>
              </a:spcAft>
              <a:buSzPts val="1000"/>
              <a:buFont typeface="Symbol" panose="05050102010706020507" pitchFamily="18" charset="2"/>
              <a:buChar char=""/>
              <a:tabLst>
                <a:tab pos="457200" algn="l"/>
              </a:tabLst>
            </a:pPr>
            <a:r>
              <a:rPr lang="en-US" sz="2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Encourage parents to begin sex education early, as they are often the first educators on this topic.</a:t>
            </a:r>
            <a:endParaRPr lang="en-US" sz="2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p:txBody>
      </p:sp>
      <p:sp>
        <p:nvSpPr>
          <p:cNvPr id="4" name="Freeform 4"/>
          <p:cNvSpPr/>
          <p:nvPr/>
        </p:nvSpPr>
        <p:spPr>
          <a:xfrm>
            <a:off x="8507362" y="3484378"/>
            <a:ext cx="4543159" cy="4526638"/>
          </a:xfrm>
          <a:custGeom>
            <a:avLst/>
            <a:gdLst/>
            <a:ahLst/>
            <a:cxnLst/>
            <a:rect l="l" t="t" r="r" b="b"/>
            <a:pathLst>
              <a:path w="4543159" h="4526638">
                <a:moveTo>
                  <a:pt x="0" y="0"/>
                </a:moveTo>
                <a:lnTo>
                  <a:pt x="4543159" y="0"/>
                </a:lnTo>
                <a:lnTo>
                  <a:pt x="4543159" y="4526638"/>
                </a:lnTo>
                <a:lnTo>
                  <a:pt x="0" y="4526638"/>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5" name="Freeform 5"/>
          <p:cNvSpPr/>
          <p:nvPr/>
        </p:nvSpPr>
        <p:spPr>
          <a:xfrm>
            <a:off x="13547457" y="3484378"/>
            <a:ext cx="3711843" cy="4526638"/>
          </a:xfrm>
          <a:custGeom>
            <a:avLst/>
            <a:gdLst/>
            <a:ahLst/>
            <a:cxnLst/>
            <a:rect l="l" t="t" r="r" b="b"/>
            <a:pathLst>
              <a:path w="3711843" h="4526638">
                <a:moveTo>
                  <a:pt x="0" y="0"/>
                </a:moveTo>
                <a:lnTo>
                  <a:pt x="3711843" y="0"/>
                </a:lnTo>
                <a:lnTo>
                  <a:pt x="3711843" y="4526638"/>
                </a:lnTo>
                <a:lnTo>
                  <a:pt x="0" y="452663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6" name="Freeform 6"/>
          <p:cNvSpPr/>
          <p:nvPr/>
        </p:nvSpPr>
        <p:spPr>
          <a:xfrm>
            <a:off x="1304784" y="9158737"/>
            <a:ext cx="3539193" cy="199127"/>
          </a:xfrm>
          <a:custGeom>
            <a:avLst/>
            <a:gdLst/>
            <a:ahLst/>
            <a:cxnLst/>
            <a:rect l="l" t="t" r="r" b="b"/>
            <a:pathLst>
              <a:path w="3539193" h="199127">
                <a:moveTo>
                  <a:pt x="0" y="0"/>
                </a:moveTo>
                <a:lnTo>
                  <a:pt x="3539192" y="0"/>
                </a:lnTo>
                <a:lnTo>
                  <a:pt x="3539192" y="199126"/>
                </a:lnTo>
                <a:lnTo>
                  <a:pt x="0" y="19912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7" name="Freeform 7"/>
          <p:cNvSpPr/>
          <p:nvPr/>
        </p:nvSpPr>
        <p:spPr>
          <a:xfrm>
            <a:off x="15305955" y="-1045531"/>
            <a:ext cx="7315200" cy="3616754"/>
          </a:xfrm>
          <a:custGeom>
            <a:avLst/>
            <a:gdLst/>
            <a:ahLst/>
            <a:cxnLst/>
            <a:rect l="l" t="t" r="r" b="b"/>
            <a:pathLst>
              <a:path w="7315200" h="3616754">
                <a:moveTo>
                  <a:pt x="0" y="0"/>
                </a:moveTo>
                <a:lnTo>
                  <a:pt x="7315200" y="0"/>
                </a:lnTo>
                <a:lnTo>
                  <a:pt x="7315200" y="3616754"/>
                </a:lnTo>
                <a:lnTo>
                  <a:pt x="0" y="3616754"/>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8" name="Freeform 8"/>
          <p:cNvSpPr/>
          <p:nvPr/>
        </p:nvSpPr>
        <p:spPr>
          <a:xfrm>
            <a:off x="-2957713" y="-495565"/>
            <a:ext cx="5472439" cy="3066788"/>
          </a:xfrm>
          <a:custGeom>
            <a:avLst/>
            <a:gdLst/>
            <a:ahLst/>
            <a:cxnLst/>
            <a:rect l="l" t="t" r="r" b="b"/>
            <a:pathLst>
              <a:path w="5472439" h="3066788">
                <a:moveTo>
                  <a:pt x="0" y="0"/>
                </a:moveTo>
                <a:lnTo>
                  <a:pt x="5472439" y="0"/>
                </a:lnTo>
                <a:lnTo>
                  <a:pt x="5472439" y="3066788"/>
                </a:lnTo>
                <a:lnTo>
                  <a:pt x="0" y="306678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4706600" cy="1143000"/>
          </a:xfrm>
        </p:spPr>
        <p:txBody>
          <a:bodyPr/>
          <a:lstStyle/>
          <a:p>
            <a:r>
              <a:rPr lang="en-US" dirty="0">
                <a:solidFill>
                  <a:schemeClr val="accent4"/>
                </a:solidFill>
                <a:latin typeface="Times New Roman" panose="02020603050405020304" pitchFamily="18" charset="0"/>
                <a:cs typeface="Times New Roman" panose="02020603050405020304" pitchFamily="18" charset="0"/>
              </a:rPr>
              <a:t>References</a:t>
            </a:r>
            <a:endParaRPr lang="en-US" dirty="0">
              <a:solidFill>
                <a:schemeClr val="accent4"/>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600200"/>
            <a:ext cx="16535400" cy="8115300"/>
          </a:xfrm>
        </p:spPr>
        <p:txBody>
          <a:bodyPr>
            <a:normAutofit fontScale="85000" lnSpcReduction="20000"/>
          </a:bodyPr>
          <a:lstStyle/>
          <a:p>
            <a:pPr marL="266700" marR="0" indent="-266700">
              <a:spcBef>
                <a:spcPts val="0"/>
              </a:spcBef>
              <a:spcAft>
                <a:spcPts val="0"/>
              </a:spcAft>
            </a:pP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Chinelli</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Salfa</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M. C., Cellini, A.,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Ceccarelli</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L.,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Farinella</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M., Rancilio, L.,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Galipò</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R., Meli, P.,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Camposeragna</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Colaprico</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L.,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Oldrini</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M.,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Ubbiali</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M.,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Caraglia</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 Martinelli, D.,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Mortari</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L.,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Palamara</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 T.,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Suligoi</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B., &amp;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Tavoschi</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L. (2022). Sexuality education in Italy 2016-2020: A national survey investigating coverage, content and evaluation of school-based educational activities. </a:t>
            </a:r>
            <a:r>
              <a:rPr lang="en-US" sz="3400" i="1"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Sex Education, 23</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(6), 756-768. </a:t>
            </a:r>
            <a:r>
              <a:rPr lang="en-US" sz="34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hlinkClick r:id="rId1"/>
              </a:rPr>
              <a:t>https://doi.org/10.1080/14681811.2022.2040215</a:t>
            </a:r>
            <a:endParaRPr lang="en-US" sz="3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0" marR="0" indent="0">
              <a:spcBef>
                <a:spcPts val="0"/>
              </a:spcBef>
              <a:spcAft>
                <a:spcPts val="0"/>
              </a:spcAft>
              <a:buNone/>
            </a:pP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t>
            </a:r>
            <a:endParaRPr lang="en-US" sz="3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266700" marR="0" indent="-266700">
              <a:spcBef>
                <a:spcPts val="0"/>
              </a:spcBef>
              <a:spcAft>
                <a:spcPts val="0"/>
              </a:spcAft>
            </a:pP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Chizoba</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 F.,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Chineke</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H. N.,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Adogu</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P. O.,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Nwafia</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 E., &amp;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Chizoba</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C. (2020). Overview of HIV risk reduction interventions among adolescents: A call to evaluate the HIV education curriculum in Nigeria. </a:t>
            </a:r>
            <a:r>
              <a:rPr lang="en-US" sz="3400" i="1"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International STD Research &amp; Reviews</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t>
            </a:r>
            <a:r>
              <a:rPr lang="en-US" sz="34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hlinkClick r:id="rId2"/>
              </a:rPr>
              <a:t>https://doi.org/10.9734/isrr/2020/v11i430211</a:t>
            </a:r>
            <a:endParaRPr lang="en-US" sz="3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0" marR="0" indent="0">
              <a:spcBef>
                <a:spcPts val="0"/>
              </a:spcBef>
              <a:spcAft>
                <a:spcPts val="0"/>
              </a:spcAft>
              <a:buNone/>
            </a:pP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t>
            </a:r>
            <a:endParaRPr lang="en-US" sz="3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266700" marR="0" indent="-266700">
              <a:spcBef>
                <a:spcPts val="0"/>
              </a:spcBef>
              <a:spcAft>
                <a:spcPts val="0"/>
              </a:spcAft>
            </a:pP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Narkarat</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P.,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Taneepanichskul</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S., Kumar, R., &amp;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Somrongthong</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R. (2021). Effects of mobile health education on sexual and reproductive health information among female school-going adolescents of rural Thailand. </a:t>
            </a:r>
            <a:r>
              <a:rPr lang="en-US" sz="3400" i="1"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F1000Research, 10</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368. </a:t>
            </a:r>
            <a:r>
              <a:rPr lang="en-US" sz="34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hlinkClick r:id="rId3"/>
              </a:rPr>
              <a:t>https://doi.org/10.12688/f1000research.53377.1</a:t>
            </a:r>
            <a:endParaRPr lang="en-US" sz="3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0" marR="0" indent="0">
              <a:spcBef>
                <a:spcPts val="0"/>
              </a:spcBef>
              <a:spcAft>
                <a:spcPts val="0"/>
              </a:spcAft>
              <a:buNone/>
            </a:pP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t>
            </a:r>
            <a:endParaRPr lang="en-US" sz="3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266700" marR="0" indent="-266700">
              <a:spcBef>
                <a:spcPts val="0"/>
              </a:spcBef>
              <a:spcAft>
                <a:spcPts val="0"/>
              </a:spcAft>
            </a:pP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Niraula</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R. (2021). The understanding of the difference between sex and gender among secondary level students in Nepal. </a:t>
            </a:r>
            <a:r>
              <a:rPr lang="en-US" sz="3400" i="1"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Open Journal of Social Sciences, 9</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(6), 171-184. </a:t>
            </a:r>
            <a:r>
              <a:rPr lang="en-US" sz="34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hlinkClick r:id="rId4"/>
              </a:rPr>
              <a:t>https://doi.org/10.4236/jss.2021.96014</a:t>
            </a:r>
            <a:endParaRPr lang="en-US" sz="3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0" marR="0" indent="0">
              <a:spcBef>
                <a:spcPts val="0"/>
              </a:spcBef>
              <a:spcAft>
                <a:spcPts val="0"/>
              </a:spcAft>
              <a:buNone/>
            </a:pP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t>
            </a:r>
            <a:endParaRPr lang="en-US" sz="3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266700" marR="0" indent="-266700">
              <a:spcBef>
                <a:spcPts val="0"/>
              </a:spcBef>
              <a:spcAft>
                <a:spcPts val="0"/>
              </a:spcAft>
            </a:pP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Ogundiran</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T. A.,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Mohammadnezhad</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M., Ibrahim </a:t>
            </a:r>
            <a:r>
              <a:rPr lang="en-US" sz="34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Ogundiran</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 &amp; Mohammed, H. (2024). Role of sociocultural beliefs/norms on level of access and uptake of contraceptives among unmarried adolescent girls in Nigeria: A systematic review study. </a:t>
            </a:r>
            <a:r>
              <a:rPr lang="en-US" sz="3400" i="1"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MOJ Public Health</a:t>
            </a:r>
            <a:r>
              <a:rPr lang="en-US" sz="34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t>
            </a:r>
            <a:r>
              <a:rPr lang="en-US" sz="34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hlinkClick r:id="rId5"/>
              </a:rPr>
              <a:t>https://doi.org/10.15406/mojph.2024.11.00444</a:t>
            </a:r>
            <a:endParaRPr lang="en-US" sz="34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4706600" cy="1143000"/>
          </a:xfrm>
        </p:spPr>
        <p:txBody>
          <a:bodyPr/>
          <a:lstStyle/>
          <a:p>
            <a:r>
              <a:rPr lang="en-US" dirty="0">
                <a:solidFill>
                  <a:schemeClr val="accent4"/>
                </a:solidFill>
                <a:latin typeface="Times New Roman" panose="02020603050405020304" pitchFamily="18" charset="0"/>
                <a:cs typeface="Times New Roman" panose="02020603050405020304" pitchFamily="18" charset="0"/>
              </a:rPr>
              <a:t>References</a:t>
            </a:r>
            <a:endParaRPr lang="en-US" dirty="0">
              <a:solidFill>
                <a:schemeClr val="accent4"/>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600200"/>
            <a:ext cx="16535400" cy="8115300"/>
          </a:xfrm>
        </p:spPr>
        <p:txBody>
          <a:bodyPr>
            <a:normAutofit fontScale="92500"/>
          </a:bodyPr>
          <a:lstStyle/>
          <a:p>
            <a:pPr marL="266700" marR="0" indent="-266700">
              <a:spcBef>
                <a:spcPts val="0"/>
              </a:spcBef>
              <a:spcAft>
                <a:spcPts val="0"/>
              </a:spcAft>
            </a:pPr>
            <a:r>
              <a:rPr lang="en-US" sz="28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Okooboh</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G. O., &amp; Martins, O. F. (2023). A systematic review of the evidence on the effectiveness of sexuality education interventions on young people's sexual and reproductive health outcomes in Nigeria. </a:t>
            </a:r>
            <a:r>
              <a:rPr lang="en-US" sz="2800" i="1"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International Journal of Community Medicine and Public Health, 10</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(1), 10-18. </a:t>
            </a:r>
            <a:r>
              <a:rPr lang="en-US" sz="28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hlinkClick r:id="rId1"/>
              </a:rPr>
              <a:t>https://doi.org/10.18203/2394-6040.ijcmph20233077</a:t>
            </a:r>
            <a:endParaRPr lang="en-US" sz="28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0" marR="0" indent="0">
              <a:spcBef>
                <a:spcPts val="0"/>
              </a:spcBef>
              <a:spcAft>
                <a:spcPts val="0"/>
              </a:spcAft>
              <a:buNone/>
            </a:pPr>
            <a:endParaRPr lang="en-US" sz="28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266700" marR="0" indent="-266700">
              <a:spcBef>
                <a:spcPts val="0"/>
              </a:spcBef>
              <a:spcAft>
                <a:spcPts val="0"/>
              </a:spcAft>
            </a:pP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Rahmani, A., </a:t>
            </a:r>
            <a:r>
              <a:rPr lang="en-US" sz="28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Merghati</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K. E., &amp; </a:t>
            </a:r>
            <a:r>
              <a:rPr lang="en-US" sz="28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Fallahi</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 (2018). Perceived advantage and disadvantages of sex education in young women. </a:t>
            </a:r>
            <a:r>
              <a:rPr lang="en-US" sz="2800" i="1"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International Journal of High Risk Behaviour and Addiction, 7</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(2), e57221. </a:t>
            </a:r>
            <a:r>
              <a:rPr lang="en-US" sz="28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hlinkClick r:id="rId2"/>
              </a:rPr>
              <a:t>https://doi.org/10.5812/ijhrba.57221</a:t>
            </a:r>
            <a:endParaRPr lang="en-US" sz="28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0" marR="0" indent="0">
              <a:spcBef>
                <a:spcPts val="0"/>
              </a:spcBef>
              <a:spcAft>
                <a:spcPts val="0"/>
              </a:spcAft>
              <a:buNone/>
            </a:pP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t>
            </a:r>
            <a:endParaRPr lang="en-US" sz="28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266700" marR="0" indent="-266700">
              <a:spcBef>
                <a:spcPts val="0"/>
              </a:spcBef>
              <a:spcAft>
                <a:spcPts val="0"/>
              </a:spcAft>
            </a:pP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Taiwo, M. O., </a:t>
            </a:r>
            <a:r>
              <a:rPr lang="en-US" sz="28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Oyekenu</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O., &amp; Hussaini, R. A. (2023). Understanding how social norms influence access to and utilization of adolescent sexual and reproductive health services in Northern Nigeria. </a:t>
            </a:r>
            <a:r>
              <a:rPr lang="en-US" sz="2800" i="1"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Frontiers in Sociology, 8</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t>
            </a:r>
            <a:r>
              <a:rPr lang="en-US" sz="28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hlinkClick r:id="rId3"/>
              </a:rPr>
              <a:t>https://doi.org/10.3389/fsoc.2023.1135119</a:t>
            </a:r>
            <a:endParaRPr lang="en-US" sz="28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0" marR="0" indent="0">
              <a:spcBef>
                <a:spcPts val="0"/>
              </a:spcBef>
              <a:spcAft>
                <a:spcPts val="0"/>
              </a:spcAft>
              <a:buNone/>
            </a:pP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t>
            </a:r>
            <a:endParaRPr lang="en-US" sz="28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266700" marR="0" indent="-266700">
              <a:spcBef>
                <a:spcPts val="0"/>
              </a:spcBef>
              <a:spcAft>
                <a:spcPts val="0"/>
              </a:spcAft>
            </a:pP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UNESCO. (2022). Why comprehensive sexuality education is important. Retrieved from </a:t>
            </a:r>
            <a:r>
              <a:rPr lang="en-US" sz="28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hlinkClick r:id="rId4"/>
              </a:rPr>
              <a:t>https://en.unesco.org/news/why-comprehensive-sexuality-education-important</a:t>
            </a:r>
            <a:endParaRPr lang="en-US" sz="28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0" marR="0" indent="0">
              <a:spcBef>
                <a:spcPts val="0"/>
              </a:spcBef>
              <a:spcAft>
                <a:spcPts val="0"/>
              </a:spcAft>
              <a:buNone/>
            </a:pPr>
            <a:r>
              <a:rPr lang="en-US" sz="2800" u="none" strike="noStrike"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t>
            </a:r>
            <a:endParaRPr lang="en-US" sz="28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266700" marR="0" indent="-266700">
              <a:spcBef>
                <a:spcPts val="0"/>
              </a:spcBef>
              <a:spcAft>
                <a:spcPts val="0"/>
              </a:spcAft>
            </a:pPr>
            <a:r>
              <a:rPr lang="en-US" sz="2800" u="sng"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Vanwesenbeeck</a:t>
            </a:r>
            <a:r>
              <a:rPr lang="en-US" sz="28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I. (2020). Comprehensive sexuality education. Retrieved from </a:t>
            </a:r>
            <a:r>
              <a:rPr lang="en-US" sz="28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hlinkClick r:id="rId5"/>
              </a:rPr>
              <a:t>https://doi.org/10.1093/acrefore/9780190632366.013.205</a:t>
            </a:r>
            <a:endParaRPr lang="en-US" sz="28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0" marR="0" indent="0">
              <a:spcBef>
                <a:spcPts val="0"/>
              </a:spcBef>
              <a:spcAft>
                <a:spcPts val="0"/>
              </a:spcAft>
              <a:buNone/>
            </a:pP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t>
            </a:r>
            <a:endParaRPr lang="en-US" sz="28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266700" marR="0" indent="-266700">
              <a:spcBef>
                <a:spcPts val="0"/>
              </a:spcBef>
              <a:spcAft>
                <a:spcPts val="0"/>
              </a:spcAft>
            </a:pPr>
            <a:r>
              <a:rPr lang="en-US" sz="28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Zulaika</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G., </a:t>
            </a:r>
            <a:r>
              <a:rPr lang="en-US" sz="28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Bulbarelli</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M., </a:t>
            </a:r>
            <a:r>
              <a:rPr lang="en-US" sz="28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Nyothach</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E., van </a:t>
            </a:r>
            <a:r>
              <a:rPr lang="en-US" sz="28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Eijk</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A. M., Mason, L., </a:t>
            </a:r>
            <a:r>
              <a:rPr lang="en-US" sz="28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Fwaya</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E., </a:t>
            </a:r>
            <a:r>
              <a:rPr lang="en-US" sz="28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Obor</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D., </a:t>
            </a:r>
            <a:r>
              <a:rPr lang="en-US" sz="2800" dirty="0" err="1">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Kwaro</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 D., Wang, D., Mehta, S. D., &amp; Phillips-Howard, P. A. (2022). Impact of COVID-19 lockdowns on adolescent pregnancy and school dropout among secondary schoolgirls in Kenya. </a:t>
            </a:r>
            <a:r>
              <a:rPr lang="en-US" sz="2800" i="1"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BMJ Global Health, 7</a:t>
            </a:r>
            <a:r>
              <a:rPr lang="en-US" sz="2800"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rPr>
              <a:t>(5), e008691. </a:t>
            </a:r>
            <a:r>
              <a:rPr lang="en-US" sz="2800" u="sng" dirty="0">
                <a:solidFill>
                  <a:schemeClr val="accent4"/>
                </a:solidFill>
                <a:effectLst/>
                <a:latin typeface="Times New Roman" panose="02020603050405020304" pitchFamily="18" charset="0"/>
                <a:ea typeface="Tw Cen MT" panose="020B0602020104020603" pitchFamily="34" charset="0"/>
                <a:cs typeface="Tw Cen MT" panose="020B0602020104020603" pitchFamily="34" charset="0"/>
                <a:hlinkClick r:id="rId6"/>
              </a:rPr>
              <a:t>https://doi.org/10.1136/bmjgh-2021-008691</a:t>
            </a:r>
            <a:endParaRPr lang="en-US" sz="2800" dirty="0">
              <a:solidFill>
                <a:schemeClr val="accent4"/>
              </a:solidFill>
              <a:effectLst/>
              <a:latin typeface="Tw Cen MT" panose="020B0602020104020603" pitchFamily="34" charset="0"/>
              <a:ea typeface="Tw Cen MT" panose="020B0602020104020603" pitchFamily="34" charset="0"/>
              <a:cs typeface="Tw Cen MT" panose="020B0602020104020603" pitchFamily="34" charset="0"/>
            </a:endParaRPr>
          </a:p>
          <a:p>
            <a:pPr marL="0" indent="0">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78CED6"/>
        </a:solidFill>
        <a:effectLst/>
      </p:bgPr>
    </p:bg>
    <p:spTree>
      <p:nvGrpSpPr>
        <p:cNvPr id="1" name=""/>
        <p:cNvGrpSpPr/>
        <p:nvPr/>
      </p:nvGrpSpPr>
      <p:grpSpPr>
        <a:xfrm>
          <a:off x="0" y="0"/>
          <a:ext cx="0" cy="0"/>
          <a:chOff x="0" y="0"/>
          <a:chExt cx="0" cy="0"/>
        </a:xfrm>
      </p:grpSpPr>
      <p:sp>
        <p:nvSpPr>
          <p:cNvPr id="2" name="Freeform 2"/>
          <p:cNvSpPr/>
          <p:nvPr/>
        </p:nvSpPr>
        <p:spPr>
          <a:xfrm>
            <a:off x="15270154" y="259320"/>
            <a:ext cx="5264788" cy="4114800"/>
          </a:xfrm>
          <a:custGeom>
            <a:avLst/>
            <a:gdLst/>
            <a:ahLst/>
            <a:cxnLst/>
            <a:rect l="l" t="t" r="r" b="b"/>
            <a:pathLst>
              <a:path w="5264788" h="4114800">
                <a:moveTo>
                  <a:pt x="0" y="0"/>
                </a:moveTo>
                <a:lnTo>
                  <a:pt x="5264788" y="0"/>
                </a:lnTo>
                <a:lnTo>
                  <a:pt x="5264788" y="4114800"/>
                </a:lnTo>
                <a:lnTo>
                  <a:pt x="0" y="4114800"/>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556270" y="5495908"/>
            <a:ext cx="3021165" cy="4315949"/>
          </a:xfrm>
          <a:custGeom>
            <a:avLst/>
            <a:gdLst/>
            <a:ahLst/>
            <a:cxnLst/>
            <a:rect l="l" t="t" r="r" b="b"/>
            <a:pathLst>
              <a:path w="3021165" h="4315949">
                <a:moveTo>
                  <a:pt x="0" y="0"/>
                </a:moveTo>
                <a:lnTo>
                  <a:pt x="3021165" y="0"/>
                </a:lnTo>
                <a:lnTo>
                  <a:pt x="3021165" y="4315949"/>
                </a:lnTo>
                <a:lnTo>
                  <a:pt x="0" y="43159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6681631" y="7653883"/>
            <a:ext cx="3644996" cy="3754209"/>
          </a:xfrm>
          <a:custGeom>
            <a:avLst/>
            <a:gdLst/>
            <a:ahLst/>
            <a:cxnLst/>
            <a:rect l="l" t="t" r="r" b="b"/>
            <a:pathLst>
              <a:path w="3644996" h="3754209">
                <a:moveTo>
                  <a:pt x="0" y="0"/>
                </a:moveTo>
                <a:lnTo>
                  <a:pt x="3644996" y="0"/>
                </a:lnTo>
                <a:lnTo>
                  <a:pt x="3644996" y="3754209"/>
                </a:lnTo>
                <a:lnTo>
                  <a:pt x="0" y="37542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a:off x="8433297" y="259320"/>
            <a:ext cx="3786660" cy="2630008"/>
          </a:xfrm>
          <a:custGeom>
            <a:avLst/>
            <a:gdLst/>
            <a:ahLst/>
            <a:cxnLst/>
            <a:rect l="l" t="t" r="r" b="b"/>
            <a:pathLst>
              <a:path w="3786660" h="2630008">
                <a:moveTo>
                  <a:pt x="0" y="0"/>
                </a:moveTo>
                <a:lnTo>
                  <a:pt x="3786660" y="0"/>
                </a:lnTo>
                <a:lnTo>
                  <a:pt x="3786660" y="2630008"/>
                </a:lnTo>
                <a:lnTo>
                  <a:pt x="0" y="263000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6" name="TextBox 6"/>
          <p:cNvSpPr txBox="1"/>
          <p:nvPr/>
        </p:nvSpPr>
        <p:spPr>
          <a:xfrm>
            <a:off x="3017846" y="4442270"/>
            <a:ext cx="12252309" cy="1669160"/>
          </a:xfrm>
          <a:prstGeom prst="rect">
            <a:avLst/>
          </a:prstGeom>
        </p:spPr>
        <p:txBody>
          <a:bodyPr lIns="0" tIns="0" rIns="0" bIns="0" rtlCol="0" anchor="t">
            <a:spAutoFit/>
          </a:bodyPr>
          <a:lstStyle/>
          <a:p>
            <a:pPr algn="ctr">
              <a:lnSpc>
                <a:spcPts val="11850"/>
              </a:lnSpc>
            </a:pPr>
            <a:r>
              <a:rPr lang="en-US" sz="12740" b="1">
                <a:solidFill>
                  <a:srgbClr val="FFFDF9"/>
                </a:solidFill>
                <a:latin typeface="Bubblebody Neue Bold"/>
                <a:ea typeface="Bubblebody Neue Bold"/>
                <a:cs typeface="Bubblebody Neue Bold"/>
                <a:sym typeface="Bubblebody Neue Bold"/>
              </a:rPr>
              <a:t>THANK YOU</a:t>
            </a:r>
            <a:endParaRPr lang="en-US" sz="12740" b="1">
              <a:solidFill>
                <a:srgbClr val="FFFDF9"/>
              </a:solidFill>
              <a:latin typeface="Bubblebody Neue Bold"/>
              <a:ea typeface="Bubblebody Neue Bold"/>
              <a:cs typeface="Bubblebody Neue Bold"/>
              <a:sym typeface="Bubblebody Neue Bold"/>
            </a:endParaRPr>
          </a:p>
        </p:txBody>
      </p:sp>
      <p:sp>
        <p:nvSpPr>
          <p:cNvPr id="7" name="Freeform 7"/>
          <p:cNvSpPr/>
          <p:nvPr/>
        </p:nvSpPr>
        <p:spPr>
          <a:xfrm>
            <a:off x="-1300606" y="327725"/>
            <a:ext cx="5472439" cy="3066788"/>
          </a:xfrm>
          <a:custGeom>
            <a:avLst/>
            <a:gdLst/>
            <a:ahLst/>
            <a:cxnLst/>
            <a:rect l="l" t="t" r="r" b="b"/>
            <a:pathLst>
              <a:path w="5472439" h="3066788">
                <a:moveTo>
                  <a:pt x="0" y="0"/>
                </a:moveTo>
                <a:lnTo>
                  <a:pt x="5472439" y="0"/>
                </a:lnTo>
                <a:lnTo>
                  <a:pt x="5472439" y="3066787"/>
                </a:lnTo>
                <a:lnTo>
                  <a:pt x="0" y="3066787"/>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8" name="Freeform 8"/>
          <p:cNvSpPr/>
          <p:nvPr/>
        </p:nvSpPr>
        <p:spPr>
          <a:xfrm>
            <a:off x="14523081" y="6556075"/>
            <a:ext cx="5472439" cy="3066788"/>
          </a:xfrm>
          <a:custGeom>
            <a:avLst/>
            <a:gdLst/>
            <a:ahLst/>
            <a:cxnLst/>
            <a:rect l="l" t="t" r="r" b="b"/>
            <a:pathLst>
              <a:path w="5472439" h="3066788">
                <a:moveTo>
                  <a:pt x="0" y="0"/>
                </a:moveTo>
                <a:lnTo>
                  <a:pt x="5472438" y="0"/>
                </a:lnTo>
                <a:lnTo>
                  <a:pt x="5472438" y="3066788"/>
                </a:lnTo>
                <a:lnTo>
                  <a:pt x="0" y="306678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9" name="TextBox 8"/>
          <p:cNvSpPr txBox="1"/>
          <p:nvPr/>
        </p:nvSpPr>
        <p:spPr>
          <a:xfrm>
            <a:off x="4171833" y="6111430"/>
            <a:ext cx="10153767" cy="2861310"/>
          </a:xfrm>
          <a:prstGeom prst="rect">
            <a:avLst/>
          </a:prstGeom>
          <a:noFill/>
        </p:spPr>
        <p:txBody>
          <a:bodyPr wrap="square" rtlCol="0">
            <a:spAutoFit/>
          </a:bodyPr>
          <a:lstStyle/>
          <a:p>
            <a:r>
              <a:rPr lang="en-US" sz="3600" i="1" u="sng" dirty="0">
                <a:solidFill>
                  <a:srgbClr val="002060"/>
                </a:solidFill>
                <a:effectLst/>
                <a:latin typeface="Times New Roman" panose="02020603050405020304" pitchFamily="18" charset="0"/>
                <a:ea typeface="Arial Unicode MS" panose="020B0604020202020204" pitchFamily="34" charset="-128"/>
                <a:cs typeface="Tw Cen MT" panose="020B0602020104020603" pitchFamily="34" charset="0"/>
                <a:hlinkClick r:id="rId11"/>
              </a:rPr>
              <a:t>princeilegbusi@gmail.com</a:t>
            </a:r>
            <a:r>
              <a:rPr lang="en-US" sz="3600" i="1" u="sng" dirty="0">
                <a:solidFill>
                  <a:srgbClr val="002060"/>
                </a:solidFill>
                <a:latin typeface="Times New Roman" panose="02020603050405020304" pitchFamily="18" charset="0"/>
                <a:ea typeface="Arial Unicode MS" panose="020B0604020202020204" pitchFamily="34" charset="-128"/>
                <a:cs typeface="Tw Cen MT" panose="020B0602020104020603" pitchFamily="34" charset="0"/>
              </a:rPr>
              <a:t>    </a:t>
            </a:r>
            <a:endParaRPr lang="en-US" sz="3600" i="1" u="sng" dirty="0">
              <a:solidFill>
                <a:srgbClr val="002060"/>
              </a:solidFill>
              <a:latin typeface="Times New Roman" panose="02020603050405020304" pitchFamily="18" charset="0"/>
              <a:ea typeface="Arial Unicode MS" panose="020B0604020202020204" pitchFamily="34" charset="-128"/>
              <a:cs typeface="Tw Cen MT" panose="020B0602020104020603" pitchFamily="34" charset="0"/>
            </a:endParaRPr>
          </a:p>
          <a:p>
            <a:r>
              <a:rPr lang="en-US" sz="3600" i="1" u="sng" dirty="0">
                <a:solidFill>
                  <a:srgbClr val="002060"/>
                </a:solidFill>
                <a:latin typeface="Times New Roman" panose="02020603050405020304" pitchFamily="18" charset="0"/>
                <a:ea typeface="Arial Unicode MS" panose="020B0604020202020204" pitchFamily="34" charset="-128"/>
                <a:hlinkClick r:id="rId12"/>
              </a:rPr>
              <a:t>https://orcid.org/0000-0003-3644-0553</a:t>
            </a:r>
            <a:endParaRPr lang="en-US" sz="3600" i="1" u="sng" dirty="0">
              <a:solidFill>
                <a:srgbClr val="002060"/>
              </a:solidFill>
              <a:latin typeface="Times New Roman" panose="02020603050405020304" pitchFamily="18" charset="0"/>
              <a:ea typeface="Arial Unicode MS" panose="020B0604020202020204" pitchFamily="34" charset="-128"/>
            </a:endParaRPr>
          </a:p>
          <a:p>
            <a:endParaRPr lang="en-US" sz="3600" i="1" dirty="0">
              <a:solidFill>
                <a:srgbClr val="002060"/>
              </a:solidFill>
              <a:latin typeface="Times New Roman" panose="02020603050405020304" pitchFamily="18" charset="0"/>
              <a:ea typeface="Arial Unicode MS" panose="020B0604020202020204" pitchFamily="34" charset="-128"/>
            </a:endParaRPr>
          </a:p>
          <a:p>
            <a:r>
              <a:rPr lang="en-US" sz="3600" i="1" dirty="0">
                <a:solidFill>
                  <a:srgbClr val="002060"/>
                </a:solidFill>
                <a:latin typeface="Times New Roman" panose="02020603050405020304" pitchFamily="18" charset="0"/>
                <a:ea typeface="Arial Unicode MS" panose="020B0604020202020204" pitchFamily="34" charset="-128"/>
              </a:rPr>
              <a:t>            &amp;</a:t>
            </a:r>
            <a:endParaRPr lang="en-US" sz="3600" i="1" dirty="0">
              <a:solidFill>
                <a:srgbClr val="002060"/>
              </a:solidFill>
              <a:latin typeface="Times New Roman" panose="02020603050405020304" pitchFamily="18" charset="0"/>
              <a:ea typeface="Arial Unicode MS" panose="020B0604020202020204" pitchFamily="34" charset="-128"/>
            </a:endParaRPr>
          </a:p>
          <a:p>
            <a:r>
              <a:rPr lang="en-US" sz="3600" i="1" dirty="0">
                <a:solidFill>
                  <a:srgbClr val="002060"/>
                </a:solidFill>
                <a:latin typeface="Times New Roman" panose="02020603050405020304" pitchFamily="18" charset="0"/>
                <a:ea typeface="Arial Unicode MS" panose="020B0604020202020204" pitchFamily="34" charset="-128"/>
              </a:rPr>
              <a:t>mtomori@yahoo.com</a:t>
            </a:r>
            <a:endParaRPr lang="en-US" sz="36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5925800" cy="1143000"/>
          </a:xfrm>
        </p:spPr>
        <p:txBody>
          <a:bodyPr>
            <a:normAutofit fontScale="90000"/>
          </a:bodyPr>
          <a:lstStyle/>
          <a:p>
            <a:r>
              <a:rPr lang="en-US" b="1" dirty="0">
                <a:solidFill>
                  <a:srgbClr val="593EA1"/>
                </a:solidFill>
                <a:latin typeface="Times New Roman" panose="02020603050405020304" pitchFamily="18" charset="0"/>
                <a:ea typeface="Bubblebody Neue Bold"/>
                <a:cs typeface="Times New Roman" panose="02020603050405020304" pitchFamily="18" charset="0"/>
                <a:sym typeface="Bubblebody Neue Bold"/>
              </a:rPr>
              <a:t>Abstract</a:t>
            </a:r>
            <a:br>
              <a:rPr lang="en-US" sz="4400" b="1" dirty="0">
                <a:solidFill>
                  <a:srgbClr val="593EA1"/>
                </a:solidFill>
                <a:latin typeface="Bubblebody Neue Bold"/>
                <a:ea typeface="Bubblebody Neue Bold"/>
                <a:cs typeface="Bubblebody Neue Bold"/>
                <a:sym typeface="Bubblebody Neue Bold"/>
              </a:rPr>
            </a:br>
            <a:endParaRPr lang="en-US" dirty="0"/>
          </a:p>
        </p:txBody>
      </p:sp>
      <p:sp>
        <p:nvSpPr>
          <p:cNvPr id="3" name="Content Placeholder 2"/>
          <p:cNvSpPr>
            <a:spLocks noGrp="1"/>
          </p:cNvSpPr>
          <p:nvPr>
            <p:ph idx="1"/>
          </p:nvPr>
        </p:nvSpPr>
        <p:spPr>
          <a:xfrm>
            <a:off x="762000" y="1600200"/>
            <a:ext cx="16154400" cy="8039100"/>
          </a:xfrm>
          <a:solidFill>
            <a:schemeClr val="bg2"/>
          </a:solidFill>
        </p:spPr>
        <p:txBody>
          <a:bodyPr>
            <a:normAutofit fontScale="90000" lnSpcReduction="10000"/>
            <a:scene3d>
              <a:camera prst="orthographicFront"/>
              <a:lightRig rig="threePt" dir="t"/>
            </a:scene3d>
          </a:bodyPr>
          <a:lstStyle/>
          <a:p>
            <a:pPr marL="0" indent="0">
              <a:buNone/>
            </a:pPr>
            <a:r>
              <a:rPr lang="en-US" dirty="0">
                <a:ln/>
                <a:solidFill>
                  <a:schemeClr val="tx1"/>
                </a:solidFill>
                <a:effectLst>
                  <a:outerShdw blurRad="38100" dist="19050" dir="2700000" algn="tl" rotWithShape="0">
                    <a:schemeClr val="dk1">
                      <a:alpha val="40000"/>
                      <a:alpha val="40000"/>
                    </a:schemeClr>
                  </a:outerShdw>
                </a:effectLst>
              </a:rPr>
              <a:t>Sexuality education is a central aspect of being human throughout life and encompasses sex, gender identities and roles, sexual orientation, eroticism, pleasure, intimacy and reproduction. This study was aimed at investigating the effects of sex education among private secondary school girls in Ilekun, Akure South Local Government Area, Ondo State, Nigeria. The study design was descriptive, using simple random technique and 120 structured questionnaires were administered and retrieved for analysis, using SPSS frequency table and simple percentage. The study revealed that 97.5% of the students have heard about sex education, comprising 39% (from home), 28% (from school), 11.6% (from religious houses), 5.8% (from internet), 4% (from friends), 3% (from radio/television), 2.5% (from social media), and 2.5% (from sexual books/magazines). Those introduced to sex education between 10 and 14 years old were 65.8%; 51.6% agreed that sex education is not taught in secondary schools because of the following reasons: shy to talk about it (82.5%), not included in school curriculum (82.5%), no trained sex education counselor (72.5%), and no enough time for it in school (76.6%). Effects of sex education include: reduction of unwanted pregnancy (90.8%), reduced sexually transmitted infections (93%), changes one’s sexual attitude (91.6%), being responsible (87.5%), promotes abstinence (79%), and lacks of it leads to rape (94%). The study concludes that sex education should be integrated into the secondary school curriculum with well trained counselors. Additionally, it emphasizes the role of parents, religious institutions, communities and government in promoting sexuality education.</a:t>
            </a:r>
            <a:endParaRPr lang="en-US" dirty="0">
              <a:ln/>
              <a:solidFill>
                <a:schemeClr val="tx1"/>
              </a:solidFill>
              <a:effectLst>
                <a:outerShdw blurRad="38100" dist="19050" dir="2700000" algn="tl" rotWithShape="0">
                  <a:schemeClr val="dk1">
                    <a:alpha val="40000"/>
                    <a:alpha val="40000"/>
                  </a:scheme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DF9"/>
        </a:solidFill>
        <a:effectLst/>
      </p:bgPr>
    </p:bg>
    <p:spTree>
      <p:nvGrpSpPr>
        <p:cNvPr id="1" name=""/>
        <p:cNvGrpSpPr/>
        <p:nvPr/>
      </p:nvGrpSpPr>
      <p:grpSpPr>
        <a:xfrm>
          <a:off x="0" y="0"/>
          <a:ext cx="0" cy="0"/>
          <a:chOff x="0" y="0"/>
          <a:chExt cx="0" cy="0"/>
        </a:xfrm>
      </p:grpSpPr>
      <p:sp>
        <p:nvSpPr>
          <p:cNvPr id="2" name="Freeform 2"/>
          <p:cNvSpPr/>
          <p:nvPr/>
        </p:nvSpPr>
        <p:spPr>
          <a:xfrm>
            <a:off x="9565084" y="3203753"/>
            <a:ext cx="6606533" cy="5393334"/>
          </a:xfrm>
          <a:custGeom>
            <a:avLst/>
            <a:gdLst/>
            <a:ahLst/>
            <a:cxnLst/>
            <a:rect l="l" t="t" r="r" b="b"/>
            <a:pathLst>
              <a:path w="6606533" h="5393334">
                <a:moveTo>
                  <a:pt x="0" y="0"/>
                </a:moveTo>
                <a:lnTo>
                  <a:pt x="6606534" y="0"/>
                </a:lnTo>
                <a:lnTo>
                  <a:pt x="6606534" y="5393334"/>
                </a:lnTo>
                <a:lnTo>
                  <a:pt x="0" y="5393334"/>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521277" y="9158737"/>
            <a:ext cx="3539193" cy="199127"/>
          </a:xfrm>
          <a:custGeom>
            <a:avLst/>
            <a:gdLst/>
            <a:ahLst/>
            <a:cxnLst/>
            <a:rect l="l" t="t" r="r" b="b"/>
            <a:pathLst>
              <a:path w="3539193" h="199127">
                <a:moveTo>
                  <a:pt x="0" y="0"/>
                </a:moveTo>
                <a:lnTo>
                  <a:pt x="3539193" y="0"/>
                </a:lnTo>
                <a:lnTo>
                  <a:pt x="3539193" y="199126"/>
                </a:lnTo>
                <a:lnTo>
                  <a:pt x="0" y="19912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rot="-5820136">
            <a:off x="15909502" y="-889967"/>
            <a:ext cx="3597844" cy="4114800"/>
          </a:xfrm>
          <a:custGeom>
            <a:avLst/>
            <a:gdLst/>
            <a:ahLst/>
            <a:cxnLst/>
            <a:rect l="l" t="t" r="r" b="b"/>
            <a:pathLst>
              <a:path w="3597844" h="4114800">
                <a:moveTo>
                  <a:pt x="0" y="0"/>
                </a:moveTo>
                <a:lnTo>
                  <a:pt x="3597844" y="0"/>
                </a:lnTo>
                <a:lnTo>
                  <a:pt x="3597844"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flipH="1">
            <a:off x="-2736219" y="-365961"/>
            <a:ext cx="5472439" cy="3066788"/>
          </a:xfrm>
          <a:custGeom>
            <a:avLst/>
            <a:gdLst/>
            <a:ahLst/>
            <a:cxnLst/>
            <a:rect l="l" t="t" r="r" b="b"/>
            <a:pathLst>
              <a:path w="5472439" h="3066788">
                <a:moveTo>
                  <a:pt x="5472438" y="0"/>
                </a:moveTo>
                <a:lnTo>
                  <a:pt x="0" y="0"/>
                </a:lnTo>
                <a:lnTo>
                  <a:pt x="0" y="3066788"/>
                </a:lnTo>
                <a:lnTo>
                  <a:pt x="5472438" y="3066788"/>
                </a:lnTo>
                <a:lnTo>
                  <a:pt x="5472438"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6" name="TextBox 6"/>
          <p:cNvSpPr txBox="1"/>
          <p:nvPr/>
        </p:nvSpPr>
        <p:spPr>
          <a:xfrm>
            <a:off x="3365152" y="819150"/>
            <a:ext cx="11557696" cy="1235210"/>
          </a:xfrm>
          <a:prstGeom prst="rect">
            <a:avLst/>
          </a:prstGeom>
        </p:spPr>
        <p:txBody>
          <a:bodyPr lIns="0" tIns="0" rIns="0" bIns="0" rtlCol="0" anchor="t">
            <a:spAutoFit/>
          </a:bodyPr>
          <a:lstStyle/>
          <a:p>
            <a:pPr algn="ctr">
              <a:lnSpc>
                <a:spcPts val="11200"/>
              </a:lnSpc>
            </a:pPr>
            <a:r>
              <a:rPr lang="en-US" sz="8000" b="1" dirty="0">
                <a:solidFill>
                  <a:srgbClr val="593EA1"/>
                </a:solidFill>
                <a:latin typeface="Bubblebody Neue Bold"/>
                <a:ea typeface="Bubblebody Neue Bold"/>
                <a:cs typeface="Bubblebody Neue Bold"/>
                <a:sym typeface="Bubblebody Neue Bold"/>
              </a:rPr>
              <a:t>Introduction</a:t>
            </a:r>
            <a:endParaRPr lang="en-US" sz="8000" b="1" dirty="0">
              <a:solidFill>
                <a:srgbClr val="593EA1"/>
              </a:solidFill>
              <a:latin typeface="Bubblebody Neue Bold"/>
              <a:ea typeface="Bubblebody Neue Bold"/>
              <a:cs typeface="Bubblebody Neue Bold"/>
              <a:sym typeface="Bubblebody Neue Bold"/>
            </a:endParaRPr>
          </a:p>
        </p:txBody>
      </p:sp>
      <p:sp>
        <p:nvSpPr>
          <p:cNvPr id="7" name="TextBox 7"/>
          <p:cNvSpPr txBox="1"/>
          <p:nvPr/>
        </p:nvSpPr>
        <p:spPr>
          <a:xfrm>
            <a:off x="563245" y="3329305"/>
            <a:ext cx="17027525" cy="7037705"/>
          </a:xfrm>
          <a:prstGeom prst="rect">
            <a:avLst/>
          </a:prstGeom>
          <a:solidFill>
            <a:schemeClr val="bg2"/>
          </a:solidFill>
        </p:spPr>
        <p:txBody>
          <a:bodyPr wrap="square" lIns="0" tIns="0" rIns="0" bIns="0" rtlCol="0" anchor="t">
            <a:spAutoFit/>
          </a:bodyPr>
          <a:lstStyle/>
          <a:p>
            <a:pPr algn="l">
              <a:lnSpc>
                <a:spcPts val="3920"/>
              </a:lnSpc>
            </a:pPr>
            <a:r>
              <a:rPr lang="en-GB"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Sexuality plays a fundamental role throughout human life, encompassing elements such as sex, gender identity, gender roles, sexual orientation, eroticism, and intimacy (Vanwesenbeeck, 2020). It is shaped by a range of factors, including biological aspects (such as age and sex), societal influences (like culture and religion), and psychological elements (Cortinez et al., 2021).</a:t>
            </a:r>
            <a:r>
              <a:rPr lang="en-US" altLang="en-GB"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altLang="en-GB"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ts val="3920"/>
              </a:lnSpc>
            </a:pPr>
            <a:r>
              <a:rPr lang="en-US" altLang="en-GB"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sym typeface="Canva Sans" panose="020B0503030501040103"/>
              </a:rPr>
              <a:t>Studies on sexuality education for secondary school girls have identified notable gaps and challenges. For instance, in Nepal, only 19% of secondary students could differentiate between sex and gender, suggesting that the current sexuality education curriculum is inadequate (Rupashree Niraula, 2021). The COVID-19 pandemic has intensified negative sexual and reproductive health outcomes for girls in Kenya, with a rise in pregnancy rates and school dropouts (Zulaika et al., 2022). In Italy, sexuality education in schools is often limited to STI prevention, lacking a comprehensive approach (Chinelli et al., 2022). </a:t>
            </a:r>
            <a:endParaRPr lang="en-US" altLang="en-GB"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sym typeface="Canva Sans" panose="020B0503030501040103"/>
            </a:endParaRPr>
          </a:p>
          <a:p>
            <a:pPr algn="l">
              <a:lnSpc>
                <a:spcPts val="3920"/>
              </a:lnSpc>
            </a:pPr>
            <a:r>
              <a:rPr lang="en-US" altLang="en-GB"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sym typeface="Canva Sans" panose="020B0503030501040103"/>
              </a:rPr>
              <a:t>In Nigeria, sex education and access to sexual and reproductive health services for adolescents encounter substantial barriers due to sociocultural norms and beliefs. Early sex education is essential for tackling issues such as teenage pregnancies and sexual abuse (Zaitawa, 2023). Nonetheless, societal stigmas and beliefs about adolescent sexuality often obstruct access to contraceptives for unmarried girls (Ogundiran et al., 2024).</a:t>
            </a:r>
            <a:endParaRPr lang="en-US" altLang="en-GB"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sym typeface="Canva Sans" panose="020B0503030501040103"/>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DF9"/>
        </a:solidFill>
        <a:effectLst/>
      </p:bgPr>
    </p:bg>
    <p:spTree>
      <p:nvGrpSpPr>
        <p:cNvPr id="1" name=""/>
        <p:cNvGrpSpPr/>
        <p:nvPr/>
      </p:nvGrpSpPr>
      <p:grpSpPr>
        <a:xfrm>
          <a:off x="0" y="0"/>
          <a:ext cx="0" cy="0"/>
          <a:chOff x="0" y="0"/>
          <a:chExt cx="0" cy="0"/>
        </a:xfrm>
      </p:grpSpPr>
      <p:sp>
        <p:nvSpPr>
          <p:cNvPr id="2" name="TextBox 2"/>
          <p:cNvSpPr txBox="1"/>
          <p:nvPr/>
        </p:nvSpPr>
        <p:spPr>
          <a:xfrm>
            <a:off x="3365152" y="819150"/>
            <a:ext cx="11557696" cy="1435735"/>
          </a:xfrm>
          <a:prstGeom prst="rect">
            <a:avLst/>
          </a:prstGeom>
        </p:spPr>
        <p:txBody>
          <a:bodyPr lIns="0" tIns="0" rIns="0" bIns="0" rtlCol="0" anchor="t">
            <a:spAutoFit/>
          </a:bodyPr>
          <a:lstStyle/>
          <a:p>
            <a:pPr algn="ctr">
              <a:lnSpc>
                <a:spcPts val="11200"/>
              </a:lnSpc>
            </a:pPr>
            <a:r>
              <a:rPr lang="en-US" sz="3600" b="1" dirty="0">
                <a:solidFill>
                  <a:srgbClr val="593EA1"/>
                </a:solidFill>
                <a:uFillTx/>
                <a:latin typeface="Bubblebody Neue Bold" charset="0"/>
                <a:ea typeface="Bubblebody Neue Bold"/>
                <a:cs typeface="Bubblebody Neue Bold"/>
                <a:sym typeface="Bubblebody Neue Bold"/>
              </a:rPr>
              <a:t>Study Aim &amp; Objectives</a:t>
            </a:r>
            <a:r>
              <a:rPr lang="en-US" sz="8000" b="1" dirty="0">
                <a:solidFill>
                  <a:srgbClr val="593EA1"/>
                </a:solidFill>
                <a:latin typeface="Bubblebody Neue Bold"/>
                <a:ea typeface="Bubblebody Neue Bold"/>
                <a:cs typeface="Bubblebody Neue Bold"/>
                <a:sym typeface="Bubblebody Neue Bold"/>
              </a:rPr>
              <a:t> </a:t>
            </a:r>
            <a:endParaRPr lang="en-US" sz="8000" b="1" dirty="0">
              <a:solidFill>
                <a:srgbClr val="593EA1"/>
              </a:solidFill>
              <a:latin typeface="Bubblebody Neue Bold"/>
              <a:ea typeface="Bubblebody Neue Bold"/>
              <a:cs typeface="Bubblebody Neue Bold"/>
              <a:sym typeface="Bubblebody Neue Bold"/>
            </a:endParaRPr>
          </a:p>
        </p:txBody>
      </p:sp>
      <p:sp>
        <p:nvSpPr>
          <p:cNvPr id="3" name="Freeform 3"/>
          <p:cNvSpPr/>
          <p:nvPr/>
        </p:nvSpPr>
        <p:spPr>
          <a:xfrm>
            <a:off x="7374404" y="9158737"/>
            <a:ext cx="3539193" cy="199127"/>
          </a:xfrm>
          <a:custGeom>
            <a:avLst/>
            <a:gdLst/>
            <a:ahLst/>
            <a:cxnLst/>
            <a:rect l="l" t="t" r="r" b="b"/>
            <a:pathLst>
              <a:path w="3539193" h="199127">
                <a:moveTo>
                  <a:pt x="0" y="0"/>
                </a:moveTo>
                <a:lnTo>
                  <a:pt x="3539192" y="0"/>
                </a:lnTo>
                <a:lnTo>
                  <a:pt x="3539192" y="199126"/>
                </a:lnTo>
                <a:lnTo>
                  <a:pt x="0" y="199126"/>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4" name="TextBox 4"/>
          <p:cNvSpPr txBox="1"/>
          <p:nvPr/>
        </p:nvSpPr>
        <p:spPr>
          <a:xfrm flipH="1">
            <a:off x="16766722" y="3329617"/>
            <a:ext cx="45719" cy="967894"/>
          </a:xfrm>
          <a:prstGeom prst="rect">
            <a:avLst/>
          </a:prstGeom>
        </p:spPr>
        <p:txBody>
          <a:bodyPr wrap="square" lIns="0" tIns="0" rIns="0" bIns="0" rtlCol="0" anchor="t">
            <a:spAutoFit/>
          </a:bodyPr>
          <a:lstStyle/>
          <a:p>
            <a:pPr algn="l">
              <a:lnSpc>
                <a:spcPts val="3920"/>
              </a:lnSpc>
            </a:pPr>
            <a:r>
              <a:rPr lang="en-US" sz="2800" dirty="0">
                <a:solidFill>
                  <a:srgbClr val="000000"/>
                </a:solidFill>
                <a:latin typeface="Canva Sans" panose="020B0503030501040103"/>
                <a:ea typeface="Canva Sans" panose="020B0503030501040103"/>
                <a:cs typeface="Canva Sans" panose="020B0503030501040103"/>
                <a:sym typeface="Canva Sans" panose="020B0503030501040103"/>
              </a:rPr>
              <a:t>L</a:t>
            </a:r>
            <a:endParaRPr lang="en-US" sz="2800" dirty="0">
              <a:solidFill>
                <a:srgbClr val="000000"/>
              </a:solidFill>
              <a:latin typeface="Canva Sans" panose="020B0503030501040103"/>
              <a:ea typeface="Canva Sans" panose="020B0503030501040103"/>
              <a:cs typeface="Canva Sans" panose="020B0503030501040103"/>
              <a:sym typeface="Canva Sans" panose="020B0503030501040103"/>
            </a:endParaRPr>
          </a:p>
          <a:p>
            <a:pPr algn="l">
              <a:lnSpc>
                <a:spcPts val="3920"/>
              </a:lnSpc>
            </a:pPr>
            <a:endParaRPr lang="en-US" sz="2800" dirty="0">
              <a:solidFill>
                <a:srgbClr val="000000"/>
              </a:solidFill>
              <a:latin typeface="Canva Sans" panose="020B0503030501040103"/>
              <a:ea typeface="Canva Sans" panose="020B0503030501040103"/>
              <a:cs typeface="Canva Sans" panose="020B0503030501040103"/>
              <a:sym typeface="Canva Sans" panose="020B0503030501040103"/>
            </a:endParaRPr>
          </a:p>
        </p:txBody>
      </p:sp>
      <p:sp>
        <p:nvSpPr>
          <p:cNvPr id="5" name="TextBox 5"/>
          <p:cNvSpPr txBox="1"/>
          <p:nvPr/>
        </p:nvSpPr>
        <p:spPr>
          <a:xfrm>
            <a:off x="1521277" y="3009900"/>
            <a:ext cx="13535872" cy="7540625"/>
          </a:xfrm>
          <a:prstGeom prst="rect">
            <a:avLst/>
          </a:prstGeom>
        </p:spPr>
        <p:txBody>
          <a:bodyPr wrap="square" lIns="0" tIns="0" rIns="0" bIns="0" rtlCol="0" anchor="t">
            <a:spAutoFit/>
          </a:bodyPr>
          <a:lstStyle/>
          <a:p>
            <a:pPr algn="l">
              <a:lnSpc>
                <a:spcPts val="3920"/>
              </a:lnSpc>
            </a:pPr>
            <a:r>
              <a:rPr lang="en-US" sz="3600" dirty="0">
                <a:solidFill>
                  <a:srgbClr val="7030A0"/>
                </a:solidFill>
                <a:effectLst/>
                <a:latin typeface="Times New Roman" panose="02020603050405020304" pitchFamily="18" charset="0"/>
                <a:ea typeface="Tw Cen MT" panose="020B0602020104020603" pitchFamily="34" charset="0"/>
              </a:rPr>
              <a:t>This study aims to investigate the impact of sex education on private secondary school girls in the Ilekun community, Akure South Local Government Area, Ondo State.</a:t>
            </a:r>
            <a:endParaRPr lang="en-GB" sz="5400" dirty="0">
              <a:solidFill>
                <a:srgbClr val="7030A0"/>
              </a:solidFill>
              <a:effectLst/>
              <a:latin typeface="Times New Roman" panose="02020603050405020304" pitchFamily="18" charset="0"/>
              <a:ea typeface="Calibri" panose="020F0502020204030204" pitchFamily="34" charset="0"/>
            </a:endParaRPr>
          </a:p>
          <a:p>
            <a:pPr algn="l">
              <a:lnSpc>
                <a:spcPts val="3920"/>
              </a:lnSpc>
            </a:pPr>
            <a:endParaRPr lang="en-GB" sz="5400" dirty="0">
              <a:solidFill>
                <a:srgbClr val="7030A0"/>
              </a:solidFill>
              <a:latin typeface="Times New Roman" panose="02020603050405020304" pitchFamily="18" charset="0"/>
              <a:ea typeface="Calibri" panose="020F0502020204030204" pitchFamily="34" charset="0"/>
            </a:endParaRPr>
          </a:p>
          <a:p>
            <a:pPr algn="l">
              <a:lnSpc>
                <a:spcPts val="3920"/>
              </a:lnSpc>
            </a:pPr>
            <a:r>
              <a:rPr lang="en-US" sz="3600" dirty="0">
                <a:solidFill>
                  <a:srgbClr val="7030A0"/>
                </a:solidFill>
                <a:effectLst/>
                <a:latin typeface="Times New Roman" panose="02020603050405020304" pitchFamily="18" charset="0"/>
                <a:ea typeface="Tw Cen MT" panose="020B0602020104020603" pitchFamily="34" charset="0"/>
              </a:rPr>
              <a:t>The study seeks to achieve three main objectives: to assess the current level of knowledge about sexuality education among private secondary school girls, to identify factors influencing sex education, and to examine the effects of sex education on the girls' sexual and reproductive health outcomes.</a:t>
            </a:r>
            <a:endParaRPr lang="en-GB" sz="5400" dirty="0">
              <a:solidFill>
                <a:srgbClr val="7030A0"/>
              </a:solidFill>
              <a:effectLst/>
              <a:latin typeface="Times New Roman" panose="02020603050405020304" pitchFamily="18" charset="0"/>
              <a:ea typeface="Calibri" panose="020F0502020204030204" pitchFamily="34" charset="0"/>
            </a:endParaRPr>
          </a:p>
          <a:p>
            <a:pPr algn="l">
              <a:lnSpc>
                <a:spcPts val="3920"/>
              </a:lnSpc>
            </a:pPr>
            <a:endParaRPr lang="en-GB" sz="3200" dirty="0">
              <a:solidFill>
                <a:srgbClr val="7030A0"/>
              </a:solidFill>
              <a:effectLst/>
              <a:latin typeface="Times New Roman" panose="02020603050405020304" pitchFamily="18" charset="0"/>
              <a:ea typeface="Calibri" panose="020F0502020204030204" pitchFamily="34" charset="0"/>
            </a:endParaRPr>
          </a:p>
          <a:p>
            <a:pPr algn="l">
              <a:lnSpc>
                <a:spcPts val="3920"/>
              </a:lnSpc>
            </a:pPr>
            <a:endParaRPr lang="en-GB" sz="1800" dirty="0">
              <a:effectLst/>
              <a:latin typeface="Times New Roman" panose="02020603050405020304" pitchFamily="18" charset="0"/>
              <a:ea typeface="Calibri" panose="020F0502020204030204" pitchFamily="34" charset="0"/>
            </a:endParaRPr>
          </a:p>
          <a:p>
            <a:pPr algn="l">
              <a:lnSpc>
                <a:spcPts val="3920"/>
              </a:lnSpc>
            </a:pPr>
            <a:endParaRPr lang="en-GB" dirty="0">
              <a:solidFill>
                <a:srgbClr val="000000"/>
              </a:solidFill>
              <a:latin typeface="Times New Roman" panose="02020603050405020304" pitchFamily="18" charset="0"/>
              <a:ea typeface="Canva Sans" panose="020B0503030501040103"/>
              <a:cs typeface="Canva Sans" panose="020B0503030501040103"/>
              <a:sym typeface="Canva Sans" panose="020B0503030501040103"/>
            </a:endParaRPr>
          </a:p>
          <a:p>
            <a:pPr algn="l">
              <a:lnSpc>
                <a:spcPts val="3920"/>
              </a:lnSpc>
            </a:pPr>
            <a:endParaRPr lang="en-US" sz="2800" dirty="0">
              <a:solidFill>
                <a:srgbClr val="000000"/>
              </a:solidFill>
              <a:latin typeface="Canva Sans" panose="020B0503030501040103"/>
              <a:ea typeface="Canva Sans" panose="020B0503030501040103"/>
              <a:cs typeface="Canva Sans" panose="020B0503030501040103"/>
              <a:sym typeface="Canva Sans" panose="020B0503030501040103"/>
            </a:endParaRPr>
          </a:p>
          <a:p>
            <a:pPr algn="l">
              <a:lnSpc>
                <a:spcPts val="3920"/>
              </a:lnSpc>
            </a:pPr>
            <a:endParaRPr lang="en-US" sz="2800" dirty="0">
              <a:solidFill>
                <a:srgbClr val="000000"/>
              </a:solidFill>
              <a:latin typeface="Canva Sans" panose="020B0503030501040103"/>
              <a:ea typeface="Canva Sans" panose="020B0503030501040103"/>
              <a:cs typeface="Canva Sans" panose="020B0503030501040103"/>
              <a:sym typeface="Canva Sans" panose="020B0503030501040103"/>
            </a:endParaRPr>
          </a:p>
          <a:p>
            <a:pPr algn="l">
              <a:lnSpc>
                <a:spcPts val="3920"/>
              </a:lnSpc>
            </a:pPr>
            <a:endParaRPr lang="en-US" sz="2800" dirty="0">
              <a:solidFill>
                <a:srgbClr val="000000"/>
              </a:solidFill>
              <a:latin typeface="Canva Sans" panose="020B0503030501040103"/>
              <a:ea typeface="Canva Sans" panose="020B0503030501040103"/>
              <a:cs typeface="Canva Sans" panose="020B0503030501040103"/>
              <a:sym typeface="Canva Sans" panose="020B0503030501040103"/>
            </a:endParaRPr>
          </a:p>
        </p:txBody>
      </p:sp>
      <p:sp>
        <p:nvSpPr>
          <p:cNvPr id="6" name="Freeform 6"/>
          <p:cNvSpPr/>
          <p:nvPr/>
        </p:nvSpPr>
        <p:spPr>
          <a:xfrm>
            <a:off x="15305955" y="-1045531"/>
            <a:ext cx="7315200" cy="3616754"/>
          </a:xfrm>
          <a:custGeom>
            <a:avLst/>
            <a:gdLst/>
            <a:ahLst/>
            <a:cxnLst/>
            <a:rect l="l" t="t" r="r" b="b"/>
            <a:pathLst>
              <a:path w="7315200" h="3616754">
                <a:moveTo>
                  <a:pt x="0" y="0"/>
                </a:moveTo>
                <a:lnTo>
                  <a:pt x="7315200" y="0"/>
                </a:lnTo>
                <a:lnTo>
                  <a:pt x="7315200" y="3616754"/>
                </a:lnTo>
                <a:lnTo>
                  <a:pt x="0" y="361675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7" name="Freeform 7"/>
          <p:cNvSpPr/>
          <p:nvPr/>
        </p:nvSpPr>
        <p:spPr>
          <a:xfrm>
            <a:off x="-2957713" y="-495565"/>
            <a:ext cx="5472439" cy="3066788"/>
          </a:xfrm>
          <a:custGeom>
            <a:avLst/>
            <a:gdLst/>
            <a:ahLst/>
            <a:cxnLst/>
            <a:rect l="l" t="t" r="r" b="b"/>
            <a:pathLst>
              <a:path w="5472439" h="3066788">
                <a:moveTo>
                  <a:pt x="0" y="0"/>
                </a:moveTo>
                <a:lnTo>
                  <a:pt x="5472439" y="0"/>
                </a:lnTo>
                <a:lnTo>
                  <a:pt x="5472439" y="3066788"/>
                </a:lnTo>
                <a:lnTo>
                  <a:pt x="0" y="306678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DF9"/>
        </a:solidFill>
        <a:effectLst/>
      </p:bgPr>
    </p:bg>
    <p:spTree>
      <p:nvGrpSpPr>
        <p:cNvPr id="1" name=""/>
        <p:cNvGrpSpPr/>
        <p:nvPr/>
      </p:nvGrpSpPr>
      <p:grpSpPr>
        <a:xfrm>
          <a:off x="0" y="0"/>
          <a:ext cx="0" cy="0"/>
          <a:chOff x="0" y="0"/>
          <a:chExt cx="0" cy="0"/>
        </a:xfrm>
      </p:grpSpPr>
      <p:grpSp>
        <p:nvGrpSpPr>
          <p:cNvPr id="2" name="Group 2"/>
          <p:cNvGrpSpPr/>
          <p:nvPr/>
        </p:nvGrpSpPr>
        <p:grpSpPr>
          <a:xfrm>
            <a:off x="1028700" y="2963402"/>
            <a:ext cx="5009041" cy="5009041"/>
            <a:chOff x="0" y="0"/>
            <a:chExt cx="1319254" cy="1319254"/>
          </a:xfrm>
        </p:grpSpPr>
        <p:sp>
          <p:nvSpPr>
            <p:cNvPr id="3" name="Freeform 3"/>
            <p:cNvSpPr/>
            <p:nvPr/>
          </p:nvSpPr>
          <p:spPr>
            <a:xfrm>
              <a:off x="0" y="0"/>
              <a:ext cx="1319254" cy="1319254"/>
            </a:xfrm>
            <a:custGeom>
              <a:avLst/>
              <a:gdLst/>
              <a:ahLst/>
              <a:cxnLst/>
              <a:rect l="l" t="t" r="r" b="b"/>
              <a:pathLst>
                <a:path w="1319254" h="1319254">
                  <a:moveTo>
                    <a:pt x="92735" y="0"/>
                  </a:moveTo>
                  <a:lnTo>
                    <a:pt x="1226518" y="0"/>
                  </a:lnTo>
                  <a:cubicBezTo>
                    <a:pt x="1277735" y="0"/>
                    <a:pt x="1319254" y="41519"/>
                    <a:pt x="1319254" y="92735"/>
                  </a:cubicBezTo>
                  <a:lnTo>
                    <a:pt x="1319254" y="1226518"/>
                  </a:lnTo>
                  <a:cubicBezTo>
                    <a:pt x="1319254" y="1251113"/>
                    <a:pt x="1309483" y="1274701"/>
                    <a:pt x="1292092" y="1292092"/>
                  </a:cubicBezTo>
                  <a:cubicBezTo>
                    <a:pt x="1274701" y="1309483"/>
                    <a:pt x="1251113" y="1319254"/>
                    <a:pt x="1226518" y="1319254"/>
                  </a:cubicBezTo>
                  <a:lnTo>
                    <a:pt x="92735" y="1319254"/>
                  </a:lnTo>
                  <a:cubicBezTo>
                    <a:pt x="68140" y="1319254"/>
                    <a:pt x="44553" y="1309483"/>
                    <a:pt x="27162" y="1292092"/>
                  </a:cubicBezTo>
                  <a:cubicBezTo>
                    <a:pt x="9770" y="1274701"/>
                    <a:pt x="0" y="1251113"/>
                    <a:pt x="0" y="1226518"/>
                  </a:cubicBezTo>
                  <a:lnTo>
                    <a:pt x="0" y="92735"/>
                  </a:lnTo>
                  <a:cubicBezTo>
                    <a:pt x="0" y="68140"/>
                    <a:pt x="9770" y="44553"/>
                    <a:pt x="27162" y="27162"/>
                  </a:cubicBezTo>
                  <a:cubicBezTo>
                    <a:pt x="44553" y="9770"/>
                    <a:pt x="68140" y="0"/>
                    <a:pt x="92735" y="0"/>
                  </a:cubicBezTo>
                  <a:close/>
                </a:path>
              </a:pathLst>
            </a:custGeom>
            <a:solidFill>
              <a:srgbClr val="593EA1"/>
            </a:solidFill>
            <a:ln cap="rnd">
              <a:noFill/>
              <a:prstDash val="solid"/>
              <a:round/>
            </a:ln>
          </p:spPr>
        </p:sp>
        <p:sp>
          <p:nvSpPr>
            <p:cNvPr id="4" name="TextBox 4"/>
            <p:cNvSpPr txBox="1"/>
            <p:nvPr/>
          </p:nvSpPr>
          <p:spPr>
            <a:xfrm>
              <a:off x="0" y="-38100"/>
              <a:ext cx="1319254" cy="1357354"/>
            </a:xfrm>
            <a:prstGeom prst="rect">
              <a:avLst/>
            </a:prstGeom>
          </p:spPr>
          <p:txBody>
            <a:bodyPr lIns="50800" tIns="50800" rIns="50800" bIns="50800" rtlCol="0" anchor="ctr"/>
            <a:lstStyle/>
            <a:p>
              <a:pPr algn="ctr">
                <a:lnSpc>
                  <a:spcPts val="2660"/>
                </a:lnSpc>
              </a:pPr>
            </a:p>
          </p:txBody>
        </p:sp>
      </p:grpSp>
      <p:grpSp>
        <p:nvGrpSpPr>
          <p:cNvPr id="5" name="Group 5"/>
          <p:cNvGrpSpPr/>
          <p:nvPr/>
        </p:nvGrpSpPr>
        <p:grpSpPr>
          <a:xfrm>
            <a:off x="6639479" y="2963402"/>
            <a:ext cx="5009041" cy="5009041"/>
            <a:chOff x="0" y="0"/>
            <a:chExt cx="1319254" cy="1319254"/>
          </a:xfrm>
        </p:grpSpPr>
        <p:sp>
          <p:nvSpPr>
            <p:cNvPr id="6" name="Freeform 6"/>
            <p:cNvSpPr/>
            <p:nvPr/>
          </p:nvSpPr>
          <p:spPr>
            <a:xfrm>
              <a:off x="0" y="0"/>
              <a:ext cx="1319254" cy="1319254"/>
            </a:xfrm>
            <a:custGeom>
              <a:avLst/>
              <a:gdLst/>
              <a:ahLst/>
              <a:cxnLst/>
              <a:rect l="l" t="t" r="r" b="b"/>
              <a:pathLst>
                <a:path w="1319254" h="1319254">
                  <a:moveTo>
                    <a:pt x="92735" y="0"/>
                  </a:moveTo>
                  <a:lnTo>
                    <a:pt x="1226518" y="0"/>
                  </a:lnTo>
                  <a:cubicBezTo>
                    <a:pt x="1277735" y="0"/>
                    <a:pt x="1319254" y="41519"/>
                    <a:pt x="1319254" y="92735"/>
                  </a:cubicBezTo>
                  <a:lnTo>
                    <a:pt x="1319254" y="1226518"/>
                  </a:lnTo>
                  <a:cubicBezTo>
                    <a:pt x="1319254" y="1251113"/>
                    <a:pt x="1309483" y="1274701"/>
                    <a:pt x="1292092" y="1292092"/>
                  </a:cubicBezTo>
                  <a:cubicBezTo>
                    <a:pt x="1274701" y="1309483"/>
                    <a:pt x="1251113" y="1319254"/>
                    <a:pt x="1226518" y="1319254"/>
                  </a:cubicBezTo>
                  <a:lnTo>
                    <a:pt x="92735" y="1319254"/>
                  </a:lnTo>
                  <a:cubicBezTo>
                    <a:pt x="68140" y="1319254"/>
                    <a:pt x="44553" y="1309483"/>
                    <a:pt x="27162" y="1292092"/>
                  </a:cubicBezTo>
                  <a:cubicBezTo>
                    <a:pt x="9770" y="1274701"/>
                    <a:pt x="0" y="1251113"/>
                    <a:pt x="0" y="1226518"/>
                  </a:cubicBezTo>
                  <a:lnTo>
                    <a:pt x="0" y="92735"/>
                  </a:lnTo>
                  <a:cubicBezTo>
                    <a:pt x="0" y="68140"/>
                    <a:pt x="9770" y="44553"/>
                    <a:pt x="27162" y="27162"/>
                  </a:cubicBezTo>
                  <a:cubicBezTo>
                    <a:pt x="44553" y="9770"/>
                    <a:pt x="68140" y="0"/>
                    <a:pt x="92735" y="0"/>
                  </a:cubicBezTo>
                  <a:close/>
                </a:path>
              </a:pathLst>
            </a:custGeom>
            <a:solidFill>
              <a:srgbClr val="FFFDF9"/>
            </a:solidFill>
            <a:ln w="38100" cap="rnd">
              <a:solidFill>
                <a:srgbClr val="593EA1"/>
              </a:solidFill>
              <a:prstDash val="solid"/>
              <a:round/>
            </a:ln>
          </p:spPr>
        </p:sp>
        <p:sp>
          <p:nvSpPr>
            <p:cNvPr id="7" name="TextBox 7"/>
            <p:cNvSpPr txBox="1"/>
            <p:nvPr/>
          </p:nvSpPr>
          <p:spPr>
            <a:xfrm>
              <a:off x="0" y="-38100"/>
              <a:ext cx="1319254" cy="1357354"/>
            </a:xfrm>
            <a:prstGeom prst="rect">
              <a:avLst/>
            </a:prstGeom>
          </p:spPr>
          <p:txBody>
            <a:bodyPr lIns="50800" tIns="50800" rIns="50800" bIns="50800" rtlCol="0" anchor="ctr"/>
            <a:lstStyle/>
            <a:p>
              <a:pPr algn="ctr">
                <a:lnSpc>
                  <a:spcPts val="2660"/>
                </a:lnSpc>
              </a:pPr>
            </a:p>
          </p:txBody>
        </p:sp>
      </p:grpSp>
      <p:sp>
        <p:nvSpPr>
          <p:cNvPr id="8" name="TextBox 8"/>
          <p:cNvSpPr txBox="1"/>
          <p:nvPr/>
        </p:nvSpPr>
        <p:spPr>
          <a:xfrm>
            <a:off x="6781333" y="3784855"/>
            <a:ext cx="4496267" cy="4062843"/>
          </a:xfrm>
          <a:prstGeom prst="rect">
            <a:avLst/>
          </a:prstGeom>
        </p:spPr>
        <p:txBody>
          <a:bodyPr wrap="square" lIns="0" tIns="0" rIns="0" bIns="0" rtlCol="0" anchor="t">
            <a:spAutoFit/>
          </a:bodyPr>
          <a:lstStyle/>
          <a:p>
            <a:pPr algn="l">
              <a:lnSpc>
                <a:spcPts val="2940"/>
              </a:lnSpc>
            </a:pPr>
            <a:r>
              <a:rPr lang="en-US" sz="2000" dirty="0">
                <a:effectLst/>
                <a:latin typeface="Times New Roman" panose="02020603050405020304" pitchFamily="18" charset="0"/>
                <a:ea typeface="Tw Cen MT" panose="020B0602020104020603" pitchFamily="34" charset="0"/>
              </a:rPr>
              <a:t>The sample for this study included 120 secondary school girls selected from three private secondary schools within Ilekun. The sample comprised 20 junior students and 20 senior students from each school, aimed at assessing the effects of sex education on their sexual behaviour.</a:t>
            </a:r>
            <a:endParaRPr lang="en-US" sz="2800" dirty="0">
              <a:solidFill>
                <a:srgbClr val="002060"/>
              </a:solidFill>
              <a:latin typeface="Canva Sans" panose="020B0503030501040103"/>
              <a:ea typeface="Calibri" panose="020F0502020204030204" pitchFamily="34" charset="0"/>
              <a:sym typeface="Canva Sans" panose="020B0503030501040103"/>
            </a:endParaRPr>
          </a:p>
          <a:p>
            <a:pPr algn="l">
              <a:lnSpc>
                <a:spcPts val="2940"/>
              </a:lnSpc>
            </a:pPr>
            <a:r>
              <a:rPr lang="en-US" sz="2000" dirty="0">
                <a:effectLst/>
                <a:latin typeface="Times New Roman" panose="02020603050405020304" pitchFamily="18" charset="0"/>
                <a:ea typeface="Tw Cen MT" panose="020B0602020104020603" pitchFamily="34" charset="0"/>
              </a:rPr>
              <a:t>Simple random sampling was employed to ensure that each respondent had an equal chance of being selected, thereby minimizing selection bias.</a:t>
            </a:r>
            <a:endParaRPr lang="en-US" sz="2800" dirty="0">
              <a:solidFill>
                <a:srgbClr val="002060"/>
              </a:solidFill>
              <a:latin typeface="Canva Sans" panose="020B0503030501040103"/>
              <a:ea typeface="Canva Sans" panose="020B0503030501040103"/>
              <a:cs typeface="Canva Sans" panose="020B0503030501040103"/>
              <a:sym typeface="Canva Sans" panose="020B0503030501040103"/>
            </a:endParaRPr>
          </a:p>
        </p:txBody>
      </p:sp>
      <p:grpSp>
        <p:nvGrpSpPr>
          <p:cNvPr id="9" name="Group 9"/>
          <p:cNvGrpSpPr/>
          <p:nvPr/>
        </p:nvGrpSpPr>
        <p:grpSpPr>
          <a:xfrm>
            <a:off x="12250259" y="2963402"/>
            <a:ext cx="5009041" cy="5009041"/>
            <a:chOff x="0" y="0"/>
            <a:chExt cx="1319254" cy="1319254"/>
          </a:xfrm>
        </p:grpSpPr>
        <p:sp>
          <p:nvSpPr>
            <p:cNvPr id="10" name="Freeform 10"/>
            <p:cNvSpPr/>
            <p:nvPr/>
          </p:nvSpPr>
          <p:spPr>
            <a:xfrm>
              <a:off x="0" y="0"/>
              <a:ext cx="1319254" cy="1319254"/>
            </a:xfrm>
            <a:custGeom>
              <a:avLst/>
              <a:gdLst/>
              <a:ahLst/>
              <a:cxnLst/>
              <a:rect l="l" t="t" r="r" b="b"/>
              <a:pathLst>
                <a:path w="1319254" h="1319254">
                  <a:moveTo>
                    <a:pt x="92735" y="0"/>
                  </a:moveTo>
                  <a:lnTo>
                    <a:pt x="1226518" y="0"/>
                  </a:lnTo>
                  <a:cubicBezTo>
                    <a:pt x="1277735" y="0"/>
                    <a:pt x="1319254" y="41519"/>
                    <a:pt x="1319254" y="92735"/>
                  </a:cubicBezTo>
                  <a:lnTo>
                    <a:pt x="1319254" y="1226518"/>
                  </a:lnTo>
                  <a:cubicBezTo>
                    <a:pt x="1319254" y="1251113"/>
                    <a:pt x="1309483" y="1274701"/>
                    <a:pt x="1292092" y="1292092"/>
                  </a:cubicBezTo>
                  <a:cubicBezTo>
                    <a:pt x="1274701" y="1309483"/>
                    <a:pt x="1251113" y="1319254"/>
                    <a:pt x="1226518" y="1319254"/>
                  </a:cubicBezTo>
                  <a:lnTo>
                    <a:pt x="92735" y="1319254"/>
                  </a:lnTo>
                  <a:cubicBezTo>
                    <a:pt x="68140" y="1319254"/>
                    <a:pt x="44553" y="1309483"/>
                    <a:pt x="27162" y="1292092"/>
                  </a:cubicBezTo>
                  <a:cubicBezTo>
                    <a:pt x="9770" y="1274701"/>
                    <a:pt x="0" y="1251113"/>
                    <a:pt x="0" y="1226518"/>
                  </a:cubicBezTo>
                  <a:lnTo>
                    <a:pt x="0" y="92735"/>
                  </a:lnTo>
                  <a:cubicBezTo>
                    <a:pt x="0" y="68140"/>
                    <a:pt x="9770" y="44553"/>
                    <a:pt x="27162" y="27162"/>
                  </a:cubicBezTo>
                  <a:cubicBezTo>
                    <a:pt x="44553" y="9770"/>
                    <a:pt x="68140" y="0"/>
                    <a:pt x="92735" y="0"/>
                  </a:cubicBezTo>
                  <a:close/>
                </a:path>
              </a:pathLst>
            </a:custGeom>
            <a:solidFill>
              <a:srgbClr val="593EA1"/>
            </a:solidFill>
            <a:ln cap="rnd">
              <a:noFill/>
              <a:prstDash val="solid"/>
              <a:round/>
            </a:ln>
          </p:spPr>
          <p:txBody>
            <a:bodyPr/>
            <a:lstStyle/>
            <a:p>
              <a:endParaRPr lang="en-US"/>
            </a:p>
          </p:txBody>
        </p:sp>
        <p:sp>
          <p:nvSpPr>
            <p:cNvPr id="11" name="TextBox 11"/>
            <p:cNvSpPr txBox="1"/>
            <p:nvPr/>
          </p:nvSpPr>
          <p:spPr>
            <a:xfrm>
              <a:off x="0" y="-38100"/>
              <a:ext cx="1319254" cy="1357354"/>
            </a:xfrm>
            <a:prstGeom prst="rect">
              <a:avLst/>
            </a:prstGeom>
          </p:spPr>
          <p:txBody>
            <a:bodyPr lIns="50800" tIns="50800" rIns="50800" bIns="50800" rtlCol="0" anchor="ctr"/>
            <a:lstStyle/>
            <a:p>
              <a:pPr algn="ctr">
                <a:lnSpc>
                  <a:spcPts val="2660"/>
                </a:lnSpc>
              </a:pPr>
            </a:p>
          </p:txBody>
        </p:sp>
      </p:grpSp>
      <p:sp>
        <p:nvSpPr>
          <p:cNvPr id="12" name="TextBox 12"/>
          <p:cNvSpPr txBox="1"/>
          <p:nvPr/>
        </p:nvSpPr>
        <p:spPr>
          <a:xfrm>
            <a:off x="12420600" y="3784855"/>
            <a:ext cx="4838700" cy="4417876"/>
          </a:xfrm>
          <a:prstGeom prst="rect">
            <a:avLst/>
          </a:prstGeom>
          <a:solidFill>
            <a:schemeClr val="bg2"/>
          </a:solidFill>
        </p:spPr>
        <p:txBody>
          <a:bodyPr wrap="square" lIns="0" tIns="0" rIns="0" bIns="0" rtlCol="0" anchor="t">
            <a:spAutoFit/>
          </a:bodyPr>
          <a:lstStyle/>
          <a:p>
            <a:pPr algn="l">
              <a:lnSpc>
                <a:spcPts val="2940"/>
              </a:lnSpc>
            </a:pPr>
            <a:r>
              <a:rPr lang="en-US" sz="1600" dirty="0">
                <a:effectLst/>
                <a:latin typeface="Times New Roman" panose="02020603050405020304" pitchFamily="18" charset="0"/>
                <a:ea typeface="Tw Cen MT" panose="020B0602020104020603" pitchFamily="34" charset="0"/>
              </a:rPr>
              <a:t>Data were collected using a structured questionnaire designed to address the research aims, objectives, and questions based on a review of relevant literature. The structured questionnaires were distributed to the respondents and subsequently collected for analysis.</a:t>
            </a:r>
            <a:endParaRPr lang="en-US" dirty="0">
              <a:solidFill>
                <a:srgbClr val="002060"/>
              </a:solidFill>
              <a:effectLst/>
              <a:latin typeface="Times New Roman" panose="02020603050405020304" pitchFamily="18" charset="0"/>
              <a:ea typeface="Calibri" panose="020F0502020204030204" pitchFamily="34" charset="0"/>
            </a:endParaRPr>
          </a:p>
          <a:p>
            <a:pPr algn="l">
              <a:lnSpc>
                <a:spcPts val="2940"/>
              </a:lnSpc>
            </a:pPr>
            <a:r>
              <a:rPr lang="en-US" sz="1600" dirty="0">
                <a:effectLst/>
                <a:latin typeface="Times New Roman" panose="02020603050405020304" pitchFamily="18" charset="0"/>
                <a:ea typeface="Tw Cen MT" panose="020B0602020104020603" pitchFamily="34" charset="0"/>
              </a:rPr>
              <a:t>Prior to data collection, official approval was secured from the principals of the participating private secondary schools, ensuring the study's alignment with institutional guidelines. Furthermore, informed consent was obtained from all respondents, who were guaranteed the confidentiality and anonymity of their responses, in accordance with ethical research standards.</a:t>
            </a:r>
            <a:endParaRPr lang="en-US" dirty="0">
              <a:solidFill>
                <a:srgbClr val="002060"/>
              </a:solidFill>
              <a:effectLst/>
              <a:latin typeface="Times New Roman" panose="02020603050405020304" pitchFamily="18" charset="0"/>
              <a:ea typeface="Calibri" panose="020F0502020204030204" pitchFamily="34" charset="0"/>
            </a:endParaRPr>
          </a:p>
        </p:txBody>
      </p:sp>
      <p:sp>
        <p:nvSpPr>
          <p:cNvPr id="14" name="AutoShape 14"/>
          <p:cNvSpPr/>
          <p:nvPr/>
        </p:nvSpPr>
        <p:spPr>
          <a:xfrm>
            <a:off x="11648521" y="5467923"/>
            <a:ext cx="3106259" cy="2504521"/>
          </a:xfrm>
          <a:prstGeom prst="line">
            <a:avLst/>
          </a:prstGeom>
          <a:ln w="66675" cap="flat">
            <a:solidFill>
              <a:srgbClr val="593EA1"/>
            </a:solidFill>
            <a:prstDash val="sysDash"/>
            <a:headEnd type="none" w="sm" len="sm"/>
            <a:tailEnd type="none" w="sm" len="sm"/>
          </a:ln>
        </p:spPr>
      </p:sp>
      <p:sp>
        <p:nvSpPr>
          <p:cNvPr id="15" name="TextBox 15"/>
          <p:cNvSpPr txBox="1"/>
          <p:nvPr/>
        </p:nvSpPr>
        <p:spPr>
          <a:xfrm>
            <a:off x="3365152" y="819150"/>
            <a:ext cx="11557696" cy="1425574"/>
          </a:xfrm>
          <a:prstGeom prst="rect">
            <a:avLst/>
          </a:prstGeom>
        </p:spPr>
        <p:txBody>
          <a:bodyPr lIns="0" tIns="0" rIns="0" bIns="0" rtlCol="0" anchor="t">
            <a:spAutoFit/>
          </a:bodyPr>
          <a:lstStyle/>
          <a:p>
            <a:pPr algn="ctr">
              <a:lnSpc>
                <a:spcPts val="11200"/>
              </a:lnSpc>
            </a:pPr>
            <a:r>
              <a:rPr lang="en-US" sz="8000" b="1">
                <a:solidFill>
                  <a:srgbClr val="593EA1"/>
                </a:solidFill>
                <a:latin typeface="Bubblebody Neue Bold"/>
                <a:ea typeface="Bubblebody Neue Bold"/>
                <a:cs typeface="Bubblebody Neue Bold"/>
                <a:sym typeface="Bubblebody Neue Bold"/>
              </a:rPr>
              <a:t>Methodology</a:t>
            </a:r>
            <a:endParaRPr lang="en-US" sz="8000" b="1">
              <a:solidFill>
                <a:srgbClr val="593EA1"/>
              </a:solidFill>
              <a:latin typeface="Bubblebody Neue Bold"/>
              <a:ea typeface="Bubblebody Neue Bold"/>
              <a:cs typeface="Bubblebody Neue Bold"/>
              <a:sym typeface="Bubblebody Neue Bold"/>
            </a:endParaRPr>
          </a:p>
        </p:txBody>
      </p:sp>
      <p:sp>
        <p:nvSpPr>
          <p:cNvPr id="16" name="TextBox 16"/>
          <p:cNvSpPr txBox="1"/>
          <p:nvPr/>
        </p:nvSpPr>
        <p:spPr>
          <a:xfrm>
            <a:off x="1295400" y="3970119"/>
            <a:ext cx="4419600" cy="3684470"/>
          </a:xfrm>
          <a:prstGeom prst="rect">
            <a:avLst/>
          </a:prstGeom>
        </p:spPr>
        <p:txBody>
          <a:bodyPr wrap="square" lIns="0" tIns="0" rIns="0" bIns="0" rtlCol="0" anchor="t">
            <a:spAutoFit/>
          </a:bodyPr>
          <a:lstStyle/>
          <a:p>
            <a:pPr algn="l">
              <a:lnSpc>
                <a:spcPts val="2940"/>
              </a:lnSpc>
            </a:pPr>
            <a:r>
              <a:rPr lang="en-US" sz="2000" dirty="0">
                <a:solidFill>
                  <a:schemeClr val="bg1"/>
                </a:solidFill>
                <a:effectLst/>
                <a:latin typeface="Times New Roman" panose="02020603050405020304" pitchFamily="18" charset="0"/>
                <a:ea typeface="Tw Cen MT" panose="020B0602020104020603" pitchFamily="34" charset="0"/>
              </a:rPr>
              <a:t>This cross-sectional study employed a descriptive design to evaluate the impact of sex education on the sexual behavior of secondary school girls in the Ilekun community, Akure South Local Government Area, Ondo State.</a:t>
            </a:r>
            <a:endParaRPr lang="en-US" sz="2800" dirty="0">
              <a:solidFill>
                <a:schemeClr val="bg1"/>
              </a:solidFill>
              <a:latin typeface="Times New Roman" panose="02020603050405020304" pitchFamily="18" charset="0"/>
              <a:ea typeface="Canva Sans" panose="020B0503030501040103"/>
              <a:cs typeface="Canva Sans" panose="020B0503030501040103"/>
              <a:sym typeface="Canva Sans" panose="020B0503030501040103"/>
            </a:endParaRPr>
          </a:p>
          <a:p>
            <a:pPr algn="l">
              <a:lnSpc>
                <a:spcPts val="2940"/>
              </a:lnSpc>
            </a:pPr>
            <a:r>
              <a:rPr lang="en-US" sz="2000" dirty="0">
                <a:solidFill>
                  <a:schemeClr val="bg1"/>
                </a:solidFill>
                <a:effectLst/>
                <a:latin typeface="Times New Roman" panose="02020603050405020304" pitchFamily="18" charset="0"/>
                <a:ea typeface="Tw Cen MT" panose="020B0602020104020603" pitchFamily="34" charset="0"/>
              </a:rPr>
              <a:t>The study population consisted of all secondary school girls residing in the Ilekun community, Akure South Local Government Area, Ondo State.</a:t>
            </a:r>
            <a:endParaRPr lang="en-US" sz="2800" dirty="0">
              <a:solidFill>
                <a:schemeClr val="bg1"/>
              </a:solidFill>
              <a:latin typeface="Canva Sans" panose="020B0503030501040103"/>
              <a:ea typeface="Canva Sans" panose="020B0503030501040103"/>
              <a:cs typeface="Canva Sans" panose="020B0503030501040103"/>
              <a:sym typeface="Canva Sans" panose="020B0503030501040103"/>
            </a:endParaRPr>
          </a:p>
        </p:txBody>
      </p:sp>
      <p:sp>
        <p:nvSpPr>
          <p:cNvPr id="17" name="Freeform 17"/>
          <p:cNvSpPr/>
          <p:nvPr/>
        </p:nvSpPr>
        <p:spPr>
          <a:xfrm rot="-5820136">
            <a:off x="15909502" y="-889967"/>
            <a:ext cx="3597844" cy="4114800"/>
          </a:xfrm>
          <a:custGeom>
            <a:avLst/>
            <a:gdLst/>
            <a:ahLst/>
            <a:cxnLst/>
            <a:rect l="l" t="t" r="r" b="b"/>
            <a:pathLst>
              <a:path w="3597844" h="4114800">
                <a:moveTo>
                  <a:pt x="0" y="0"/>
                </a:moveTo>
                <a:lnTo>
                  <a:pt x="3597844" y="0"/>
                </a:lnTo>
                <a:lnTo>
                  <a:pt x="3597844" y="4114800"/>
                </a:lnTo>
                <a:lnTo>
                  <a:pt x="0" y="4114800"/>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18" name="Freeform 18"/>
          <p:cNvSpPr/>
          <p:nvPr/>
        </p:nvSpPr>
        <p:spPr>
          <a:xfrm flipH="1">
            <a:off x="-2736219" y="-365961"/>
            <a:ext cx="5472439" cy="3066788"/>
          </a:xfrm>
          <a:custGeom>
            <a:avLst/>
            <a:gdLst/>
            <a:ahLst/>
            <a:cxnLst/>
            <a:rect l="l" t="t" r="r" b="b"/>
            <a:pathLst>
              <a:path w="5472439" h="3066788">
                <a:moveTo>
                  <a:pt x="5472438" y="0"/>
                </a:moveTo>
                <a:lnTo>
                  <a:pt x="0" y="0"/>
                </a:lnTo>
                <a:lnTo>
                  <a:pt x="0" y="3066788"/>
                </a:lnTo>
                <a:lnTo>
                  <a:pt x="5472438" y="3066788"/>
                </a:lnTo>
                <a:lnTo>
                  <a:pt x="5472438" y="0"/>
                </a:lnTo>
                <a:close/>
              </a:path>
            </a:pathLst>
          </a:custGeom>
          <a:blipFill>
            <a:blip r:embed="rId3">
              <a:extLst>
                <a:ext uri="{96DAC541-7B7A-43D3-8B79-37D633B846F1}">
                  <asvg:svgBlip xmlns:asvg="http://schemas.microsoft.com/office/drawing/2016/SVG/main" r:embed="rId4"/>
                </a:ext>
              </a:extLst>
            </a:blip>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DF9"/>
        </a:solidFill>
        <a:effectLst/>
      </p:bgPr>
    </p:bg>
    <p:spTree>
      <p:nvGrpSpPr>
        <p:cNvPr id="1" name=""/>
        <p:cNvGrpSpPr/>
        <p:nvPr/>
      </p:nvGrpSpPr>
      <p:grpSpPr>
        <a:xfrm>
          <a:off x="0" y="0"/>
          <a:ext cx="0" cy="0"/>
          <a:chOff x="0" y="0"/>
          <a:chExt cx="0" cy="0"/>
        </a:xfrm>
      </p:grpSpPr>
      <p:sp>
        <p:nvSpPr>
          <p:cNvPr id="2" name="TextBox 2"/>
          <p:cNvSpPr txBox="1"/>
          <p:nvPr/>
        </p:nvSpPr>
        <p:spPr>
          <a:xfrm>
            <a:off x="2022475" y="819150"/>
            <a:ext cx="12900025" cy="1435735"/>
          </a:xfrm>
          <a:prstGeom prst="rect">
            <a:avLst/>
          </a:prstGeom>
        </p:spPr>
        <p:txBody>
          <a:bodyPr wrap="square" lIns="0" tIns="0" rIns="0" bIns="0" rtlCol="0" anchor="t">
            <a:spAutoFit/>
          </a:bodyPr>
          <a:lstStyle/>
          <a:p>
            <a:pPr algn="ctr">
              <a:lnSpc>
                <a:spcPts val="11200"/>
              </a:lnSpc>
            </a:pPr>
            <a:r>
              <a:rPr lang="en-US" sz="8000" b="1">
                <a:solidFill>
                  <a:srgbClr val="593EA1"/>
                </a:solidFill>
                <a:latin typeface="Bubblebody Neue Bold"/>
                <a:ea typeface="Bubblebody Neue Bold"/>
                <a:cs typeface="Bubblebody Neue Bold"/>
                <a:sym typeface="Bubblebody Neue Bold"/>
              </a:rPr>
              <a:t>Findings From The Study</a:t>
            </a:r>
            <a:endParaRPr lang="en-US" sz="8000" b="1">
              <a:solidFill>
                <a:srgbClr val="593EA1"/>
              </a:solidFill>
              <a:latin typeface="Bubblebody Neue Bold"/>
              <a:ea typeface="Bubblebody Neue Bold"/>
              <a:cs typeface="Bubblebody Neue Bold"/>
              <a:sym typeface="Bubblebody Neue Bold"/>
            </a:endParaRPr>
          </a:p>
        </p:txBody>
      </p:sp>
      <p:sp>
        <p:nvSpPr>
          <p:cNvPr id="3" name="TextBox 3"/>
          <p:cNvSpPr txBox="1"/>
          <p:nvPr/>
        </p:nvSpPr>
        <p:spPr>
          <a:xfrm>
            <a:off x="8077200" y="3453649"/>
            <a:ext cx="9448800" cy="5467394"/>
          </a:xfrm>
          <a:prstGeom prst="rect">
            <a:avLst/>
          </a:prstGeom>
        </p:spPr>
        <p:txBody>
          <a:bodyPr wrap="square" lIns="0" tIns="0" rIns="0" bIns="0" rtlCol="0" anchor="t">
            <a:spAutoFit/>
          </a:bodyPr>
          <a:lstStyle/>
          <a:p>
            <a:pPr algn="l">
              <a:lnSpc>
                <a:spcPts val="3920"/>
              </a:lnSpc>
            </a:pPr>
            <a:r>
              <a:rPr lang="en-US" sz="2800" dirty="0">
                <a:solidFill>
                  <a:schemeClr val="accent4"/>
                </a:solidFill>
                <a:effectLst/>
                <a:latin typeface="Times New Roman" panose="02020603050405020304" pitchFamily="18" charset="0"/>
                <a:ea typeface="Tw Cen MT" panose="020B0602020104020603" pitchFamily="34" charset="0"/>
              </a:rPr>
              <a:t>The study revealed that 97.5% of respondents were aware of sex education, though the sources varied widely: 28% learned about it from school, 39% from home, 11.6% from religious institutions, 2.5% from social media, 3% from radio/television, 2.5% from sexual books and magazines, 5.8% from the internet, and 4% from friends. This reflects the diverse ways sex education is disseminated, with 59% identifying parents as their primary source. This may explain gaps in understanding, as parents often have limited formal knowledge on the subject (</a:t>
            </a:r>
            <a:r>
              <a:rPr lang="en-US" sz="2800" dirty="0" err="1">
                <a:solidFill>
                  <a:schemeClr val="accent4"/>
                </a:solidFill>
                <a:effectLst/>
                <a:latin typeface="Times New Roman" panose="02020603050405020304" pitchFamily="18" charset="0"/>
                <a:ea typeface="Tw Cen MT" panose="020B0602020104020603" pitchFamily="34" charset="0"/>
              </a:rPr>
              <a:t>Niraula</a:t>
            </a:r>
            <a:r>
              <a:rPr lang="en-US" sz="2800" dirty="0">
                <a:solidFill>
                  <a:schemeClr val="accent4"/>
                </a:solidFill>
                <a:effectLst/>
                <a:latin typeface="Times New Roman" panose="02020603050405020304" pitchFamily="18" charset="0"/>
                <a:ea typeface="Tw Cen MT" panose="020B0602020104020603" pitchFamily="34" charset="0"/>
              </a:rPr>
              <a:t>, 2021). Other significant sources were school teachers (18%), friends (8%), and religious teachers (11.6%).</a:t>
            </a:r>
            <a:endParaRPr lang="en-US" sz="3600" dirty="0">
              <a:solidFill>
                <a:schemeClr val="accent4"/>
              </a:solidFill>
              <a:effectLst/>
              <a:latin typeface="Canva Sans" panose="020B0503030501040103"/>
              <a:ea typeface="Tw Cen MT" panose="020B0602020104020603" pitchFamily="34" charset="0"/>
              <a:sym typeface="Canva Sans" panose="020B0503030501040103"/>
            </a:endParaRPr>
          </a:p>
        </p:txBody>
      </p:sp>
      <p:sp>
        <p:nvSpPr>
          <p:cNvPr id="4" name="Freeform 4"/>
          <p:cNvSpPr/>
          <p:nvPr/>
        </p:nvSpPr>
        <p:spPr>
          <a:xfrm>
            <a:off x="2268297" y="3416985"/>
            <a:ext cx="5640840" cy="4574208"/>
          </a:xfrm>
          <a:custGeom>
            <a:avLst/>
            <a:gdLst/>
            <a:ahLst/>
            <a:cxnLst/>
            <a:rect l="l" t="t" r="r" b="b"/>
            <a:pathLst>
              <a:path w="5640840" h="4574208">
                <a:moveTo>
                  <a:pt x="0" y="0"/>
                </a:moveTo>
                <a:lnTo>
                  <a:pt x="5640839" y="0"/>
                </a:lnTo>
                <a:lnTo>
                  <a:pt x="5640839" y="4574208"/>
                </a:lnTo>
                <a:lnTo>
                  <a:pt x="0" y="4574208"/>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5" name="Freeform 5"/>
          <p:cNvSpPr/>
          <p:nvPr/>
        </p:nvSpPr>
        <p:spPr>
          <a:xfrm>
            <a:off x="9646358" y="9158737"/>
            <a:ext cx="3539193" cy="199127"/>
          </a:xfrm>
          <a:custGeom>
            <a:avLst/>
            <a:gdLst/>
            <a:ahLst/>
            <a:cxnLst/>
            <a:rect l="l" t="t" r="r" b="b"/>
            <a:pathLst>
              <a:path w="3539193" h="199127">
                <a:moveTo>
                  <a:pt x="0" y="0"/>
                </a:moveTo>
                <a:lnTo>
                  <a:pt x="3539193" y="0"/>
                </a:lnTo>
                <a:lnTo>
                  <a:pt x="3539193" y="199126"/>
                </a:lnTo>
                <a:lnTo>
                  <a:pt x="0" y="19912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6" name="Freeform 6"/>
          <p:cNvSpPr/>
          <p:nvPr/>
        </p:nvSpPr>
        <p:spPr>
          <a:xfrm>
            <a:off x="15305955" y="-1045531"/>
            <a:ext cx="7315200" cy="3616754"/>
          </a:xfrm>
          <a:custGeom>
            <a:avLst/>
            <a:gdLst/>
            <a:ahLst/>
            <a:cxnLst/>
            <a:rect l="l" t="t" r="r" b="b"/>
            <a:pathLst>
              <a:path w="7315200" h="3616754">
                <a:moveTo>
                  <a:pt x="0" y="0"/>
                </a:moveTo>
                <a:lnTo>
                  <a:pt x="7315200" y="0"/>
                </a:lnTo>
                <a:lnTo>
                  <a:pt x="7315200" y="3616754"/>
                </a:lnTo>
                <a:lnTo>
                  <a:pt x="0" y="36167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7" name="Freeform 7"/>
          <p:cNvSpPr/>
          <p:nvPr/>
        </p:nvSpPr>
        <p:spPr>
          <a:xfrm>
            <a:off x="-2957713" y="-495565"/>
            <a:ext cx="5472439" cy="3066788"/>
          </a:xfrm>
          <a:custGeom>
            <a:avLst/>
            <a:gdLst/>
            <a:ahLst/>
            <a:cxnLst/>
            <a:rect l="l" t="t" r="r" b="b"/>
            <a:pathLst>
              <a:path w="5472439" h="3066788">
                <a:moveTo>
                  <a:pt x="0" y="0"/>
                </a:moveTo>
                <a:lnTo>
                  <a:pt x="5472439" y="0"/>
                </a:lnTo>
                <a:lnTo>
                  <a:pt x="5472439" y="3066788"/>
                </a:lnTo>
                <a:lnTo>
                  <a:pt x="0" y="306678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DF9"/>
        </a:solidFill>
        <a:effectLst/>
      </p:bgPr>
    </p:bg>
    <p:spTree>
      <p:nvGrpSpPr>
        <p:cNvPr id="1" name=""/>
        <p:cNvGrpSpPr/>
        <p:nvPr/>
      </p:nvGrpSpPr>
      <p:grpSpPr>
        <a:xfrm>
          <a:off x="0" y="0"/>
          <a:ext cx="0" cy="0"/>
          <a:chOff x="0" y="0"/>
          <a:chExt cx="0" cy="0"/>
        </a:xfrm>
      </p:grpSpPr>
      <p:sp>
        <p:nvSpPr>
          <p:cNvPr id="2" name="TextBox 2"/>
          <p:cNvSpPr txBox="1"/>
          <p:nvPr/>
        </p:nvSpPr>
        <p:spPr>
          <a:xfrm>
            <a:off x="2545715" y="819150"/>
            <a:ext cx="13636625" cy="1435735"/>
          </a:xfrm>
          <a:prstGeom prst="rect">
            <a:avLst/>
          </a:prstGeom>
        </p:spPr>
        <p:txBody>
          <a:bodyPr wrap="square" lIns="0" tIns="0" rIns="0" bIns="0" rtlCol="0" anchor="t">
            <a:spAutoFit/>
          </a:bodyPr>
          <a:lstStyle/>
          <a:p>
            <a:pPr algn="ctr">
              <a:lnSpc>
                <a:spcPts val="11200"/>
              </a:lnSpc>
            </a:pPr>
            <a:r>
              <a:rPr lang="en-US" sz="4800" b="1">
                <a:solidFill>
                  <a:srgbClr val="593EA1"/>
                </a:solidFill>
                <a:uFillTx/>
                <a:latin typeface="Bubblebody Neue Bold" charset="0"/>
                <a:ea typeface="Bubblebody Neue Bold"/>
                <a:cs typeface="Bubblebody Neue Bold"/>
                <a:sym typeface="Bubblebody Neue Bold"/>
              </a:rPr>
              <a:t>Findings From The Study</a:t>
            </a:r>
            <a:r>
              <a:rPr lang="en-US" sz="4800" b="1" dirty="0">
                <a:solidFill>
                  <a:srgbClr val="593EA1"/>
                </a:solidFill>
                <a:uFillTx/>
                <a:latin typeface="Bubblebody Neue Bold" charset="0"/>
                <a:ea typeface="Bubblebody Neue Bold"/>
                <a:cs typeface="Bubblebody Neue Bold"/>
                <a:sym typeface="Bubblebody Neue Bold"/>
              </a:rPr>
              <a:t> (Cont’d)</a:t>
            </a:r>
            <a:endParaRPr lang="en-US" sz="4800" b="1" dirty="0">
              <a:solidFill>
                <a:srgbClr val="593EA1"/>
              </a:solidFill>
              <a:uFillTx/>
              <a:latin typeface="Bubblebody Neue Bold" charset="0"/>
              <a:ea typeface="Bubblebody Neue Bold"/>
              <a:cs typeface="Bubblebody Neue Bold"/>
              <a:sym typeface="Bubblebody Neue Bold"/>
            </a:endParaRPr>
          </a:p>
        </p:txBody>
      </p:sp>
      <p:sp>
        <p:nvSpPr>
          <p:cNvPr id="3" name="TextBox 3"/>
          <p:cNvSpPr txBox="1"/>
          <p:nvPr/>
        </p:nvSpPr>
        <p:spPr>
          <a:xfrm>
            <a:off x="8077200" y="3453649"/>
            <a:ext cx="9448800" cy="5480346"/>
          </a:xfrm>
          <a:prstGeom prst="rect">
            <a:avLst/>
          </a:prstGeom>
        </p:spPr>
        <p:txBody>
          <a:bodyPr wrap="square" lIns="0" tIns="0" rIns="0" bIns="0" rtlCol="0" anchor="t">
            <a:spAutoFit/>
          </a:bodyPr>
          <a:lstStyle/>
          <a:p>
            <a:pPr algn="l">
              <a:lnSpc>
                <a:spcPts val="3920"/>
              </a:lnSpc>
            </a:pPr>
            <a:r>
              <a:rPr lang="en-US" sz="3200" dirty="0">
                <a:solidFill>
                  <a:schemeClr val="accent4"/>
                </a:solidFill>
                <a:effectLst/>
                <a:latin typeface="Times New Roman" panose="02020603050405020304" pitchFamily="18" charset="0"/>
                <a:ea typeface="Tw Cen MT" panose="020B0602020104020603" pitchFamily="34" charset="0"/>
              </a:rPr>
              <a:t>Regarding the age at which respondents first encountered sex education, 65.8% were introduced between 10 and 14 years old, 13% between 5 and 9 years old, and 18% between 15 and 19 years old. This aligns with </a:t>
            </a:r>
            <a:r>
              <a:rPr lang="en-US" sz="3200" dirty="0" err="1">
                <a:solidFill>
                  <a:schemeClr val="accent4"/>
                </a:solidFill>
                <a:effectLst/>
                <a:latin typeface="Times New Roman" panose="02020603050405020304" pitchFamily="18" charset="0"/>
                <a:ea typeface="Tw Cen MT" panose="020B0602020104020603" pitchFamily="34" charset="0"/>
              </a:rPr>
              <a:t>Narkarat</a:t>
            </a:r>
            <a:r>
              <a:rPr lang="en-US" sz="3200" dirty="0">
                <a:solidFill>
                  <a:schemeClr val="accent4"/>
                </a:solidFill>
                <a:effectLst/>
                <a:latin typeface="Times New Roman" panose="02020603050405020304" pitchFamily="18" charset="0"/>
                <a:ea typeface="Tw Cen MT" panose="020B0602020104020603" pitchFamily="34" charset="0"/>
              </a:rPr>
              <a:t> et al. (2021), who noted the importance of timely sexual health education for adolescent understanding. The study also found that 1.6% of respondents frequently viewed pornographic material, 20.8% viewed it occasionally, and 23% had viewed it in the past but no longer did. This varied exposure highlights the need for comprehensive sexual education to address such influences effectively.</a:t>
            </a:r>
            <a:endParaRPr lang="en-US" sz="5400" dirty="0">
              <a:solidFill>
                <a:schemeClr val="accent4"/>
              </a:solidFill>
              <a:effectLst/>
              <a:latin typeface="Canva Sans" panose="020B0503030501040103"/>
              <a:ea typeface="Tw Cen MT" panose="020B0602020104020603" pitchFamily="34" charset="0"/>
              <a:sym typeface="Canva Sans" panose="020B0503030501040103"/>
            </a:endParaRPr>
          </a:p>
        </p:txBody>
      </p:sp>
      <p:sp>
        <p:nvSpPr>
          <p:cNvPr id="4" name="Freeform 4"/>
          <p:cNvSpPr/>
          <p:nvPr/>
        </p:nvSpPr>
        <p:spPr>
          <a:xfrm>
            <a:off x="2268297" y="3416985"/>
            <a:ext cx="5640840" cy="4574208"/>
          </a:xfrm>
          <a:custGeom>
            <a:avLst/>
            <a:gdLst/>
            <a:ahLst/>
            <a:cxnLst/>
            <a:rect l="l" t="t" r="r" b="b"/>
            <a:pathLst>
              <a:path w="5640840" h="4574208">
                <a:moveTo>
                  <a:pt x="0" y="0"/>
                </a:moveTo>
                <a:lnTo>
                  <a:pt x="5640839" y="0"/>
                </a:lnTo>
                <a:lnTo>
                  <a:pt x="5640839" y="4574208"/>
                </a:lnTo>
                <a:lnTo>
                  <a:pt x="0" y="4574208"/>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5" name="Freeform 5"/>
          <p:cNvSpPr/>
          <p:nvPr/>
        </p:nvSpPr>
        <p:spPr>
          <a:xfrm>
            <a:off x="9646358" y="9158737"/>
            <a:ext cx="3539193" cy="199127"/>
          </a:xfrm>
          <a:custGeom>
            <a:avLst/>
            <a:gdLst/>
            <a:ahLst/>
            <a:cxnLst/>
            <a:rect l="l" t="t" r="r" b="b"/>
            <a:pathLst>
              <a:path w="3539193" h="199127">
                <a:moveTo>
                  <a:pt x="0" y="0"/>
                </a:moveTo>
                <a:lnTo>
                  <a:pt x="3539193" y="0"/>
                </a:lnTo>
                <a:lnTo>
                  <a:pt x="3539193" y="199126"/>
                </a:lnTo>
                <a:lnTo>
                  <a:pt x="0" y="19912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6" name="Freeform 6"/>
          <p:cNvSpPr/>
          <p:nvPr/>
        </p:nvSpPr>
        <p:spPr>
          <a:xfrm>
            <a:off x="15305955" y="-1045531"/>
            <a:ext cx="7315200" cy="3616754"/>
          </a:xfrm>
          <a:custGeom>
            <a:avLst/>
            <a:gdLst/>
            <a:ahLst/>
            <a:cxnLst/>
            <a:rect l="l" t="t" r="r" b="b"/>
            <a:pathLst>
              <a:path w="7315200" h="3616754">
                <a:moveTo>
                  <a:pt x="0" y="0"/>
                </a:moveTo>
                <a:lnTo>
                  <a:pt x="7315200" y="0"/>
                </a:lnTo>
                <a:lnTo>
                  <a:pt x="7315200" y="3616754"/>
                </a:lnTo>
                <a:lnTo>
                  <a:pt x="0" y="36167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7" name="Freeform 7"/>
          <p:cNvSpPr/>
          <p:nvPr/>
        </p:nvSpPr>
        <p:spPr>
          <a:xfrm>
            <a:off x="-2957713" y="-495565"/>
            <a:ext cx="5472439" cy="3066788"/>
          </a:xfrm>
          <a:custGeom>
            <a:avLst/>
            <a:gdLst/>
            <a:ahLst/>
            <a:cxnLst/>
            <a:rect l="l" t="t" r="r" b="b"/>
            <a:pathLst>
              <a:path w="5472439" h="3066788">
                <a:moveTo>
                  <a:pt x="0" y="0"/>
                </a:moveTo>
                <a:lnTo>
                  <a:pt x="5472439" y="0"/>
                </a:lnTo>
                <a:lnTo>
                  <a:pt x="5472439" y="3066788"/>
                </a:lnTo>
                <a:lnTo>
                  <a:pt x="0" y="306678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DF9"/>
        </a:solidFill>
        <a:effectLst/>
      </p:bgPr>
    </p:bg>
    <p:spTree>
      <p:nvGrpSpPr>
        <p:cNvPr id="1" name=""/>
        <p:cNvGrpSpPr/>
        <p:nvPr/>
      </p:nvGrpSpPr>
      <p:grpSpPr>
        <a:xfrm>
          <a:off x="0" y="0"/>
          <a:ext cx="0" cy="0"/>
          <a:chOff x="0" y="0"/>
          <a:chExt cx="0" cy="0"/>
        </a:xfrm>
      </p:grpSpPr>
      <p:sp>
        <p:nvSpPr>
          <p:cNvPr id="2" name="TextBox 2"/>
          <p:cNvSpPr txBox="1"/>
          <p:nvPr/>
        </p:nvSpPr>
        <p:spPr>
          <a:xfrm>
            <a:off x="2468880" y="819150"/>
            <a:ext cx="13002895" cy="1435735"/>
          </a:xfrm>
          <a:prstGeom prst="rect">
            <a:avLst/>
          </a:prstGeom>
        </p:spPr>
        <p:txBody>
          <a:bodyPr wrap="square" lIns="0" tIns="0" rIns="0" bIns="0" rtlCol="0" anchor="t">
            <a:spAutoFit/>
          </a:bodyPr>
          <a:lstStyle/>
          <a:p>
            <a:pPr algn="ctr">
              <a:lnSpc>
                <a:spcPts val="11200"/>
              </a:lnSpc>
            </a:pPr>
            <a:r>
              <a:rPr lang="en-US" sz="4800" b="1">
                <a:solidFill>
                  <a:srgbClr val="593EA1"/>
                </a:solidFill>
                <a:uFillTx/>
                <a:latin typeface="Bubblebody Neue Bold" charset="0"/>
                <a:ea typeface="Bubblebody Neue Bold"/>
                <a:cs typeface="Bubblebody Neue Bold"/>
                <a:sym typeface="Bubblebody Neue Bold"/>
              </a:rPr>
              <a:t>Findings From The Study</a:t>
            </a:r>
            <a:r>
              <a:rPr lang="en-US" sz="4800" b="1" dirty="0">
                <a:solidFill>
                  <a:srgbClr val="593EA1"/>
                </a:solidFill>
                <a:uFillTx/>
                <a:latin typeface="Bubblebody Neue Bold" charset="0"/>
                <a:ea typeface="Bubblebody Neue Bold"/>
                <a:cs typeface="Bubblebody Neue Bold"/>
                <a:sym typeface="Bubblebody Neue Bold"/>
              </a:rPr>
              <a:t> (Cont’d)</a:t>
            </a:r>
            <a:endParaRPr lang="en-US" sz="4800" b="1" dirty="0">
              <a:solidFill>
                <a:srgbClr val="593EA1"/>
              </a:solidFill>
              <a:uFillTx/>
              <a:latin typeface="Bubblebody Neue Bold" charset="0"/>
              <a:ea typeface="Bubblebody Neue Bold"/>
              <a:cs typeface="Bubblebody Neue Bold"/>
              <a:sym typeface="Bubblebody Neue Bold"/>
            </a:endParaRPr>
          </a:p>
        </p:txBody>
      </p:sp>
      <p:sp>
        <p:nvSpPr>
          <p:cNvPr id="3" name="TextBox 3"/>
          <p:cNvSpPr txBox="1"/>
          <p:nvPr/>
        </p:nvSpPr>
        <p:spPr>
          <a:xfrm>
            <a:off x="8077200" y="3453649"/>
            <a:ext cx="9448800" cy="4941289"/>
          </a:xfrm>
          <a:prstGeom prst="rect">
            <a:avLst/>
          </a:prstGeom>
        </p:spPr>
        <p:txBody>
          <a:bodyPr wrap="square" lIns="0" tIns="0" rIns="0" bIns="0" rtlCol="0" anchor="t">
            <a:spAutoFit/>
          </a:bodyPr>
          <a:lstStyle/>
          <a:p>
            <a:pPr algn="l">
              <a:lnSpc>
                <a:spcPts val="3920"/>
              </a:lnSpc>
            </a:pPr>
            <a:r>
              <a:rPr lang="en-US" sz="2000" dirty="0">
                <a:solidFill>
                  <a:schemeClr val="accent4"/>
                </a:solidFill>
                <a:effectLst/>
                <a:latin typeface="Times New Roman" panose="02020603050405020304" pitchFamily="18" charset="0"/>
                <a:ea typeface="Tw Cen MT" panose="020B0602020104020603" pitchFamily="34" charset="0"/>
              </a:rPr>
              <a:t>The factors impacting sex education were identified as follows: a majority (51.6%) of respondents reported that sex education is not included in the school curriculum, while a significant proportion (82.5%) expressed discomfort in discussing the topic. Also, a substantial percentage (76.6%) of respondents noted that insufficient time is allocated for sex education in schools. Additionally, 62.5% mentioned inadequate teaching materials, and 82.5% stated that sex education was not included in the official curriculum. These findings are consistent with Rahmani et al. (2018) and Annabelle (2018), who both documented resistance to sex education due to cultural and religious concerns, reflecting a broader issue of integrating sex education into educational systems. The absence of trained counselors, noted by 72.5% of respondents, further underscores the lack of support structures in schools.</a:t>
            </a:r>
            <a:endParaRPr lang="en-US" sz="6000" dirty="0">
              <a:solidFill>
                <a:schemeClr val="accent4"/>
              </a:solidFill>
              <a:effectLst/>
              <a:latin typeface="Canva Sans" panose="020B0503030501040103"/>
              <a:ea typeface="Tw Cen MT" panose="020B0602020104020603" pitchFamily="34" charset="0"/>
              <a:sym typeface="Canva Sans" panose="020B0503030501040103"/>
            </a:endParaRPr>
          </a:p>
        </p:txBody>
      </p:sp>
      <p:sp>
        <p:nvSpPr>
          <p:cNvPr id="4" name="Freeform 4"/>
          <p:cNvSpPr/>
          <p:nvPr/>
        </p:nvSpPr>
        <p:spPr>
          <a:xfrm>
            <a:off x="2268297" y="3416985"/>
            <a:ext cx="5640840" cy="4574208"/>
          </a:xfrm>
          <a:custGeom>
            <a:avLst/>
            <a:gdLst/>
            <a:ahLst/>
            <a:cxnLst/>
            <a:rect l="l" t="t" r="r" b="b"/>
            <a:pathLst>
              <a:path w="5640840" h="4574208">
                <a:moveTo>
                  <a:pt x="0" y="0"/>
                </a:moveTo>
                <a:lnTo>
                  <a:pt x="5640839" y="0"/>
                </a:lnTo>
                <a:lnTo>
                  <a:pt x="5640839" y="4574208"/>
                </a:lnTo>
                <a:lnTo>
                  <a:pt x="0" y="4574208"/>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5" name="Freeform 5"/>
          <p:cNvSpPr/>
          <p:nvPr/>
        </p:nvSpPr>
        <p:spPr>
          <a:xfrm>
            <a:off x="9646358" y="9158737"/>
            <a:ext cx="3539193" cy="199127"/>
          </a:xfrm>
          <a:custGeom>
            <a:avLst/>
            <a:gdLst/>
            <a:ahLst/>
            <a:cxnLst/>
            <a:rect l="l" t="t" r="r" b="b"/>
            <a:pathLst>
              <a:path w="3539193" h="199127">
                <a:moveTo>
                  <a:pt x="0" y="0"/>
                </a:moveTo>
                <a:lnTo>
                  <a:pt x="3539193" y="0"/>
                </a:lnTo>
                <a:lnTo>
                  <a:pt x="3539193" y="199126"/>
                </a:lnTo>
                <a:lnTo>
                  <a:pt x="0" y="19912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6" name="Freeform 6"/>
          <p:cNvSpPr/>
          <p:nvPr/>
        </p:nvSpPr>
        <p:spPr>
          <a:xfrm>
            <a:off x="15305955" y="-1045531"/>
            <a:ext cx="7315200" cy="3616754"/>
          </a:xfrm>
          <a:custGeom>
            <a:avLst/>
            <a:gdLst/>
            <a:ahLst/>
            <a:cxnLst/>
            <a:rect l="l" t="t" r="r" b="b"/>
            <a:pathLst>
              <a:path w="7315200" h="3616754">
                <a:moveTo>
                  <a:pt x="0" y="0"/>
                </a:moveTo>
                <a:lnTo>
                  <a:pt x="7315200" y="0"/>
                </a:lnTo>
                <a:lnTo>
                  <a:pt x="7315200" y="3616754"/>
                </a:lnTo>
                <a:lnTo>
                  <a:pt x="0" y="36167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7" name="Freeform 7"/>
          <p:cNvSpPr/>
          <p:nvPr/>
        </p:nvSpPr>
        <p:spPr>
          <a:xfrm>
            <a:off x="-2957713" y="-495565"/>
            <a:ext cx="5472439" cy="3066788"/>
          </a:xfrm>
          <a:custGeom>
            <a:avLst/>
            <a:gdLst/>
            <a:ahLst/>
            <a:cxnLst/>
            <a:rect l="l" t="t" r="r" b="b"/>
            <a:pathLst>
              <a:path w="5472439" h="3066788">
                <a:moveTo>
                  <a:pt x="0" y="0"/>
                </a:moveTo>
                <a:lnTo>
                  <a:pt x="5472439" y="0"/>
                </a:lnTo>
                <a:lnTo>
                  <a:pt x="5472439" y="3066788"/>
                </a:lnTo>
                <a:lnTo>
                  <a:pt x="0" y="306678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DF9"/>
        </a:solidFill>
        <a:effectLst/>
      </p:bgPr>
    </p:bg>
    <p:spTree>
      <p:nvGrpSpPr>
        <p:cNvPr id="1" name=""/>
        <p:cNvGrpSpPr/>
        <p:nvPr/>
      </p:nvGrpSpPr>
      <p:grpSpPr>
        <a:xfrm>
          <a:off x="0" y="0"/>
          <a:ext cx="0" cy="0"/>
          <a:chOff x="0" y="0"/>
          <a:chExt cx="0" cy="0"/>
        </a:xfrm>
      </p:grpSpPr>
      <p:sp>
        <p:nvSpPr>
          <p:cNvPr id="2" name="TextBox 2"/>
          <p:cNvSpPr txBox="1"/>
          <p:nvPr/>
        </p:nvSpPr>
        <p:spPr>
          <a:xfrm>
            <a:off x="2430780" y="819150"/>
            <a:ext cx="12965430" cy="1435735"/>
          </a:xfrm>
          <a:prstGeom prst="rect">
            <a:avLst/>
          </a:prstGeom>
        </p:spPr>
        <p:txBody>
          <a:bodyPr wrap="square" lIns="0" tIns="0" rIns="0" bIns="0" rtlCol="0" anchor="t">
            <a:spAutoFit/>
          </a:bodyPr>
          <a:lstStyle/>
          <a:p>
            <a:pPr algn="ctr">
              <a:lnSpc>
                <a:spcPts val="11200"/>
              </a:lnSpc>
            </a:pPr>
            <a:r>
              <a:rPr lang="en-US" sz="4800" b="1">
                <a:solidFill>
                  <a:srgbClr val="593EA1"/>
                </a:solidFill>
                <a:uFillTx/>
                <a:latin typeface="Bubblebody Neue Bold" charset="0"/>
                <a:ea typeface="Bubblebody Neue Bold"/>
                <a:cs typeface="Bubblebody Neue Bold"/>
                <a:sym typeface="Bubblebody Neue Bold"/>
              </a:rPr>
              <a:t>Findings From The Study</a:t>
            </a:r>
            <a:r>
              <a:rPr lang="en-US" sz="4800" b="1" dirty="0">
                <a:solidFill>
                  <a:srgbClr val="593EA1"/>
                </a:solidFill>
                <a:uFillTx/>
                <a:latin typeface="Bubblebody Neue Bold" charset="0"/>
                <a:ea typeface="Bubblebody Neue Bold"/>
                <a:cs typeface="Bubblebody Neue Bold"/>
                <a:sym typeface="Bubblebody Neue Bold"/>
              </a:rPr>
              <a:t> (Cont’d)</a:t>
            </a:r>
            <a:endParaRPr lang="en-US" sz="4800" b="1" dirty="0">
              <a:solidFill>
                <a:srgbClr val="593EA1"/>
              </a:solidFill>
              <a:uFillTx/>
              <a:latin typeface="Bubblebody Neue Bold" charset="0"/>
              <a:ea typeface="Bubblebody Neue Bold"/>
              <a:cs typeface="Bubblebody Neue Bold"/>
              <a:sym typeface="Bubblebody Neue Bold"/>
            </a:endParaRPr>
          </a:p>
        </p:txBody>
      </p:sp>
      <p:sp>
        <p:nvSpPr>
          <p:cNvPr id="3" name="TextBox 3"/>
          <p:cNvSpPr txBox="1"/>
          <p:nvPr/>
        </p:nvSpPr>
        <p:spPr>
          <a:xfrm>
            <a:off x="8077200" y="3453649"/>
            <a:ext cx="9448800" cy="4954241"/>
          </a:xfrm>
          <a:prstGeom prst="rect">
            <a:avLst/>
          </a:prstGeom>
        </p:spPr>
        <p:txBody>
          <a:bodyPr wrap="square" lIns="0" tIns="0" rIns="0" bIns="0" rtlCol="0" anchor="t">
            <a:spAutoFit/>
          </a:bodyPr>
          <a:lstStyle/>
          <a:p>
            <a:pPr algn="l">
              <a:lnSpc>
                <a:spcPts val="3920"/>
              </a:lnSpc>
            </a:pPr>
            <a:r>
              <a:rPr lang="en-US" sz="2400" dirty="0">
                <a:solidFill>
                  <a:schemeClr val="accent4"/>
                </a:solidFill>
                <a:effectLst/>
                <a:latin typeface="Times New Roman" panose="02020603050405020304" pitchFamily="18" charset="0"/>
                <a:ea typeface="Tw Cen MT" panose="020B0602020104020603" pitchFamily="34" charset="0"/>
              </a:rPr>
              <a:t>The impact of sex education was highlighted by 90.8% of respondents who believed it could reduce unwanted pregnancies by promoting contraceptive use, and 93% thought it could prevent sexually transmitted infections through increased awareness of preventive measures. This aligns with UNESCO (2022), which asserts that well-designed sex education helps adolescents navigate sexual risks and manage peer pressures. Conversely, 7.5% of respondents felt that sex education might encourage sexual activity, while 92.5% disagreed. This concern resonates with Rahmani et al. (2018), who found some individuals feared that sex education might lead to increased sexual curiosity.</a:t>
            </a:r>
            <a:endParaRPr lang="en-US" sz="7200" dirty="0">
              <a:solidFill>
                <a:schemeClr val="accent4"/>
              </a:solidFill>
              <a:effectLst/>
              <a:latin typeface="Canva Sans" panose="020B0503030501040103"/>
              <a:ea typeface="Tw Cen MT" panose="020B0602020104020603" pitchFamily="34" charset="0"/>
              <a:sym typeface="Canva Sans" panose="020B0503030501040103"/>
            </a:endParaRPr>
          </a:p>
        </p:txBody>
      </p:sp>
      <p:sp>
        <p:nvSpPr>
          <p:cNvPr id="4" name="Freeform 4"/>
          <p:cNvSpPr/>
          <p:nvPr/>
        </p:nvSpPr>
        <p:spPr>
          <a:xfrm>
            <a:off x="2268297" y="3416985"/>
            <a:ext cx="5640840" cy="4574208"/>
          </a:xfrm>
          <a:custGeom>
            <a:avLst/>
            <a:gdLst/>
            <a:ahLst/>
            <a:cxnLst/>
            <a:rect l="l" t="t" r="r" b="b"/>
            <a:pathLst>
              <a:path w="5640840" h="4574208">
                <a:moveTo>
                  <a:pt x="0" y="0"/>
                </a:moveTo>
                <a:lnTo>
                  <a:pt x="5640839" y="0"/>
                </a:lnTo>
                <a:lnTo>
                  <a:pt x="5640839" y="4574208"/>
                </a:lnTo>
                <a:lnTo>
                  <a:pt x="0" y="4574208"/>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5" name="Freeform 5"/>
          <p:cNvSpPr/>
          <p:nvPr/>
        </p:nvSpPr>
        <p:spPr>
          <a:xfrm>
            <a:off x="9646358" y="9158737"/>
            <a:ext cx="3539193" cy="199127"/>
          </a:xfrm>
          <a:custGeom>
            <a:avLst/>
            <a:gdLst/>
            <a:ahLst/>
            <a:cxnLst/>
            <a:rect l="l" t="t" r="r" b="b"/>
            <a:pathLst>
              <a:path w="3539193" h="199127">
                <a:moveTo>
                  <a:pt x="0" y="0"/>
                </a:moveTo>
                <a:lnTo>
                  <a:pt x="3539193" y="0"/>
                </a:lnTo>
                <a:lnTo>
                  <a:pt x="3539193" y="199126"/>
                </a:lnTo>
                <a:lnTo>
                  <a:pt x="0" y="19912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6" name="Freeform 6"/>
          <p:cNvSpPr/>
          <p:nvPr/>
        </p:nvSpPr>
        <p:spPr>
          <a:xfrm>
            <a:off x="15305955" y="-1045531"/>
            <a:ext cx="7315200" cy="3616754"/>
          </a:xfrm>
          <a:custGeom>
            <a:avLst/>
            <a:gdLst/>
            <a:ahLst/>
            <a:cxnLst/>
            <a:rect l="l" t="t" r="r" b="b"/>
            <a:pathLst>
              <a:path w="7315200" h="3616754">
                <a:moveTo>
                  <a:pt x="0" y="0"/>
                </a:moveTo>
                <a:lnTo>
                  <a:pt x="7315200" y="0"/>
                </a:lnTo>
                <a:lnTo>
                  <a:pt x="7315200" y="3616754"/>
                </a:lnTo>
                <a:lnTo>
                  <a:pt x="0" y="36167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7" name="Freeform 7"/>
          <p:cNvSpPr/>
          <p:nvPr/>
        </p:nvSpPr>
        <p:spPr>
          <a:xfrm>
            <a:off x="-2957713" y="-495565"/>
            <a:ext cx="5472439" cy="3066788"/>
          </a:xfrm>
          <a:custGeom>
            <a:avLst/>
            <a:gdLst/>
            <a:ahLst/>
            <a:cxnLst/>
            <a:rect l="l" t="t" r="r" b="b"/>
            <a:pathLst>
              <a:path w="5472439" h="3066788">
                <a:moveTo>
                  <a:pt x="0" y="0"/>
                </a:moveTo>
                <a:lnTo>
                  <a:pt x="5472439" y="0"/>
                </a:lnTo>
                <a:lnTo>
                  <a:pt x="5472439" y="3066788"/>
                </a:lnTo>
                <a:lnTo>
                  <a:pt x="0" y="306678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13485</Words>
  <Application>WPS Writer</Application>
  <PresentationFormat>Custom</PresentationFormat>
  <Paragraphs>116</Paragraphs>
  <Slides>15</Slides>
  <Notes>0</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15</vt:i4>
      </vt:variant>
    </vt:vector>
  </HeadingPairs>
  <TitlesOfParts>
    <vt:vector size="35" baseType="lpstr">
      <vt:lpstr>Arial</vt:lpstr>
      <vt:lpstr>SimSun</vt:lpstr>
      <vt:lpstr>Wingdings</vt:lpstr>
      <vt:lpstr>Bubblebody Neue Bold</vt:lpstr>
      <vt:lpstr>Thonburi</vt:lpstr>
      <vt:lpstr>Times New Roman</vt:lpstr>
      <vt:lpstr>Calibri</vt:lpstr>
      <vt:lpstr>Canva Sans</vt:lpstr>
      <vt:lpstr>Tw Cen MT</vt:lpstr>
      <vt:lpstr>Helvetica Neue</vt:lpstr>
      <vt:lpstr>Symbol</vt:lpstr>
      <vt:lpstr>Arial Unicode MS</vt:lpstr>
      <vt:lpstr>Microsoft YaHei</vt:lpstr>
      <vt:lpstr>汉仪旗黑</vt:lpstr>
      <vt:lpstr>Arial Unicode MS</vt:lpstr>
      <vt:lpstr>宋体-简</vt:lpstr>
      <vt:lpstr>Kingsoft Sign</vt:lpstr>
      <vt:lpstr>Bubblebody Neue Bold</vt:lpstr>
      <vt:lpstr>苹方-简</vt:lpstr>
      <vt:lpstr>Office Theme</vt:lpstr>
      <vt:lpstr>PowerPoint 演示文稿</vt:lpstr>
      <vt:lpstr>Abstract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References</vt:lpstr>
      <vt:lpstr>References</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Purple Green Abstract Professional Research Presentation</dc:title>
  <dc:creator>DELL</dc:creator>
  <cp:lastModifiedBy>WPS_1652592508</cp:lastModifiedBy>
  <cp:revision>35</cp:revision>
  <dcterms:created xsi:type="dcterms:W3CDTF">2024-09-10T20:55:09Z</dcterms:created>
  <dcterms:modified xsi:type="dcterms:W3CDTF">2024-09-10T20:55:09Z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1033-5.6.0.8082</vt:lpwstr>
  </property>
</Properties>
</file>