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1337" r:id="rId3"/>
    <p:sldId id="1341" r:id="rId4"/>
    <p:sldId id="1329" r:id="rId5"/>
    <p:sldId id="261" r:id="rId6"/>
    <p:sldId id="259" r:id="rId7"/>
    <p:sldId id="1172" r:id="rId8"/>
    <p:sldId id="271" r:id="rId9"/>
    <p:sldId id="272" r:id="rId10"/>
    <p:sldId id="273" r:id="rId11"/>
    <p:sldId id="274" r:id="rId12"/>
    <p:sldId id="275" r:id="rId13"/>
    <p:sldId id="276" r:id="rId14"/>
    <p:sldId id="266" r:id="rId15"/>
    <p:sldId id="267" r:id="rId16"/>
    <p:sldId id="268" r:id="rId17"/>
    <p:sldId id="1332" r:id="rId18"/>
    <p:sldId id="281" r:id="rId19"/>
    <p:sldId id="282" r:id="rId20"/>
    <p:sldId id="284" r:id="rId21"/>
    <p:sldId id="1340" r:id="rId22"/>
    <p:sldId id="1338" r:id="rId23"/>
    <p:sldId id="1339" r:id="rId24"/>
    <p:sldId id="1342" r:id="rId25"/>
    <p:sldId id="293" r:id="rId26"/>
  </p:sldIdLst>
  <p:sldSz cx="12801600" cy="9601200" type="A3"/>
  <p:notesSz cx="7315200" cy="9601200"/>
  <p:embeddedFontLst>
    <p:embeddedFont>
      <p:font typeface="Overpass" pitchFamily="2" charset="77"/>
      <p:regular r:id="rId28"/>
      <p:bold r:id="rId29"/>
      <p:italic r:id="rId30"/>
      <p:boldItalic r:id="rId31"/>
    </p:embeddedFont>
    <p:embeddedFont>
      <p:font typeface="Overpass Black" pitchFamily="2" charset="77"/>
      <p:bold r:id="rId32"/>
      <p:italic r:id="rId33"/>
      <p:boldItalic r:id="rId34"/>
    </p:embeddedFont>
    <p:embeddedFont>
      <p:font typeface="Overpass Medium" pitchFamily="2" charset="77"/>
      <p:regular r:id="rId35"/>
      <p:bold r:id="rId36"/>
      <p:italic r:id="rId37"/>
      <p:boldItalic r:id="rId38"/>
    </p:embeddedFont>
    <p:embeddedFont>
      <p:font typeface="Overpass Mono" panose="020B0009030203020204" pitchFamily="49" charset="77"/>
      <p:regular r:id="rId39"/>
      <p:bold r:id="rId40"/>
    </p:embeddedFont>
    <p:embeddedFont>
      <p:font typeface="Tahoma" panose="020B0604030504040204" pitchFamily="34" charset="0"/>
      <p:regular r:id="rId41"/>
      <p:bold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1" roundtripDataSignature="AMtx7mhnv7qmLSbrRtzXVQioDzlMBamDK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A3A3E0"/>
    <a:srgbClr val="A6A6A6"/>
    <a:srgbClr val="9C9C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C4731F9-BEFC-49BF-A857-8210DCFB5EC3}">
  <a:tblStyle styleId="{2C4731F9-BEFC-49BF-A857-8210DCFB5EC3}" styleName="Table_0">
    <a:wholeTbl>
      <a:tcTxStyle b="off" i="off">
        <a:font>
          <a:latin typeface="Tahoma"/>
          <a:ea typeface="Tahoma"/>
          <a:cs typeface="Tahoma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6E6"/>
          </a:solidFill>
        </a:fill>
      </a:tcStyle>
    </a:wholeTbl>
    <a:band1H>
      <a:tcTxStyle/>
      <a:tcStyle>
        <a:tcBdr/>
        <a:fill>
          <a:solidFill>
            <a:srgbClr val="CACA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CACA"/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E6E6E6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/>
        <a:fill>
          <a:solidFill>
            <a:srgbClr val="E6E6E6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807EAA80-FE11-4264-8911-910FB8BBA72C}" styleName="Table_1">
    <a:wholeTbl>
      <a:tcTxStyle b="off" i="off">
        <a:font>
          <a:latin typeface="Tahoma"/>
          <a:ea typeface="Tahoma"/>
          <a:cs typeface="Tahoma"/>
        </a:font>
        <a:schemeClr val="dk1"/>
      </a:tcTxStyle>
      <a:tcStyle>
        <a:tcBdr>
          <a:left>
            <a:ln w="127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E7EF"/>
          </a:solidFill>
        </a:fill>
      </a:tcStyle>
    </a:wholeTbl>
    <a:band1H>
      <a:tcTxStyle/>
      <a:tcStyle>
        <a:tcBdr/>
        <a:fill>
          <a:solidFill>
            <a:srgbClr val="CCCCDD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CCCDD"/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254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E7E7EF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/>
        <a:fill>
          <a:solidFill>
            <a:srgbClr val="E7E7EF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82F147B-A1DB-4D38-A165-2BFF17ECAADA}" styleName="Table_2">
    <a:wholeTbl>
      <a:tcTxStyle b="off" i="off">
        <a:font>
          <a:latin typeface="Tahoma"/>
          <a:ea typeface="Tahoma"/>
          <a:cs typeface="Tahoma"/>
        </a:font>
        <a:schemeClr val="dk1"/>
      </a:tcTxStyle>
      <a:tcStyle>
        <a:tcBdr>
          <a:left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>
          <a:left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lastCol>
    <a:firstCol>
      <a:tcTxStyle b="on" i="off"/>
      <a:tcStyle>
        <a:tcBdr>
          <a:left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firstCol>
    <a:lastRow>
      <a:tcTxStyle b="on" i="off"/>
      <a:tcStyle>
        <a:tcBdr>
          <a:left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Tahoma"/>
          <a:ea typeface="Tahoma"/>
          <a:cs typeface="Tahoma"/>
        </a:font>
        <a:schemeClr val="lt1"/>
      </a:tcTxStyle>
      <a:tcStyle>
        <a:tcBdr>
          <a:left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6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B8A070A-C006-4490-BD5F-1647D3B35581}" styleName="Table_3">
    <a:wholeTbl>
      <a:tcTxStyle b="off" i="off">
        <a:font>
          <a:latin typeface="Tahoma"/>
          <a:ea typeface="Tahoma"/>
          <a:cs typeface="Tahoma"/>
        </a:font>
        <a:schemeClr val="lt1"/>
      </a:tcTxStyle>
      <a:tcStyle>
        <a:tcBdr>
          <a:left>
            <a:ln w="9525" cap="flat" cmpd="sng">
              <a:solidFill>
                <a:srgbClr val="E0F0F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E0F0F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E0F0F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E0F0F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>
          <a:left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</a:tcBdr>
      </a:tcStyle>
    </a:lastCol>
    <a:firstCol>
      <a:tcTxStyle b="on" i="off"/>
      <a:tcStyle>
        <a:tcBdr>
          <a:right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</a:tcBdr>
      </a:tcStyle>
    </a:firstCol>
    <a:lastRow>
      <a:tcTxStyle b="on" i="off"/>
      <a:tcStyle>
        <a:tcBdr>
          <a:top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</a:tcBdr>
      </a:tcStyle>
    </a:seCell>
    <a:swCell>
      <a:tcTxStyle/>
      <a:tcStyle>
        <a:tcBdr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</a:tcBdr>
      </a:tcStyle>
    </a:swCell>
    <a:firstRow>
      <a:tcTxStyle b="on" i="off"/>
      <a:tcStyle>
        <a:tcBdr>
          <a:bottom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</a:tcBdr>
      </a:tcStyle>
    </a:neCell>
    <a:nwCell>
      <a:tcTxStyle/>
      <a:tcStyle>
        <a:tcBdr/>
      </a:tcStyle>
    </a:nwCell>
  </a:tblStyle>
  <a:tblStyle styleId="{2E05268F-8F65-42E1-B638-5076C85E732D}" styleName="Table_4">
    <a:wholeTbl>
      <a:tcTxStyle b="off" i="off">
        <a:font>
          <a:latin typeface="Tahoma"/>
          <a:ea typeface="Tahoma"/>
          <a:cs typeface="Tahoma"/>
        </a:font>
        <a:schemeClr val="dk1"/>
      </a:tcTxStyle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lastCol>
    <a:firstCol>
      <a:tcTxStyle b="on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firstCol>
    <a:lastRow>
      <a:tcTxStyle b="on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Tahoma"/>
          <a:ea typeface="Tahoma"/>
          <a:cs typeface="Tahoma"/>
        </a:font>
        <a:schemeClr val="lt1"/>
      </a:tcTxStyle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2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D9D52AA7-FEB8-416E-9494-A49BA1915DAF}" styleName="Table_5">
    <a:wholeTbl>
      <a:tcTxStyle b="off" i="off">
        <a:font>
          <a:latin typeface="Tahoma"/>
          <a:ea typeface="Tahoma"/>
          <a:cs typeface="Tahoma"/>
        </a:font>
        <a:schemeClr val="dk1"/>
      </a:tcTxStyle>
      <a:tcStyle>
        <a:tcBdr>
          <a:left>
            <a:ln w="127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E7ED"/>
          </a:solidFill>
        </a:fill>
      </a:tcStyle>
    </a:wholeTbl>
    <a:band1H>
      <a:tcTxStyle/>
      <a:tcStyle>
        <a:tcBdr/>
        <a:fill>
          <a:solidFill>
            <a:srgbClr val="CCCCD9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CCCD9"/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254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E7E7ED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/>
        <a:fill>
          <a:solidFill>
            <a:srgbClr val="E7E7ED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95"/>
    <p:restoredTop sz="94722"/>
  </p:normalViewPr>
  <p:slideViewPr>
    <p:cSldViewPr snapToGrid="0">
      <p:cViewPr varScale="1">
        <p:scale>
          <a:sx n="92" d="100"/>
          <a:sy n="92" d="100"/>
        </p:scale>
        <p:origin x="2232" y="496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61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0" Type="http://schemas.openxmlformats.org/officeDocument/2006/relationships/slide" Target="slides/slide19.xml"/><Relationship Id="rId41" Type="http://schemas.openxmlformats.org/officeDocument/2006/relationships/font" Target="fonts/font14.fntdata"/><Relationship Id="rId6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t" anchorCtr="0">
            <a:noAutofit/>
          </a:bodyPr>
          <a:lstStyle>
            <a:lvl1pPr marL="457200" marR="0" lvl="0" indent="-228600" algn="l" rtl="0">
              <a:spcBef>
                <a:spcPts val="504"/>
              </a:spcBef>
              <a:spcAft>
                <a:spcPts val="0"/>
              </a:spcAft>
              <a:buSzPts val="1400"/>
              <a:buNone/>
              <a:defRPr sz="16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04"/>
              </a:spcBef>
              <a:spcAft>
                <a:spcPts val="0"/>
              </a:spcAft>
              <a:buSzPts val="1400"/>
              <a:buNone/>
              <a:defRPr sz="16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504"/>
              </a:spcBef>
              <a:spcAft>
                <a:spcPts val="0"/>
              </a:spcAft>
              <a:buSzPts val="1400"/>
              <a:buNone/>
              <a:defRPr sz="16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504"/>
              </a:spcBef>
              <a:spcAft>
                <a:spcPts val="0"/>
              </a:spcAft>
              <a:buSzPts val="1400"/>
              <a:buNone/>
              <a:defRPr sz="16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504"/>
              </a:spcBef>
              <a:spcAft>
                <a:spcPts val="0"/>
              </a:spcAft>
              <a:buSzPts val="1400"/>
              <a:buNone/>
              <a:defRPr sz="167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11860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KE"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l" rtl="0">
              <a:spcBef>
                <a:spcPts val="504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/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/>
              <a:t>10/26/09</a:t>
            </a:r>
            <a:endParaRPr/>
          </a:p>
        </p:txBody>
      </p:sp>
      <p:sp>
        <p:nvSpPr>
          <p:cNvPr id="273" name="Google Shape;273;p20:notes"/>
          <p:cNvSpPr txBox="1">
            <a:spLocks noGrp="1"/>
          </p:cNvSpPr>
          <p:nvPr>
            <p:ph type="sldNum" idx="12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KE"/>
              <a:t>12</a:t>
            </a:fld>
            <a:endParaRPr/>
          </a:p>
        </p:txBody>
      </p:sp>
      <p:sp>
        <p:nvSpPr>
          <p:cNvPr id="274" name="Google Shape;274;p20:notes"/>
          <p:cNvSpPr txBox="1"/>
          <p:nvPr/>
        </p:nvSpPr>
        <p:spPr>
          <a:xfrm>
            <a:off x="1210734" y="720547"/>
            <a:ext cx="4895426" cy="359941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425" tIns="48200" rIns="96425" bIns="482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20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1:notes"/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/>
              <a:t>10/26/09</a:t>
            </a:r>
            <a:endParaRPr/>
          </a:p>
        </p:txBody>
      </p:sp>
      <p:sp>
        <p:nvSpPr>
          <p:cNvPr id="283" name="Google Shape;283;p21:notes"/>
          <p:cNvSpPr txBox="1">
            <a:spLocks noGrp="1"/>
          </p:cNvSpPr>
          <p:nvPr>
            <p:ph type="sldNum" idx="12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KE"/>
              <a:t>13</a:t>
            </a:fld>
            <a:endParaRPr/>
          </a:p>
        </p:txBody>
      </p:sp>
      <p:sp>
        <p:nvSpPr>
          <p:cNvPr id="284" name="Google Shape;284;p21:notes"/>
          <p:cNvSpPr txBox="1"/>
          <p:nvPr/>
        </p:nvSpPr>
        <p:spPr>
          <a:xfrm>
            <a:off x="1210734" y="720547"/>
            <a:ext cx="4895426" cy="359941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425" tIns="48200" rIns="96425" bIns="482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21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  <p:sp>
        <p:nvSpPr>
          <p:cNvPr id="184" name="Google Shape;18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929361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98" name="Google Shape;19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79"/>
              <a:buFont typeface="Arial"/>
              <a:buNone/>
            </a:pPr>
            <a:endParaRPr/>
          </a:p>
        </p:txBody>
      </p:sp>
      <p:sp>
        <p:nvSpPr>
          <p:cNvPr id="199" name="Google Shape;199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KE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22475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3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l" rtl="0">
              <a:spcBef>
                <a:spcPts val="504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654960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>
          <a:extLst>
            <a:ext uri="{FF2B5EF4-FFF2-40B4-BE49-F238E27FC236}">
              <a16:creationId xmlns:a16="http://schemas.microsoft.com/office/drawing/2014/main" id="{B49CA9EE-6B03-58F2-4A46-E0C79571C4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2:notes">
            <a:extLst>
              <a:ext uri="{FF2B5EF4-FFF2-40B4-BE49-F238E27FC236}">
                <a16:creationId xmlns:a16="http://schemas.microsoft.com/office/drawing/2014/main" id="{A5920BFB-8E60-2468-3AFC-DC790B32ABF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79"/>
              <a:buFont typeface="Arial"/>
              <a:buNone/>
            </a:pPr>
            <a:endParaRPr/>
          </a:p>
        </p:txBody>
      </p:sp>
      <p:sp>
        <p:nvSpPr>
          <p:cNvPr id="293" name="Google Shape;293;p22:notes">
            <a:extLst>
              <a:ext uri="{FF2B5EF4-FFF2-40B4-BE49-F238E27FC236}">
                <a16:creationId xmlns:a16="http://schemas.microsoft.com/office/drawing/2014/main" id="{AA93404C-83FA-28CC-F774-4D44006F6BE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991924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6:notes"/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/>
              <a:t>10/26/09</a:t>
            </a:r>
            <a:endParaRPr/>
          </a:p>
        </p:txBody>
      </p:sp>
      <p:sp>
        <p:nvSpPr>
          <p:cNvPr id="331" name="Google Shape;331;p26:notes"/>
          <p:cNvSpPr txBox="1">
            <a:spLocks noGrp="1"/>
          </p:cNvSpPr>
          <p:nvPr>
            <p:ph type="sldNum" idx="12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KE"/>
              <a:t>18</a:t>
            </a:fld>
            <a:endParaRPr/>
          </a:p>
        </p:txBody>
      </p:sp>
      <p:sp>
        <p:nvSpPr>
          <p:cNvPr id="332" name="Google Shape;332;p26:notes"/>
          <p:cNvSpPr txBox="1"/>
          <p:nvPr/>
        </p:nvSpPr>
        <p:spPr>
          <a:xfrm>
            <a:off x="1210734" y="720547"/>
            <a:ext cx="4895426" cy="359941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425" tIns="48200" rIns="96425" bIns="482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26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7:notes"/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/>
              <a:t>10/26/09</a:t>
            </a:r>
            <a:endParaRPr/>
          </a:p>
        </p:txBody>
      </p:sp>
      <p:sp>
        <p:nvSpPr>
          <p:cNvPr id="344" name="Google Shape;344;p27:notes"/>
          <p:cNvSpPr txBox="1">
            <a:spLocks noGrp="1"/>
          </p:cNvSpPr>
          <p:nvPr>
            <p:ph type="sldNum" idx="12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KE"/>
              <a:t>19</a:t>
            </a:fld>
            <a:endParaRPr/>
          </a:p>
        </p:txBody>
      </p:sp>
      <p:sp>
        <p:nvSpPr>
          <p:cNvPr id="345" name="Google Shape;345;p27:notes"/>
          <p:cNvSpPr txBox="1"/>
          <p:nvPr/>
        </p:nvSpPr>
        <p:spPr>
          <a:xfrm>
            <a:off x="1210734" y="720547"/>
            <a:ext cx="4895426" cy="359941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425" tIns="48200" rIns="96425" bIns="482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27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9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l" rtl="0">
              <a:spcBef>
                <a:spcPts val="504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>
          <a:extLst>
            <a:ext uri="{FF2B5EF4-FFF2-40B4-BE49-F238E27FC236}">
              <a16:creationId xmlns:a16="http://schemas.microsoft.com/office/drawing/2014/main" id="{85F8094C-BE2F-3789-301C-1711945FD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:notes">
            <a:extLst>
              <a:ext uri="{FF2B5EF4-FFF2-40B4-BE49-F238E27FC236}">
                <a16:creationId xmlns:a16="http://schemas.microsoft.com/office/drawing/2014/main" id="{01E346F5-B8F4-E4EB-A129-B6D6A7CE116C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/>
              <a:t>10/26/09</a:t>
            </a:r>
            <a:endParaRPr/>
          </a:p>
        </p:txBody>
      </p:sp>
      <p:sp>
        <p:nvSpPr>
          <p:cNvPr id="85" name="Google Shape;85;p3:notes">
            <a:extLst>
              <a:ext uri="{FF2B5EF4-FFF2-40B4-BE49-F238E27FC236}">
                <a16:creationId xmlns:a16="http://schemas.microsoft.com/office/drawing/2014/main" id="{B1A4BB4F-C890-39B3-C0C4-C4674626769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KE"/>
              <a:t>21</a:t>
            </a:fld>
            <a:endParaRPr/>
          </a:p>
        </p:txBody>
      </p:sp>
      <p:sp>
        <p:nvSpPr>
          <p:cNvPr id="86" name="Google Shape;86;p3:notes">
            <a:extLst>
              <a:ext uri="{FF2B5EF4-FFF2-40B4-BE49-F238E27FC236}">
                <a16:creationId xmlns:a16="http://schemas.microsoft.com/office/drawing/2014/main" id="{39DCC884-8138-C84D-46CB-9C341CDE1CC8}"/>
              </a:ext>
            </a:extLst>
          </p:cNvPr>
          <p:cNvSpPr txBox="1"/>
          <p:nvPr/>
        </p:nvSpPr>
        <p:spPr>
          <a:xfrm>
            <a:off x="1210734" y="720547"/>
            <a:ext cx="4895426" cy="359941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425" tIns="48200" rIns="96425" bIns="482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3:notes">
            <a:extLst>
              <a:ext uri="{FF2B5EF4-FFF2-40B4-BE49-F238E27FC236}">
                <a16:creationId xmlns:a16="http://schemas.microsoft.com/office/drawing/2014/main" id="{6D9A0BBF-0635-5D6F-6161-5E901B2A3B1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3:notes">
            <a:extLst>
              <a:ext uri="{FF2B5EF4-FFF2-40B4-BE49-F238E27FC236}">
                <a16:creationId xmlns:a16="http://schemas.microsoft.com/office/drawing/2014/main" id="{0B0812FE-40C9-1BBB-8CDD-96413993CC5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15995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>
          <a:extLst>
            <a:ext uri="{FF2B5EF4-FFF2-40B4-BE49-F238E27FC236}">
              <a16:creationId xmlns:a16="http://schemas.microsoft.com/office/drawing/2014/main" id="{68DE55DF-4A89-5738-6A23-CD39BBBAA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:notes">
            <a:extLst>
              <a:ext uri="{FF2B5EF4-FFF2-40B4-BE49-F238E27FC236}">
                <a16:creationId xmlns:a16="http://schemas.microsoft.com/office/drawing/2014/main" id="{FA6E2BA8-E886-3C35-085F-F01152A3A3D0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/>
              <a:t>10/26/09</a:t>
            </a:r>
            <a:endParaRPr/>
          </a:p>
        </p:txBody>
      </p:sp>
      <p:sp>
        <p:nvSpPr>
          <p:cNvPr id="85" name="Google Shape;85;p3:notes">
            <a:extLst>
              <a:ext uri="{FF2B5EF4-FFF2-40B4-BE49-F238E27FC236}">
                <a16:creationId xmlns:a16="http://schemas.microsoft.com/office/drawing/2014/main" id="{01340B13-2453-310C-73CB-118FDC204E5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KE"/>
              <a:t>2</a:t>
            </a:fld>
            <a:endParaRPr/>
          </a:p>
        </p:txBody>
      </p:sp>
      <p:sp>
        <p:nvSpPr>
          <p:cNvPr id="86" name="Google Shape;86;p3:notes">
            <a:extLst>
              <a:ext uri="{FF2B5EF4-FFF2-40B4-BE49-F238E27FC236}">
                <a16:creationId xmlns:a16="http://schemas.microsoft.com/office/drawing/2014/main" id="{E0BE4E81-EEA5-C6B7-FF0E-C9CC8A4BEF1E}"/>
              </a:ext>
            </a:extLst>
          </p:cNvPr>
          <p:cNvSpPr txBox="1"/>
          <p:nvPr/>
        </p:nvSpPr>
        <p:spPr>
          <a:xfrm>
            <a:off x="1210734" y="720547"/>
            <a:ext cx="4895426" cy="359941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425" tIns="48200" rIns="96425" bIns="482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3:notes">
            <a:extLst>
              <a:ext uri="{FF2B5EF4-FFF2-40B4-BE49-F238E27FC236}">
                <a16:creationId xmlns:a16="http://schemas.microsoft.com/office/drawing/2014/main" id="{132282AA-7167-A80E-75A0-6C05691FB80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3:notes">
            <a:extLst>
              <a:ext uri="{FF2B5EF4-FFF2-40B4-BE49-F238E27FC236}">
                <a16:creationId xmlns:a16="http://schemas.microsoft.com/office/drawing/2014/main" id="{6BD1AF32-2E71-B0D6-DE6D-E2A52B2364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815825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>
          <a:extLst>
            <a:ext uri="{FF2B5EF4-FFF2-40B4-BE49-F238E27FC236}">
              <a16:creationId xmlns:a16="http://schemas.microsoft.com/office/drawing/2014/main" id="{1DC3BCA1-3A58-EF6E-B1E4-BAE614834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:notes">
            <a:extLst>
              <a:ext uri="{FF2B5EF4-FFF2-40B4-BE49-F238E27FC236}">
                <a16:creationId xmlns:a16="http://schemas.microsoft.com/office/drawing/2014/main" id="{FA2D3314-D45E-2B1A-51E9-89312D02BEBF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/>
              <a:t>10/26/09</a:t>
            </a:r>
            <a:endParaRPr/>
          </a:p>
        </p:txBody>
      </p:sp>
      <p:sp>
        <p:nvSpPr>
          <p:cNvPr id="85" name="Google Shape;85;p3:notes">
            <a:extLst>
              <a:ext uri="{FF2B5EF4-FFF2-40B4-BE49-F238E27FC236}">
                <a16:creationId xmlns:a16="http://schemas.microsoft.com/office/drawing/2014/main" id="{8DFCC653-7596-E391-D74B-95D8F3DD7FA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KE"/>
              <a:t>22</a:t>
            </a:fld>
            <a:endParaRPr/>
          </a:p>
        </p:txBody>
      </p:sp>
      <p:sp>
        <p:nvSpPr>
          <p:cNvPr id="86" name="Google Shape;86;p3:notes">
            <a:extLst>
              <a:ext uri="{FF2B5EF4-FFF2-40B4-BE49-F238E27FC236}">
                <a16:creationId xmlns:a16="http://schemas.microsoft.com/office/drawing/2014/main" id="{781E3A98-A0BC-6D1D-8647-9D38C19498F7}"/>
              </a:ext>
            </a:extLst>
          </p:cNvPr>
          <p:cNvSpPr txBox="1"/>
          <p:nvPr/>
        </p:nvSpPr>
        <p:spPr>
          <a:xfrm>
            <a:off x="1210734" y="720547"/>
            <a:ext cx="4895426" cy="359941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425" tIns="48200" rIns="96425" bIns="482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3:notes">
            <a:extLst>
              <a:ext uri="{FF2B5EF4-FFF2-40B4-BE49-F238E27FC236}">
                <a16:creationId xmlns:a16="http://schemas.microsoft.com/office/drawing/2014/main" id="{07833F88-0949-A218-D59D-BE649FEEF9B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3:notes">
            <a:extLst>
              <a:ext uri="{FF2B5EF4-FFF2-40B4-BE49-F238E27FC236}">
                <a16:creationId xmlns:a16="http://schemas.microsoft.com/office/drawing/2014/main" id="{45E6226A-99C3-EB44-1ECB-98D8EADB169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803849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>
          <a:extLst>
            <a:ext uri="{FF2B5EF4-FFF2-40B4-BE49-F238E27FC236}">
              <a16:creationId xmlns:a16="http://schemas.microsoft.com/office/drawing/2014/main" id="{E63E8965-DE8A-01C0-6BCA-164A9BD80E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:notes">
            <a:extLst>
              <a:ext uri="{FF2B5EF4-FFF2-40B4-BE49-F238E27FC236}">
                <a16:creationId xmlns:a16="http://schemas.microsoft.com/office/drawing/2014/main" id="{22FF932C-956A-B2F9-C6CB-B87377FCC293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/>
              <a:t>10/26/09</a:t>
            </a:r>
            <a:endParaRPr/>
          </a:p>
        </p:txBody>
      </p:sp>
      <p:sp>
        <p:nvSpPr>
          <p:cNvPr id="85" name="Google Shape;85;p3:notes">
            <a:extLst>
              <a:ext uri="{FF2B5EF4-FFF2-40B4-BE49-F238E27FC236}">
                <a16:creationId xmlns:a16="http://schemas.microsoft.com/office/drawing/2014/main" id="{AF93AA87-89A9-1903-1803-8B8539DC49E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KE"/>
              <a:t>23</a:t>
            </a:fld>
            <a:endParaRPr/>
          </a:p>
        </p:txBody>
      </p:sp>
      <p:sp>
        <p:nvSpPr>
          <p:cNvPr id="86" name="Google Shape;86;p3:notes">
            <a:extLst>
              <a:ext uri="{FF2B5EF4-FFF2-40B4-BE49-F238E27FC236}">
                <a16:creationId xmlns:a16="http://schemas.microsoft.com/office/drawing/2014/main" id="{C66EF719-0A57-091B-25E2-94F572AE5F85}"/>
              </a:ext>
            </a:extLst>
          </p:cNvPr>
          <p:cNvSpPr txBox="1"/>
          <p:nvPr/>
        </p:nvSpPr>
        <p:spPr>
          <a:xfrm>
            <a:off x="1210734" y="720547"/>
            <a:ext cx="4895426" cy="359941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425" tIns="48200" rIns="96425" bIns="482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3:notes">
            <a:extLst>
              <a:ext uri="{FF2B5EF4-FFF2-40B4-BE49-F238E27FC236}">
                <a16:creationId xmlns:a16="http://schemas.microsoft.com/office/drawing/2014/main" id="{7D94D32C-5E4B-7B18-D8DA-DE84A36F5C6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3:notes">
            <a:extLst>
              <a:ext uri="{FF2B5EF4-FFF2-40B4-BE49-F238E27FC236}">
                <a16:creationId xmlns:a16="http://schemas.microsoft.com/office/drawing/2014/main" id="{A9450F87-FBF7-0728-4DF7-FD769216A1C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69396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>
          <a:extLst>
            <a:ext uri="{FF2B5EF4-FFF2-40B4-BE49-F238E27FC236}">
              <a16:creationId xmlns:a16="http://schemas.microsoft.com/office/drawing/2014/main" id="{14DDC787-F955-F868-1C43-8171256E4A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:notes">
            <a:extLst>
              <a:ext uri="{FF2B5EF4-FFF2-40B4-BE49-F238E27FC236}">
                <a16:creationId xmlns:a16="http://schemas.microsoft.com/office/drawing/2014/main" id="{BB06A3C3-A948-518B-A8D2-D09D435198CD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/>
              <a:t>10/26/09</a:t>
            </a:r>
            <a:endParaRPr/>
          </a:p>
        </p:txBody>
      </p:sp>
      <p:sp>
        <p:nvSpPr>
          <p:cNvPr id="85" name="Google Shape;85;p3:notes">
            <a:extLst>
              <a:ext uri="{FF2B5EF4-FFF2-40B4-BE49-F238E27FC236}">
                <a16:creationId xmlns:a16="http://schemas.microsoft.com/office/drawing/2014/main" id="{5C1AFBB5-3C3B-9350-9B48-A4A22270BE8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KE"/>
              <a:t>24</a:t>
            </a:fld>
            <a:endParaRPr/>
          </a:p>
        </p:txBody>
      </p:sp>
      <p:sp>
        <p:nvSpPr>
          <p:cNvPr id="86" name="Google Shape;86;p3:notes">
            <a:extLst>
              <a:ext uri="{FF2B5EF4-FFF2-40B4-BE49-F238E27FC236}">
                <a16:creationId xmlns:a16="http://schemas.microsoft.com/office/drawing/2014/main" id="{4C3DF2D0-5DBD-548C-7787-CA1072CDD66C}"/>
              </a:ext>
            </a:extLst>
          </p:cNvPr>
          <p:cNvSpPr txBox="1"/>
          <p:nvPr/>
        </p:nvSpPr>
        <p:spPr>
          <a:xfrm>
            <a:off x="1210734" y="720547"/>
            <a:ext cx="4895426" cy="359941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425" tIns="48200" rIns="96425" bIns="482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3:notes">
            <a:extLst>
              <a:ext uri="{FF2B5EF4-FFF2-40B4-BE49-F238E27FC236}">
                <a16:creationId xmlns:a16="http://schemas.microsoft.com/office/drawing/2014/main" id="{943BD71C-E97C-C5EE-7201-5C209F7CED8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3:notes">
            <a:extLst>
              <a:ext uri="{FF2B5EF4-FFF2-40B4-BE49-F238E27FC236}">
                <a16:creationId xmlns:a16="http://schemas.microsoft.com/office/drawing/2014/main" id="{748A6209-1DFE-6C0D-7835-47CCDAB0E95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144689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31b9d5e1641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31b9d5e1641_0_15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00" cy="4321200"/>
          </a:xfrm>
          <a:prstGeom prst="rect">
            <a:avLst/>
          </a:prstGeom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l" rtl="0">
              <a:spcBef>
                <a:spcPts val="504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g31b9d5e1641_0_15:notes"/>
          <p:cNvSpPr txBox="1">
            <a:spLocks noGrp="1"/>
          </p:cNvSpPr>
          <p:nvPr>
            <p:ph type="sldNum" idx="12"/>
          </p:nvPr>
        </p:nvSpPr>
        <p:spPr>
          <a:xfrm>
            <a:off x="4143375" y="9118600"/>
            <a:ext cx="3170100" cy="480900"/>
          </a:xfrm>
          <a:prstGeom prst="rect">
            <a:avLst/>
          </a:prstGeom>
        </p:spPr>
        <p:txBody>
          <a:bodyPr spcFirstLastPara="1" wrap="square" lIns="95725" tIns="47850" rIns="95725" bIns="478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KE"/>
              <a:t>25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>
          <a:extLst>
            <a:ext uri="{FF2B5EF4-FFF2-40B4-BE49-F238E27FC236}">
              <a16:creationId xmlns:a16="http://schemas.microsoft.com/office/drawing/2014/main" id="{E58B6613-0420-460E-48CB-F2E3677BBD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:notes">
            <a:extLst>
              <a:ext uri="{FF2B5EF4-FFF2-40B4-BE49-F238E27FC236}">
                <a16:creationId xmlns:a16="http://schemas.microsoft.com/office/drawing/2014/main" id="{DE8FBF2D-56A7-13F5-2F25-4EE46D5CC4DE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/>
              <a:t>10/26/09</a:t>
            </a:r>
            <a:endParaRPr/>
          </a:p>
        </p:txBody>
      </p:sp>
      <p:sp>
        <p:nvSpPr>
          <p:cNvPr id="85" name="Google Shape;85;p3:notes">
            <a:extLst>
              <a:ext uri="{FF2B5EF4-FFF2-40B4-BE49-F238E27FC236}">
                <a16:creationId xmlns:a16="http://schemas.microsoft.com/office/drawing/2014/main" id="{91EC2809-4A90-CD65-F79B-EA574006AE8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KE"/>
              <a:t>4</a:t>
            </a:fld>
            <a:endParaRPr/>
          </a:p>
        </p:txBody>
      </p:sp>
      <p:sp>
        <p:nvSpPr>
          <p:cNvPr id="86" name="Google Shape;86;p3:notes">
            <a:extLst>
              <a:ext uri="{FF2B5EF4-FFF2-40B4-BE49-F238E27FC236}">
                <a16:creationId xmlns:a16="http://schemas.microsoft.com/office/drawing/2014/main" id="{AE239374-8F23-5A50-FA1F-C55F87A9BFDA}"/>
              </a:ext>
            </a:extLst>
          </p:cNvPr>
          <p:cNvSpPr txBox="1"/>
          <p:nvPr/>
        </p:nvSpPr>
        <p:spPr>
          <a:xfrm>
            <a:off x="1210734" y="720547"/>
            <a:ext cx="4895426" cy="359941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425" tIns="48200" rIns="96425" bIns="482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3:notes">
            <a:extLst>
              <a:ext uri="{FF2B5EF4-FFF2-40B4-BE49-F238E27FC236}">
                <a16:creationId xmlns:a16="http://schemas.microsoft.com/office/drawing/2014/main" id="{7F762C45-21F5-23D5-A71A-DD6205EC45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25" tIns="47850" rIns="95725" bIns="478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3:notes">
            <a:extLst>
              <a:ext uri="{FF2B5EF4-FFF2-40B4-BE49-F238E27FC236}">
                <a16:creationId xmlns:a16="http://schemas.microsoft.com/office/drawing/2014/main" id="{8C2F001A-71F8-CC20-55A9-DE05C55ADA8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64975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  <p:sp>
        <p:nvSpPr>
          <p:cNvPr id="114" name="Google Shape;11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358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6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l" rtl="0">
              <a:spcBef>
                <a:spcPts val="504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7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l" rtl="0">
              <a:spcBef>
                <a:spcPts val="504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8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l" rtl="0">
              <a:spcBef>
                <a:spcPts val="504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9:notes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</p:spPr>
        <p:txBody>
          <a:bodyPr spcFirstLastPara="1" wrap="square" lIns="95725" tIns="47850" rIns="95725" bIns="47850" anchor="t" anchorCtr="0">
            <a:noAutofit/>
          </a:bodyPr>
          <a:lstStyle/>
          <a:p>
            <a:pPr marL="0" lvl="0" indent="0" algn="l" rtl="0">
              <a:spcBef>
                <a:spcPts val="504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9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801600" cy="10668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9"/>
          <p:cNvSpPr txBox="1">
            <a:spLocks noGrp="1"/>
          </p:cNvSpPr>
          <p:nvPr>
            <p:ph type="body" idx="1"/>
          </p:nvPr>
        </p:nvSpPr>
        <p:spPr>
          <a:xfrm>
            <a:off x="320041" y="1386840"/>
            <a:ext cx="12268200" cy="80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5" name="Google Shape;15;p39"/>
          <p:cNvSpPr txBox="1">
            <a:spLocks noGrp="1"/>
          </p:cNvSpPr>
          <p:nvPr>
            <p:ph type="ftr" idx="11"/>
          </p:nvPr>
        </p:nvSpPr>
        <p:spPr>
          <a:xfrm>
            <a:off x="1173480" y="8743316"/>
            <a:ext cx="92811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51"/>
          <p:cNvSpPr txBox="1">
            <a:spLocks noGrp="1"/>
          </p:cNvSpPr>
          <p:nvPr>
            <p:ph type="title"/>
          </p:nvPr>
        </p:nvSpPr>
        <p:spPr>
          <a:xfrm rot="5400000">
            <a:off x="6913051" y="2688152"/>
            <a:ext cx="8576700" cy="32004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51"/>
          <p:cNvSpPr txBox="1">
            <a:spLocks noGrp="1"/>
          </p:cNvSpPr>
          <p:nvPr>
            <p:ph type="body" idx="1"/>
          </p:nvPr>
        </p:nvSpPr>
        <p:spPr>
          <a:xfrm rot="5400000">
            <a:off x="405541" y="-405598"/>
            <a:ext cx="8576700" cy="9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7" name="Google Shape;67;p51"/>
          <p:cNvSpPr txBox="1">
            <a:spLocks noGrp="1"/>
          </p:cNvSpPr>
          <p:nvPr>
            <p:ph type="ftr" idx="11"/>
          </p:nvPr>
        </p:nvSpPr>
        <p:spPr>
          <a:xfrm>
            <a:off x="1173480" y="8743316"/>
            <a:ext cx="92811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2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801600" cy="10668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2"/>
          <p:cNvSpPr txBox="1">
            <a:spLocks noGrp="1"/>
          </p:cNvSpPr>
          <p:nvPr>
            <p:ph type="body" idx="1"/>
          </p:nvPr>
        </p:nvSpPr>
        <p:spPr>
          <a:xfrm>
            <a:off x="640081" y="2240281"/>
            <a:ext cx="5654100" cy="63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77519" algn="l">
              <a:spcBef>
                <a:spcPts val="784"/>
              </a:spcBef>
              <a:spcAft>
                <a:spcPts val="0"/>
              </a:spcAft>
              <a:buClr>
                <a:srgbClr val="000000"/>
              </a:buClr>
              <a:buSzPts val="3920"/>
              <a:buFont typeface="Tahoma"/>
              <a:buChar char="•"/>
              <a:defRPr sz="3920"/>
            </a:lvl1pPr>
            <a:lvl2pPr marL="914400" lvl="1" indent="-441960" algn="l">
              <a:spcBef>
                <a:spcPts val="672"/>
              </a:spcBef>
              <a:spcAft>
                <a:spcPts val="0"/>
              </a:spcAft>
              <a:buClr>
                <a:srgbClr val="000000"/>
              </a:buClr>
              <a:buSzPts val="3360"/>
              <a:buFont typeface="Tahoma"/>
              <a:buChar char="–"/>
              <a:defRPr sz="3359"/>
            </a:lvl2pPr>
            <a:lvl3pPr marL="1371600" lvl="2" indent="-406400" algn="l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Char char="•"/>
              <a:defRPr sz="2800"/>
            </a:lvl3pPr>
            <a:lvl4pPr marL="1828800" lvl="3" indent="-388556" algn="l">
              <a:spcBef>
                <a:spcPts val="504"/>
              </a:spcBef>
              <a:spcAft>
                <a:spcPts val="0"/>
              </a:spcAft>
              <a:buClr>
                <a:srgbClr val="000000"/>
              </a:buClr>
              <a:buSzPts val="2519"/>
              <a:buFont typeface="Tahoma"/>
              <a:buChar char="–"/>
              <a:defRPr sz="2519"/>
            </a:lvl4pPr>
            <a:lvl5pPr marL="2286000" lvl="4" indent="-388556" algn="l">
              <a:spcBef>
                <a:spcPts val="504"/>
              </a:spcBef>
              <a:spcAft>
                <a:spcPts val="0"/>
              </a:spcAft>
              <a:buClr>
                <a:srgbClr val="000000"/>
              </a:buClr>
              <a:buSzPts val="2519"/>
              <a:buFont typeface="Tahoma"/>
              <a:buChar char="»"/>
              <a:defRPr sz="2519"/>
            </a:lvl5pPr>
            <a:lvl6pPr marL="2743200" lvl="5" indent="-388556" algn="l">
              <a:spcBef>
                <a:spcPts val="504"/>
              </a:spcBef>
              <a:spcAft>
                <a:spcPts val="0"/>
              </a:spcAft>
              <a:buClr>
                <a:schemeClr val="dk1"/>
              </a:buClr>
              <a:buSzPts val="2519"/>
              <a:buFont typeface="Tahoma"/>
              <a:buChar char="»"/>
              <a:defRPr sz="2519"/>
            </a:lvl6pPr>
            <a:lvl7pPr marL="3200400" lvl="6" indent="-388556" algn="l">
              <a:spcBef>
                <a:spcPts val="504"/>
              </a:spcBef>
              <a:spcAft>
                <a:spcPts val="0"/>
              </a:spcAft>
              <a:buClr>
                <a:schemeClr val="dk1"/>
              </a:buClr>
              <a:buSzPts val="2519"/>
              <a:buFont typeface="Tahoma"/>
              <a:buChar char="»"/>
              <a:defRPr sz="2519"/>
            </a:lvl7pPr>
            <a:lvl8pPr marL="3657600" lvl="7" indent="-388556" algn="l">
              <a:spcBef>
                <a:spcPts val="504"/>
              </a:spcBef>
              <a:spcAft>
                <a:spcPts val="0"/>
              </a:spcAft>
              <a:buClr>
                <a:schemeClr val="dk1"/>
              </a:buClr>
              <a:buSzPts val="2519"/>
              <a:buFont typeface="Tahoma"/>
              <a:buChar char="»"/>
              <a:defRPr sz="2519"/>
            </a:lvl8pPr>
            <a:lvl9pPr marL="4114800" lvl="8" indent="-388556" algn="l">
              <a:spcBef>
                <a:spcPts val="504"/>
              </a:spcBef>
              <a:spcAft>
                <a:spcPts val="0"/>
              </a:spcAft>
              <a:buClr>
                <a:schemeClr val="dk1"/>
              </a:buClr>
              <a:buSzPts val="2519"/>
              <a:buFont typeface="Tahoma"/>
              <a:buChar char="»"/>
              <a:defRPr sz="2519"/>
            </a:lvl9pPr>
          </a:lstStyle>
          <a:p>
            <a:endParaRPr/>
          </a:p>
        </p:txBody>
      </p:sp>
      <p:sp>
        <p:nvSpPr>
          <p:cNvPr id="25" name="Google Shape;25;p42"/>
          <p:cNvSpPr txBox="1">
            <a:spLocks noGrp="1"/>
          </p:cNvSpPr>
          <p:nvPr>
            <p:ph type="body" idx="2"/>
          </p:nvPr>
        </p:nvSpPr>
        <p:spPr>
          <a:xfrm>
            <a:off x="6507480" y="2240281"/>
            <a:ext cx="5654100" cy="63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77519" algn="l">
              <a:spcBef>
                <a:spcPts val="784"/>
              </a:spcBef>
              <a:spcAft>
                <a:spcPts val="0"/>
              </a:spcAft>
              <a:buClr>
                <a:srgbClr val="000000"/>
              </a:buClr>
              <a:buSzPts val="3920"/>
              <a:buFont typeface="Tahoma"/>
              <a:buChar char="•"/>
              <a:defRPr sz="3920"/>
            </a:lvl1pPr>
            <a:lvl2pPr marL="914400" lvl="1" indent="-441960" algn="l">
              <a:spcBef>
                <a:spcPts val="672"/>
              </a:spcBef>
              <a:spcAft>
                <a:spcPts val="0"/>
              </a:spcAft>
              <a:buClr>
                <a:srgbClr val="000000"/>
              </a:buClr>
              <a:buSzPts val="3360"/>
              <a:buFont typeface="Tahoma"/>
              <a:buChar char="–"/>
              <a:defRPr sz="3359"/>
            </a:lvl2pPr>
            <a:lvl3pPr marL="1371600" lvl="2" indent="-406400" algn="l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Char char="•"/>
              <a:defRPr sz="2800"/>
            </a:lvl3pPr>
            <a:lvl4pPr marL="1828800" lvl="3" indent="-388556" algn="l">
              <a:spcBef>
                <a:spcPts val="504"/>
              </a:spcBef>
              <a:spcAft>
                <a:spcPts val="0"/>
              </a:spcAft>
              <a:buClr>
                <a:srgbClr val="000000"/>
              </a:buClr>
              <a:buSzPts val="2519"/>
              <a:buFont typeface="Tahoma"/>
              <a:buChar char="–"/>
              <a:defRPr sz="2519"/>
            </a:lvl4pPr>
            <a:lvl5pPr marL="2286000" lvl="4" indent="-388556" algn="l">
              <a:spcBef>
                <a:spcPts val="504"/>
              </a:spcBef>
              <a:spcAft>
                <a:spcPts val="0"/>
              </a:spcAft>
              <a:buClr>
                <a:srgbClr val="000000"/>
              </a:buClr>
              <a:buSzPts val="2519"/>
              <a:buFont typeface="Tahoma"/>
              <a:buChar char="»"/>
              <a:defRPr sz="2519"/>
            </a:lvl5pPr>
            <a:lvl6pPr marL="2743200" lvl="5" indent="-388556" algn="l">
              <a:spcBef>
                <a:spcPts val="504"/>
              </a:spcBef>
              <a:spcAft>
                <a:spcPts val="0"/>
              </a:spcAft>
              <a:buClr>
                <a:schemeClr val="dk1"/>
              </a:buClr>
              <a:buSzPts val="2519"/>
              <a:buFont typeface="Tahoma"/>
              <a:buChar char="»"/>
              <a:defRPr sz="2519"/>
            </a:lvl6pPr>
            <a:lvl7pPr marL="3200400" lvl="6" indent="-388556" algn="l">
              <a:spcBef>
                <a:spcPts val="504"/>
              </a:spcBef>
              <a:spcAft>
                <a:spcPts val="0"/>
              </a:spcAft>
              <a:buClr>
                <a:schemeClr val="dk1"/>
              </a:buClr>
              <a:buSzPts val="2519"/>
              <a:buFont typeface="Tahoma"/>
              <a:buChar char="»"/>
              <a:defRPr sz="2519"/>
            </a:lvl7pPr>
            <a:lvl8pPr marL="3657600" lvl="7" indent="-388556" algn="l">
              <a:spcBef>
                <a:spcPts val="504"/>
              </a:spcBef>
              <a:spcAft>
                <a:spcPts val="0"/>
              </a:spcAft>
              <a:buClr>
                <a:schemeClr val="dk1"/>
              </a:buClr>
              <a:buSzPts val="2519"/>
              <a:buFont typeface="Tahoma"/>
              <a:buChar char="»"/>
              <a:defRPr sz="2519"/>
            </a:lvl8pPr>
            <a:lvl9pPr marL="4114800" lvl="8" indent="-388556" algn="l">
              <a:spcBef>
                <a:spcPts val="504"/>
              </a:spcBef>
              <a:spcAft>
                <a:spcPts val="0"/>
              </a:spcAft>
              <a:buClr>
                <a:schemeClr val="dk1"/>
              </a:buClr>
              <a:buSzPts val="2519"/>
              <a:buFont typeface="Tahoma"/>
              <a:buChar char="»"/>
              <a:defRPr sz="2519"/>
            </a:lvl9pPr>
          </a:lstStyle>
          <a:p>
            <a:endParaRPr/>
          </a:p>
        </p:txBody>
      </p:sp>
      <p:sp>
        <p:nvSpPr>
          <p:cNvPr id="26" name="Google Shape;26;p42"/>
          <p:cNvSpPr txBox="1">
            <a:spLocks noGrp="1"/>
          </p:cNvSpPr>
          <p:nvPr>
            <p:ph type="ftr" idx="11"/>
          </p:nvPr>
        </p:nvSpPr>
        <p:spPr>
          <a:xfrm>
            <a:off x="1173480" y="8743316"/>
            <a:ext cx="92811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3857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 txBox="1">
            <a:spLocks noGrp="1"/>
          </p:cNvSpPr>
          <p:nvPr>
            <p:ph type="title"/>
          </p:nvPr>
        </p:nvSpPr>
        <p:spPr>
          <a:xfrm>
            <a:off x="131989" y="107189"/>
            <a:ext cx="12498063" cy="10690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275" tIns="116275" rIns="116275" bIns="11627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1A53"/>
              </a:buClr>
              <a:buSzPts val="4100"/>
              <a:buNone/>
              <a:defRPr sz="4906" b="1">
                <a:solidFill>
                  <a:srgbClr val="031A5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1"/>
          <p:cNvSpPr txBox="1">
            <a:spLocks noGrp="1"/>
          </p:cNvSpPr>
          <p:nvPr>
            <p:ph type="body" idx="1"/>
          </p:nvPr>
        </p:nvSpPr>
        <p:spPr>
          <a:xfrm>
            <a:off x="131989" y="1407876"/>
            <a:ext cx="12598219" cy="7605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275" tIns="116275" rIns="116275" bIns="116275" anchor="t" anchorCtr="0">
            <a:normAutofit/>
          </a:bodyPr>
          <a:lstStyle>
            <a:lvl1pPr marL="547077" lvl="0" indent="-46349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F4757"/>
              </a:buClr>
              <a:buSzPts val="2500"/>
              <a:buChar char="●"/>
              <a:defRPr sz="2992" b="1">
                <a:solidFill>
                  <a:srgbClr val="1F4757"/>
                </a:solidFill>
              </a:defRPr>
            </a:lvl1pPr>
            <a:lvl2pPr marL="1094153" lvl="1" indent="-41030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641230" lvl="2" indent="-41030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2188305" lvl="3" indent="-41030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735382" lvl="4" indent="-41030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3282458" lvl="5" indent="-41030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829535" lvl="6" indent="-41030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4376611" lvl="7" indent="-41030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923688" lvl="8" indent="-41030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2" name="Google Shape;12;p21"/>
          <p:cNvSpPr txBox="1">
            <a:spLocks noGrp="1"/>
          </p:cNvSpPr>
          <p:nvPr>
            <p:ph type="sldNum" idx="12"/>
          </p:nvPr>
        </p:nvSpPr>
        <p:spPr>
          <a:xfrm>
            <a:off x="11861776" y="9014176"/>
            <a:ext cx="768228" cy="425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275" tIns="116275" rIns="116275" bIns="116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3912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41219-EB76-7A68-27CC-804FCA142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7E9B1-6A1F-40CA-AC42-5D3F75A45B17}" type="datetime5">
              <a:rPr lang="en-US" smtClean="0"/>
              <a:t>31-Oct-25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7C886-85FB-195D-3FF5-96E2445B6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www.optimizingstrategyforresults.com</a:t>
            </a:r>
            <a:endParaRPr lang="en-K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DB5E9D-07DD-A10D-734D-C1B49103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D6CA-92F5-496E-9DCB-E0A346563BE7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816039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0"/>
          <p:cNvSpPr txBox="1">
            <a:spLocks noGrp="1"/>
          </p:cNvSpPr>
          <p:nvPr>
            <p:ph type="ftr" idx="11"/>
          </p:nvPr>
        </p:nvSpPr>
        <p:spPr>
          <a:xfrm>
            <a:off x="1173480" y="8743316"/>
            <a:ext cx="92811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able" type="tbl">
  <p:cSld name="TABL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3"/>
          <p:cNvSpPr txBox="1">
            <a:spLocks noGrp="1"/>
          </p:cNvSpPr>
          <p:nvPr>
            <p:ph type="title"/>
          </p:nvPr>
        </p:nvSpPr>
        <p:spPr>
          <a:xfrm>
            <a:off x="213360" y="320040"/>
            <a:ext cx="12268200" cy="16002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3"/>
          <p:cNvSpPr txBox="1">
            <a:spLocks noGrp="1"/>
          </p:cNvSpPr>
          <p:nvPr>
            <p:ph type="dt" idx="10"/>
          </p:nvPr>
        </p:nvSpPr>
        <p:spPr>
          <a:xfrm>
            <a:off x="426720" y="8747761"/>
            <a:ext cx="2667000" cy="6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43"/>
          <p:cNvSpPr txBox="1">
            <a:spLocks noGrp="1"/>
          </p:cNvSpPr>
          <p:nvPr>
            <p:ph type="ftr" idx="11"/>
          </p:nvPr>
        </p:nvSpPr>
        <p:spPr>
          <a:xfrm>
            <a:off x="5013960" y="8747761"/>
            <a:ext cx="4053900" cy="6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43"/>
          <p:cNvSpPr txBox="1">
            <a:spLocks noGrp="1"/>
          </p:cNvSpPr>
          <p:nvPr>
            <p:ph type="sldNum" idx="12"/>
          </p:nvPr>
        </p:nvSpPr>
        <p:spPr>
          <a:xfrm>
            <a:off x="9814560" y="8747761"/>
            <a:ext cx="2667000" cy="6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KE"/>
              <a:t>‹#›</a:t>
            </a:fld>
            <a:endParaRPr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4"/>
          <p:cNvSpPr txBox="1">
            <a:spLocks noGrp="1"/>
          </p:cNvSpPr>
          <p:nvPr>
            <p:ph type="ctrTitle"/>
          </p:nvPr>
        </p:nvSpPr>
        <p:spPr>
          <a:xfrm>
            <a:off x="960121" y="2982595"/>
            <a:ext cx="10881300" cy="20580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4"/>
          <p:cNvSpPr txBox="1">
            <a:spLocks noGrp="1"/>
          </p:cNvSpPr>
          <p:nvPr>
            <p:ph type="subTitle" idx="1"/>
          </p:nvPr>
        </p:nvSpPr>
        <p:spPr>
          <a:xfrm>
            <a:off x="1920240" y="5440680"/>
            <a:ext cx="8961000" cy="24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72"/>
              </a:spcBef>
              <a:spcAft>
                <a:spcPts val="0"/>
              </a:spcAft>
              <a:buClr>
                <a:srgbClr val="000000"/>
              </a:buClr>
              <a:buSzPts val="3360"/>
              <a:buFont typeface="Tahoma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None/>
              <a:defRPr/>
            </a:lvl2pPr>
            <a:lvl3pPr lvl="2" algn="ctr">
              <a:spcBef>
                <a:spcPts val="672"/>
              </a:spcBef>
              <a:spcAft>
                <a:spcPts val="0"/>
              </a:spcAft>
              <a:buClr>
                <a:srgbClr val="000000"/>
              </a:buClr>
              <a:buSzPts val="3360"/>
              <a:buFont typeface="Tahoma"/>
              <a:buNone/>
              <a:defRPr/>
            </a:lvl3pPr>
            <a:lvl4pPr lvl="3" algn="ctr"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ts val="2240"/>
              <a:buFont typeface="Tahoma"/>
              <a:buNone/>
              <a:defRPr/>
            </a:lvl4pPr>
            <a:lvl5pPr lvl="4" algn="ctr">
              <a:spcBef>
                <a:spcPts val="392"/>
              </a:spcBef>
              <a:spcAft>
                <a:spcPts val="0"/>
              </a:spcAft>
              <a:buClr>
                <a:srgbClr val="000000"/>
              </a:buClr>
              <a:buSzPts val="1960"/>
              <a:buFont typeface="Tahoma"/>
              <a:buNone/>
              <a:defRPr/>
            </a:lvl5pPr>
            <a:lvl6pPr lvl="5" algn="ctr"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ts val="1960"/>
              <a:buFont typeface="Tahoma"/>
              <a:buNone/>
              <a:defRPr/>
            </a:lvl6pPr>
            <a:lvl7pPr lvl="6" algn="ctr"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ts val="1960"/>
              <a:buFont typeface="Tahoma"/>
              <a:buNone/>
              <a:defRPr/>
            </a:lvl7pPr>
            <a:lvl8pPr lvl="7" algn="ctr"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ts val="1960"/>
              <a:buFont typeface="Tahoma"/>
              <a:buNone/>
              <a:defRPr/>
            </a:lvl8pPr>
            <a:lvl9pPr lvl="8" algn="ctr"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ts val="1960"/>
              <a:buFont typeface="Tahoma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4"/>
          <p:cNvSpPr txBox="1">
            <a:spLocks noGrp="1"/>
          </p:cNvSpPr>
          <p:nvPr>
            <p:ph type="ftr" idx="11"/>
          </p:nvPr>
        </p:nvSpPr>
        <p:spPr>
          <a:xfrm>
            <a:off x="1173480" y="8743316"/>
            <a:ext cx="92811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5"/>
          <p:cNvSpPr txBox="1">
            <a:spLocks noGrp="1"/>
          </p:cNvSpPr>
          <p:nvPr>
            <p:ph type="title"/>
          </p:nvPr>
        </p:nvSpPr>
        <p:spPr>
          <a:xfrm>
            <a:off x="1011239" y="6169661"/>
            <a:ext cx="10881300" cy="19068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t" anchorCtr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56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5"/>
          <p:cNvSpPr txBox="1">
            <a:spLocks noGrp="1"/>
          </p:cNvSpPr>
          <p:nvPr>
            <p:ph type="body" idx="1"/>
          </p:nvPr>
        </p:nvSpPr>
        <p:spPr>
          <a:xfrm>
            <a:off x="1011239" y="4069399"/>
            <a:ext cx="10881300" cy="21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None/>
              <a:defRPr sz="2800"/>
            </a:lvl1pPr>
            <a:lvl2pPr marL="914400" lvl="1" indent="-228600" algn="l">
              <a:spcBef>
                <a:spcPts val="504"/>
              </a:spcBef>
              <a:spcAft>
                <a:spcPts val="0"/>
              </a:spcAft>
              <a:buClr>
                <a:srgbClr val="000000"/>
              </a:buClr>
              <a:buSzPts val="2519"/>
              <a:buFont typeface="Tahoma"/>
              <a:buNone/>
              <a:defRPr sz="2519"/>
            </a:lvl2pPr>
            <a:lvl3pPr marL="1371600" lvl="2" indent="-228600" algn="l"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ts val="2240"/>
              <a:buFont typeface="Tahoma"/>
              <a:buNone/>
              <a:defRPr sz="2240"/>
            </a:lvl3pPr>
            <a:lvl4pPr marL="1828800" lvl="3" indent="-228600" algn="l">
              <a:spcBef>
                <a:spcPts val="392"/>
              </a:spcBef>
              <a:spcAft>
                <a:spcPts val="0"/>
              </a:spcAft>
              <a:buClr>
                <a:srgbClr val="000000"/>
              </a:buClr>
              <a:buSzPts val="1960"/>
              <a:buFont typeface="Tahoma"/>
              <a:buNone/>
              <a:defRPr sz="1960"/>
            </a:lvl4pPr>
            <a:lvl5pPr marL="2286000" lvl="4" indent="-228600" algn="l">
              <a:spcBef>
                <a:spcPts val="392"/>
              </a:spcBef>
              <a:spcAft>
                <a:spcPts val="0"/>
              </a:spcAft>
              <a:buClr>
                <a:srgbClr val="000000"/>
              </a:buClr>
              <a:buSzPts val="1960"/>
              <a:buFont typeface="Tahoma"/>
              <a:buNone/>
              <a:defRPr sz="1960"/>
            </a:lvl5pPr>
            <a:lvl6pPr marL="2743200" lvl="5" indent="-228600" algn="l"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ts val="1960"/>
              <a:buFont typeface="Tahoma"/>
              <a:buNone/>
              <a:defRPr sz="1960"/>
            </a:lvl6pPr>
            <a:lvl7pPr marL="3200400" lvl="6" indent="-228600" algn="l"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ts val="1960"/>
              <a:buFont typeface="Tahoma"/>
              <a:buNone/>
              <a:defRPr sz="1960"/>
            </a:lvl7pPr>
            <a:lvl8pPr marL="3657600" lvl="7" indent="-228600" algn="l"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ts val="1960"/>
              <a:buFont typeface="Tahoma"/>
              <a:buNone/>
              <a:defRPr sz="1960"/>
            </a:lvl8pPr>
            <a:lvl9pPr marL="4114800" lvl="8" indent="-228600" algn="l"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ts val="1960"/>
              <a:buFont typeface="Tahoma"/>
              <a:buNone/>
              <a:defRPr sz="1960"/>
            </a:lvl9pPr>
          </a:lstStyle>
          <a:p>
            <a:endParaRPr/>
          </a:p>
        </p:txBody>
      </p:sp>
      <p:sp>
        <p:nvSpPr>
          <p:cNvPr id="39" name="Google Shape;39;p45"/>
          <p:cNvSpPr txBox="1">
            <a:spLocks noGrp="1"/>
          </p:cNvSpPr>
          <p:nvPr>
            <p:ph type="ftr" idx="11"/>
          </p:nvPr>
        </p:nvSpPr>
        <p:spPr>
          <a:xfrm>
            <a:off x="1173480" y="8743316"/>
            <a:ext cx="92811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6"/>
          <p:cNvSpPr txBox="1">
            <a:spLocks noGrp="1"/>
          </p:cNvSpPr>
          <p:nvPr>
            <p:ph type="title"/>
          </p:nvPr>
        </p:nvSpPr>
        <p:spPr>
          <a:xfrm>
            <a:off x="640080" y="384493"/>
            <a:ext cx="11521500" cy="16002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6"/>
          <p:cNvSpPr txBox="1">
            <a:spLocks noGrp="1"/>
          </p:cNvSpPr>
          <p:nvPr>
            <p:ph type="body" idx="1"/>
          </p:nvPr>
        </p:nvSpPr>
        <p:spPr>
          <a:xfrm>
            <a:off x="640080" y="2149159"/>
            <a:ext cx="56562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672"/>
              </a:spcBef>
              <a:spcAft>
                <a:spcPts val="0"/>
              </a:spcAft>
              <a:buClr>
                <a:srgbClr val="000000"/>
              </a:buClr>
              <a:buSzPts val="3360"/>
              <a:buFont typeface="Tahoma"/>
              <a:buNone/>
              <a:defRPr sz="3359" b="1"/>
            </a:lvl1pPr>
            <a:lvl2pPr marL="914400" lvl="1" indent="-228600" algn="l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None/>
              <a:defRPr sz="2800" b="1"/>
            </a:lvl2pPr>
            <a:lvl3pPr marL="1371600" lvl="2" indent="-228600" algn="l">
              <a:spcBef>
                <a:spcPts val="504"/>
              </a:spcBef>
              <a:spcAft>
                <a:spcPts val="0"/>
              </a:spcAft>
              <a:buClr>
                <a:srgbClr val="000000"/>
              </a:buClr>
              <a:buSzPts val="2519"/>
              <a:buFont typeface="Tahoma"/>
              <a:buNone/>
              <a:defRPr sz="2519" b="1"/>
            </a:lvl3pPr>
            <a:lvl4pPr marL="1828800" lvl="3" indent="-228600" algn="l"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ts val="2240"/>
              <a:buFont typeface="Tahoma"/>
              <a:buNone/>
              <a:defRPr sz="2240" b="1"/>
            </a:lvl4pPr>
            <a:lvl5pPr marL="2286000" lvl="4" indent="-228600" algn="l"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ts val="2240"/>
              <a:buFont typeface="Tahoma"/>
              <a:buNone/>
              <a:defRPr sz="2240" b="1"/>
            </a:lvl5pPr>
            <a:lvl6pPr marL="2743200" lvl="5" indent="-228600" algn="l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ahoma"/>
              <a:buNone/>
              <a:defRPr sz="2240" b="1"/>
            </a:lvl6pPr>
            <a:lvl7pPr marL="3200400" lvl="6" indent="-228600" algn="l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ahoma"/>
              <a:buNone/>
              <a:defRPr sz="2240" b="1"/>
            </a:lvl7pPr>
            <a:lvl8pPr marL="3657600" lvl="7" indent="-228600" algn="l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ahoma"/>
              <a:buNone/>
              <a:defRPr sz="2240" b="1"/>
            </a:lvl8pPr>
            <a:lvl9pPr marL="4114800" lvl="8" indent="-228600" algn="l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ahoma"/>
              <a:buNone/>
              <a:defRPr sz="2240" b="1"/>
            </a:lvl9pPr>
          </a:lstStyle>
          <a:p>
            <a:endParaRPr/>
          </a:p>
        </p:txBody>
      </p:sp>
      <p:sp>
        <p:nvSpPr>
          <p:cNvPr id="43" name="Google Shape;43;p46"/>
          <p:cNvSpPr txBox="1">
            <a:spLocks noGrp="1"/>
          </p:cNvSpPr>
          <p:nvPr>
            <p:ph type="body" idx="2"/>
          </p:nvPr>
        </p:nvSpPr>
        <p:spPr>
          <a:xfrm>
            <a:off x="640080" y="3044825"/>
            <a:ext cx="5656200" cy="55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41960" algn="l">
              <a:spcBef>
                <a:spcPts val="672"/>
              </a:spcBef>
              <a:spcAft>
                <a:spcPts val="0"/>
              </a:spcAft>
              <a:buClr>
                <a:srgbClr val="000000"/>
              </a:buClr>
              <a:buSzPts val="3360"/>
              <a:buFont typeface="Tahoma"/>
              <a:buChar char="•"/>
              <a:defRPr sz="3359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Char char="–"/>
              <a:defRPr sz="2800"/>
            </a:lvl2pPr>
            <a:lvl3pPr marL="1371600" lvl="2" indent="-388556" algn="l">
              <a:spcBef>
                <a:spcPts val="504"/>
              </a:spcBef>
              <a:spcAft>
                <a:spcPts val="0"/>
              </a:spcAft>
              <a:buClr>
                <a:srgbClr val="000000"/>
              </a:buClr>
              <a:buSzPts val="2519"/>
              <a:buFont typeface="Tahoma"/>
              <a:buChar char="•"/>
              <a:defRPr sz="2519"/>
            </a:lvl3pPr>
            <a:lvl4pPr marL="1828800" lvl="3" indent="-370839" algn="l"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ts val="2240"/>
              <a:buFont typeface="Tahoma"/>
              <a:buChar char="–"/>
              <a:defRPr sz="2240"/>
            </a:lvl4pPr>
            <a:lvl5pPr marL="2286000" lvl="4" indent="-370839" algn="l"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ts val="2240"/>
              <a:buFont typeface="Tahoma"/>
              <a:buChar char="»"/>
              <a:defRPr sz="2240"/>
            </a:lvl5pPr>
            <a:lvl6pPr marL="2743200" lvl="5" indent="-370839" algn="l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ahoma"/>
              <a:buChar char="»"/>
              <a:defRPr sz="2240"/>
            </a:lvl6pPr>
            <a:lvl7pPr marL="3200400" lvl="6" indent="-370839" algn="l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ahoma"/>
              <a:buChar char="»"/>
              <a:defRPr sz="2240"/>
            </a:lvl7pPr>
            <a:lvl8pPr marL="3657600" lvl="7" indent="-370840" algn="l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ahoma"/>
              <a:buChar char="»"/>
              <a:defRPr sz="2240"/>
            </a:lvl8pPr>
            <a:lvl9pPr marL="4114800" lvl="8" indent="-370840" algn="l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ahoma"/>
              <a:buChar char="»"/>
              <a:defRPr sz="2240"/>
            </a:lvl9pPr>
          </a:lstStyle>
          <a:p>
            <a:endParaRPr/>
          </a:p>
        </p:txBody>
      </p:sp>
      <p:sp>
        <p:nvSpPr>
          <p:cNvPr id="44" name="Google Shape;44;p46"/>
          <p:cNvSpPr txBox="1">
            <a:spLocks noGrp="1"/>
          </p:cNvSpPr>
          <p:nvPr>
            <p:ph type="body" idx="3"/>
          </p:nvPr>
        </p:nvSpPr>
        <p:spPr>
          <a:xfrm>
            <a:off x="6503036" y="2149159"/>
            <a:ext cx="56586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672"/>
              </a:spcBef>
              <a:spcAft>
                <a:spcPts val="0"/>
              </a:spcAft>
              <a:buClr>
                <a:srgbClr val="000000"/>
              </a:buClr>
              <a:buSzPts val="3360"/>
              <a:buFont typeface="Tahoma"/>
              <a:buNone/>
              <a:defRPr sz="3359" b="1"/>
            </a:lvl1pPr>
            <a:lvl2pPr marL="914400" lvl="1" indent="-228600" algn="l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None/>
              <a:defRPr sz="2800" b="1"/>
            </a:lvl2pPr>
            <a:lvl3pPr marL="1371600" lvl="2" indent="-228600" algn="l">
              <a:spcBef>
                <a:spcPts val="504"/>
              </a:spcBef>
              <a:spcAft>
                <a:spcPts val="0"/>
              </a:spcAft>
              <a:buClr>
                <a:srgbClr val="000000"/>
              </a:buClr>
              <a:buSzPts val="2519"/>
              <a:buFont typeface="Tahoma"/>
              <a:buNone/>
              <a:defRPr sz="2519" b="1"/>
            </a:lvl3pPr>
            <a:lvl4pPr marL="1828800" lvl="3" indent="-228600" algn="l"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ts val="2240"/>
              <a:buFont typeface="Tahoma"/>
              <a:buNone/>
              <a:defRPr sz="2240" b="1"/>
            </a:lvl4pPr>
            <a:lvl5pPr marL="2286000" lvl="4" indent="-228600" algn="l"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ts val="2240"/>
              <a:buFont typeface="Tahoma"/>
              <a:buNone/>
              <a:defRPr sz="2240" b="1"/>
            </a:lvl5pPr>
            <a:lvl6pPr marL="2743200" lvl="5" indent="-228600" algn="l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ahoma"/>
              <a:buNone/>
              <a:defRPr sz="2240" b="1"/>
            </a:lvl6pPr>
            <a:lvl7pPr marL="3200400" lvl="6" indent="-228600" algn="l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ahoma"/>
              <a:buNone/>
              <a:defRPr sz="2240" b="1"/>
            </a:lvl7pPr>
            <a:lvl8pPr marL="3657600" lvl="7" indent="-228600" algn="l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ahoma"/>
              <a:buNone/>
              <a:defRPr sz="2240" b="1"/>
            </a:lvl8pPr>
            <a:lvl9pPr marL="4114800" lvl="8" indent="-228600" algn="l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ahoma"/>
              <a:buNone/>
              <a:defRPr sz="2240" b="1"/>
            </a:lvl9pPr>
          </a:lstStyle>
          <a:p>
            <a:endParaRPr/>
          </a:p>
        </p:txBody>
      </p:sp>
      <p:sp>
        <p:nvSpPr>
          <p:cNvPr id="45" name="Google Shape;45;p46"/>
          <p:cNvSpPr txBox="1">
            <a:spLocks noGrp="1"/>
          </p:cNvSpPr>
          <p:nvPr>
            <p:ph type="body" idx="4"/>
          </p:nvPr>
        </p:nvSpPr>
        <p:spPr>
          <a:xfrm>
            <a:off x="6503036" y="3044825"/>
            <a:ext cx="5658600" cy="55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41960" algn="l">
              <a:spcBef>
                <a:spcPts val="672"/>
              </a:spcBef>
              <a:spcAft>
                <a:spcPts val="0"/>
              </a:spcAft>
              <a:buClr>
                <a:srgbClr val="000000"/>
              </a:buClr>
              <a:buSzPts val="3360"/>
              <a:buFont typeface="Tahoma"/>
              <a:buChar char="•"/>
              <a:defRPr sz="3359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Char char="–"/>
              <a:defRPr sz="2800"/>
            </a:lvl2pPr>
            <a:lvl3pPr marL="1371600" lvl="2" indent="-388556" algn="l">
              <a:spcBef>
                <a:spcPts val="504"/>
              </a:spcBef>
              <a:spcAft>
                <a:spcPts val="0"/>
              </a:spcAft>
              <a:buClr>
                <a:srgbClr val="000000"/>
              </a:buClr>
              <a:buSzPts val="2519"/>
              <a:buFont typeface="Tahoma"/>
              <a:buChar char="•"/>
              <a:defRPr sz="2519"/>
            </a:lvl3pPr>
            <a:lvl4pPr marL="1828800" lvl="3" indent="-370839" algn="l"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ts val="2240"/>
              <a:buFont typeface="Tahoma"/>
              <a:buChar char="–"/>
              <a:defRPr sz="2240"/>
            </a:lvl4pPr>
            <a:lvl5pPr marL="2286000" lvl="4" indent="-370839" algn="l"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ts val="2240"/>
              <a:buFont typeface="Tahoma"/>
              <a:buChar char="»"/>
              <a:defRPr sz="2240"/>
            </a:lvl5pPr>
            <a:lvl6pPr marL="2743200" lvl="5" indent="-370839" algn="l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ahoma"/>
              <a:buChar char="»"/>
              <a:defRPr sz="2240"/>
            </a:lvl6pPr>
            <a:lvl7pPr marL="3200400" lvl="6" indent="-370839" algn="l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ahoma"/>
              <a:buChar char="»"/>
              <a:defRPr sz="2240"/>
            </a:lvl7pPr>
            <a:lvl8pPr marL="3657600" lvl="7" indent="-370840" algn="l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ahoma"/>
              <a:buChar char="»"/>
              <a:defRPr sz="2240"/>
            </a:lvl8pPr>
            <a:lvl9pPr marL="4114800" lvl="8" indent="-370840" algn="l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ts val="2240"/>
              <a:buFont typeface="Tahoma"/>
              <a:buChar char="»"/>
              <a:defRPr sz="2240"/>
            </a:lvl9pPr>
          </a:lstStyle>
          <a:p>
            <a:endParaRPr/>
          </a:p>
        </p:txBody>
      </p:sp>
      <p:sp>
        <p:nvSpPr>
          <p:cNvPr id="46" name="Google Shape;46;p46"/>
          <p:cNvSpPr txBox="1">
            <a:spLocks noGrp="1"/>
          </p:cNvSpPr>
          <p:nvPr>
            <p:ph type="ftr" idx="11"/>
          </p:nvPr>
        </p:nvSpPr>
        <p:spPr>
          <a:xfrm>
            <a:off x="1173480" y="8743316"/>
            <a:ext cx="92811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8"/>
          <p:cNvSpPr txBox="1">
            <a:spLocks noGrp="1"/>
          </p:cNvSpPr>
          <p:nvPr>
            <p:ph type="title"/>
          </p:nvPr>
        </p:nvSpPr>
        <p:spPr>
          <a:xfrm>
            <a:off x="640081" y="382270"/>
            <a:ext cx="4211700" cy="16269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8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8"/>
          <p:cNvSpPr txBox="1">
            <a:spLocks noGrp="1"/>
          </p:cNvSpPr>
          <p:nvPr>
            <p:ph type="body" idx="1"/>
          </p:nvPr>
        </p:nvSpPr>
        <p:spPr>
          <a:xfrm>
            <a:off x="5005071" y="382271"/>
            <a:ext cx="7156500" cy="81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513080" algn="l">
              <a:spcBef>
                <a:spcPts val="896"/>
              </a:spcBef>
              <a:spcAft>
                <a:spcPts val="0"/>
              </a:spcAft>
              <a:buClr>
                <a:srgbClr val="000000"/>
              </a:buClr>
              <a:buSzPts val="4480"/>
              <a:buFont typeface="Tahoma"/>
              <a:buChar char="•"/>
              <a:defRPr sz="4480"/>
            </a:lvl1pPr>
            <a:lvl2pPr marL="914400" lvl="1" indent="-477519" algn="l">
              <a:spcBef>
                <a:spcPts val="784"/>
              </a:spcBef>
              <a:spcAft>
                <a:spcPts val="0"/>
              </a:spcAft>
              <a:buClr>
                <a:srgbClr val="000000"/>
              </a:buClr>
              <a:buSzPts val="3920"/>
              <a:buFont typeface="Tahoma"/>
              <a:buChar char="–"/>
              <a:defRPr sz="3920"/>
            </a:lvl2pPr>
            <a:lvl3pPr marL="1371600" lvl="2" indent="-441960" algn="l">
              <a:spcBef>
                <a:spcPts val="672"/>
              </a:spcBef>
              <a:spcAft>
                <a:spcPts val="0"/>
              </a:spcAft>
              <a:buClr>
                <a:srgbClr val="000000"/>
              </a:buClr>
              <a:buSzPts val="3360"/>
              <a:buFont typeface="Tahoma"/>
              <a:buChar char="•"/>
              <a:defRPr sz="3359"/>
            </a:lvl3pPr>
            <a:lvl4pPr marL="1828800" lvl="3" indent="-406400" algn="l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Char char="–"/>
              <a:defRPr sz="2800"/>
            </a:lvl4pPr>
            <a:lvl5pPr marL="2286000" lvl="4" indent="-406400" algn="l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Char char="»"/>
              <a:defRPr sz="2800"/>
            </a:lvl5pPr>
            <a:lvl6pPr marL="2743200" lvl="5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Char char="»"/>
              <a:defRPr sz="2800"/>
            </a:lvl6pPr>
            <a:lvl7pPr marL="3200400" lvl="6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Char char="»"/>
              <a:defRPr sz="2800"/>
            </a:lvl7pPr>
            <a:lvl8pPr marL="3657600" lvl="7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Char char="»"/>
              <a:defRPr sz="2800"/>
            </a:lvl8pPr>
            <a:lvl9pPr marL="4114800" lvl="8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Char char="»"/>
              <a:defRPr sz="2800"/>
            </a:lvl9pPr>
          </a:lstStyle>
          <a:p>
            <a:endParaRPr/>
          </a:p>
        </p:txBody>
      </p:sp>
      <p:sp>
        <p:nvSpPr>
          <p:cNvPr id="53" name="Google Shape;53;p48"/>
          <p:cNvSpPr txBox="1">
            <a:spLocks noGrp="1"/>
          </p:cNvSpPr>
          <p:nvPr>
            <p:ph type="body" idx="2"/>
          </p:nvPr>
        </p:nvSpPr>
        <p:spPr>
          <a:xfrm>
            <a:off x="640081" y="2009141"/>
            <a:ext cx="4211700" cy="6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92"/>
              </a:spcBef>
              <a:spcAft>
                <a:spcPts val="0"/>
              </a:spcAft>
              <a:buClr>
                <a:srgbClr val="000000"/>
              </a:buClr>
              <a:buSzPts val="1960"/>
              <a:buFont typeface="Tahoma"/>
              <a:buNone/>
              <a:defRPr sz="1960"/>
            </a:lvl1pPr>
            <a:lvl2pPr marL="914400" lvl="1" indent="-228600" algn="l">
              <a:spcBef>
                <a:spcPts val="336"/>
              </a:spcBef>
              <a:spcAft>
                <a:spcPts val="0"/>
              </a:spcAft>
              <a:buClr>
                <a:srgbClr val="000000"/>
              </a:buClr>
              <a:buSzPts val="1680"/>
              <a:buFont typeface="Tahoma"/>
              <a:buNone/>
              <a:defRPr sz="1679"/>
            </a:lvl2pPr>
            <a:lvl3pPr marL="1371600" lvl="2" indent="-228600" algn="l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ahoma"/>
              <a:buNone/>
              <a:defRPr sz="1400"/>
            </a:lvl3pPr>
            <a:lvl4pPr marL="1828800" lvl="3" indent="-228600" algn="l">
              <a:spcBef>
                <a:spcPts val="252"/>
              </a:spcBef>
              <a:spcAft>
                <a:spcPts val="0"/>
              </a:spcAft>
              <a:buClr>
                <a:srgbClr val="000000"/>
              </a:buClr>
              <a:buSzPts val="1260"/>
              <a:buFont typeface="Tahoma"/>
              <a:buNone/>
              <a:defRPr sz="1260"/>
            </a:lvl4pPr>
            <a:lvl5pPr marL="2286000" lvl="4" indent="-228600" algn="l">
              <a:spcBef>
                <a:spcPts val="252"/>
              </a:spcBef>
              <a:spcAft>
                <a:spcPts val="0"/>
              </a:spcAft>
              <a:buClr>
                <a:srgbClr val="000000"/>
              </a:buClr>
              <a:buSzPts val="1260"/>
              <a:buFont typeface="Tahoma"/>
              <a:buNone/>
              <a:defRPr sz="1260"/>
            </a:lvl5pPr>
            <a:lvl6pPr marL="2743200" lvl="5" indent="-228600" algn="l">
              <a:spcBef>
                <a:spcPts val="252"/>
              </a:spcBef>
              <a:spcAft>
                <a:spcPts val="0"/>
              </a:spcAft>
              <a:buClr>
                <a:schemeClr val="dk1"/>
              </a:buClr>
              <a:buSzPts val="1260"/>
              <a:buFont typeface="Tahoma"/>
              <a:buNone/>
              <a:defRPr sz="1260"/>
            </a:lvl6pPr>
            <a:lvl7pPr marL="3200400" lvl="6" indent="-228600" algn="l">
              <a:spcBef>
                <a:spcPts val="252"/>
              </a:spcBef>
              <a:spcAft>
                <a:spcPts val="0"/>
              </a:spcAft>
              <a:buClr>
                <a:schemeClr val="dk1"/>
              </a:buClr>
              <a:buSzPts val="1260"/>
              <a:buFont typeface="Tahoma"/>
              <a:buNone/>
              <a:defRPr sz="1260"/>
            </a:lvl7pPr>
            <a:lvl8pPr marL="3657600" lvl="7" indent="-228600" algn="l">
              <a:spcBef>
                <a:spcPts val="252"/>
              </a:spcBef>
              <a:spcAft>
                <a:spcPts val="0"/>
              </a:spcAft>
              <a:buClr>
                <a:schemeClr val="dk1"/>
              </a:buClr>
              <a:buSzPts val="1260"/>
              <a:buFont typeface="Tahoma"/>
              <a:buNone/>
              <a:defRPr sz="1260"/>
            </a:lvl8pPr>
            <a:lvl9pPr marL="4114800" lvl="8" indent="-228600" algn="l">
              <a:spcBef>
                <a:spcPts val="252"/>
              </a:spcBef>
              <a:spcAft>
                <a:spcPts val="0"/>
              </a:spcAft>
              <a:buClr>
                <a:schemeClr val="dk1"/>
              </a:buClr>
              <a:buSzPts val="1260"/>
              <a:buFont typeface="Tahoma"/>
              <a:buNone/>
              <a:defRPr sz="1260"/>
            </a:lvl9pPr>
          </a:lstStyle>
          <a:p>
            <a:endParaRPr/>
          </a:p>
        </p:txBody>
      </p:sp>
      <p:sp>
        <p:nvSpPr>
          <p:cNvPr id="54" name="Google Shape;54;p48"/>
          <p:cNvSpPr txBox="1">
            <a:spLocks noGrp="1"/>
          </p:cNvSpPr>
          <p:nvPr>
            <p:ph type="ftr" idx="11"/>
          </p:nvPr>
        </p:nvSpPr>
        <p:spPr>
          <a:xfrm>
            <a:off x="1173480" y="8743316"/>
            <a:ext cx="92811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49"/>
          <p:cNvSpPr txBox="1">
            <a:spLocks noGrp="1"/>
          </p:cNvSpPr>
          <p:nvPr>
            <p:ph type="title"/>
          </p:nvPr>
        </p:nvSpPr>
        <p:spPr>
          <a:xfrm>
            <a:off x="2509203" y="6720839"/>
            <a:ext cx="7680900" cy="7935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8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9"/>
          <p:cNvSpPr>
            <a:spLocks noGrp="1"/>
          </p:cNvSpPr>
          <p:nvPr>
            <p:ph type="pic" idx="2"/>
          </p:nvPr>
        </p:nvSpPr>
        <p:spPr>
          <a:xfrm>
            <a:off x="2509203" y="857885"/>
            <a:ext cx="7680900" cy="5760600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49"/>
          <p:cNvSpPr txBox="1">
            <a:spLocks noGrp="1"/>
          </p:cNvSpPr>
          <p:nvPr>
            <p:ph type="body" idx="1"/>
          </p:nvPr>
        </p:nvSpPr>
        <p:spPr>
          <a:xfrm>
            <a:off x="2509203" y="7514274"/>
            <a:ext cx="7680900" cy="11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92"/>
              </a:spcBef>
              <a:spcAft>
                <a:spcPts val="0"/>
              </a:spcAft>
              <a:buClr>
                <a:srgbClr val="000000"/>
              </a:buClr>
              <a:buSzPts val="1960"/>
              <a:buFont typeface="Tahoma"/>
              <a:buNone/>
              <a:defRPr sz="1960"/>
            </a:lvl1pPr>
            <a:lvl2pPr marL="914400" lvl="1" indent="-228600" algn="l">
              <a:spcBef>
                <a:spcPts val="336"/>
              </a:spcBef>
              <a:spcAft>
                <a:spcPts val="0"/>
              </a:spcAft>
              <a:buClr>
                <a:srgbClr val="000000"/>
              </a:buClr>
              <a:buSzPts val="1680"/>
              <a:buFont typeface="Tahoma"/>
              <a:buNone/>
              <a:defRPr sz="1679"/>
            </a:lvl2pPr>
            <a:lvl3pPr marL="1371600" lvl="2" indent="-228600" algn="l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ahoma"/>
              <a:buNone/>
              <a:defRPr sz="1400"/>
            </a:lvl3pPr>
            <a:lvl4pPr marL="1828800" lvl="3" indent="-228600" algn="l">
              <a:spcBef>
                <a:spcPts val="252"/>
              </a:spcBef>
              <a:spcAft>
                <a:spcPts val="0"/>
              </a:spcAft>
              <a:buClr>
                <a:srgbClr val="000000"/>
              </a:buClr>
              <a:buSzPts val="1260"/>
              <a:buFont typeface="Tahoma"/>
              <a:buNone/>
              <a:defRPr sz="1260"/>
            </a:lvl4pPr>
            <a:lvl5pPr marL="2286000" lvl="4" indent="-228600" algn="l">
              <a:spcBef>
                <a:spcPts val="252"/>
              </a:spcBef>
              <a:spcAft>
                <a:spcPts val="0"/>
              </a:spcAft>
              <a:buClr>
                <a:srgbClr val="000000"/>
              </a:buClr>
              <a:buSzPts val="1260"/>
              <a:buFont typeface="Tahoma"/>
              <a:buNone/>
              <a:defRPr sz="1260"/>
            </a:lvl5pPr>
            <a:lvl6pPr marL="2743200" lvl="5" indent="-228600" algn="l">
              <a:spcBef>
                <a:spcPts val="252"/>
              </a:spcBef>
              <a:spcAft>
                <a:spcPts val="0"/>
              </a:spcAft>
              <a:buClr>
                <a:schemeClr val="dk1"/>
              </a:buClr>
              <a:buSzPts val="1260"/>
              <a:buFont typeface="Tahoma"/>
              <a:buNone/>
              <a:defRPr sz="1260"/>
            </a:lvl6pPr>
            <a:lvl7pPr marL="3200400" lvl="6" indent="-228600" algn="l">
              <a:spcBef>
                <a:spcPts val="252"/>
              </a:spcBef>
              <a:spcAft>
                <a:spcPts val="0"/>
              </a:spcAft>
              <a:buClr>
                <a:schemeClr val="dk1"/>
              </a:buClr>
              <a:buSzPts val="1260"/>
              <a:buFont typeface="Tahoma"/>
              <a:buNone/>
              <a:defRPr sz="1260"/>
            </a:lvl7pPr>
            <a:lvl8pPr marL="3657600" lvl="7" indent="-228600" algn="l">
              <a:spcBef>
                <a:spcPts val="252"/>
              </a:spcBef>
              <a:spcAft>
                <a:spcPts val="0"/>
              </a:spcAft>
              <a:buClr>
                <a:schemeClr val="dk1"/>
              </a:buClr>
              <a:buSzPts val="1260"/>
              <a:buFont typeface="Tahoma"/>
              <a:buNone/>
              <a:defRPr sz="1260"/>
            </a:lvl8pPr>
            <a:lvl9pPr marL="4114800" lvl="8" indent="-228600" algn="l">
              <a:spcBef>
                <a:spcPts val="252"/>
              </a:spcBef>
              <a:spcAft>
                <a:spcPts val="0"/>
              </a:spcAft>
              <a:buClr>
                <a:schemeClr val="dk1"/>
              </a:buClr>
              <a:buSzPts val="1260"/>
              <a:buFont typeface="Tahoma"/>
              <a:buNone/>
              <a:defRPr sz="1260"/>
            </a:lvl9pPr>
          </a:lstStyle>
          <a:p>
            <a:endParaRPr/>
          </a:p>
        </p:txBody>
      </p:sp>
      <p:sp>
        <p:nvSpPr>
          <p:cNvPr id="59" name="Google Shape;59;p49"/>
          <p:cNvSpPr txBox="1">
            <a:spLocks noGrp="1"/>
          </p:cNvSpPr>
          <p:nvPr>
            <p:ph type="ftr" idx="11"/>
          </p:nvPr>
        </p:nvSpPr>
        <p:spPr>
          <a:xfrm>
            <a:off x="1173480" y="8743316"/>
            <a:ext cx="92811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50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801600" cy="10668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50"/>
          <p:cNvSpPr txBox="1">
            <a:spLocks noGrp="1"/>
          </p:cNvSpPr>
          <p:nvPr>
            <p:ph type="body" idx="1"/>
          </p:nvPr>
        </p:nvSpPr>
        <p:spPr>
          <a:xfrm rot="5400000">
            <a:off x="2453641" y="-746760"/>
            <a:ext cx="8001000" cy="122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3" name="Google Shape;63;p50"/>
          <p:cNvSpPr txBox="1">
            <a:spLocks noGrp="1"/>
          </p:cNvSpPr>
          <p:nvPr>
            <p:ph type="ftr" idx="11"/>
          </p:nvPr>
        </p:nvSpPr>
        <p:spPr>
          <a:xfrm>
            <a:off x="1173480" y="8743316"/>
            <a:ext cx="92811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8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801600" cy="10668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>
            <a:lvl1pPr marR="0"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1" name="Google Shape;11;p38"/>
          <p:cNvSpPr txBox="1">
            <a:spLocks noGrp="1"/>
          </p:cNvSpPr>
          <p:nvPr>
            <p:ph type="body" idx="1"/>
          </p:nvPr>
        </p:nvSpPr>
        <p:spPr>
          <a:xfrm>
            <a:off x="320041" y="1386840"/>
            <a:ext cx="12268200" cy="80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41960" algn="l">
              <a:spcBef>
                <a:spcPts val="672"/>
              </a:spcBef>
              <a:spcAft>
                <a:spcPts val="0"/>
              </a:spcAft>
              <a:buClr>
                <a:srgbClr val="000000"/>
              </a:buClr>
              <a:buSzPts val="3360"/>
              <a:buFont typeface="Tahoma"/>
              <a:buChar char="•"/>
              <a:defRPr sz="3359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406400" algn="l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Char char="–"/>
              <a:defRPr sz="280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441960" algn="l">
              <a:spcBef>
                <a:spcPts val="672"/>
              </a:spcBef>
              <a:spcAft>
                <a:spcPts val="0"/>
              </a:spcAft>
              <a:buClr>
                <a:srgbClr val="000000"/>
              </a:buClr>
              <a:buSzPts val="3360"/>
              <a:buFont typeface="Tahoma"/>
              <a:buChar char="•"/>
              <a:defRPr sz="3359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70839" algn="l"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ts val="2240"/>
              <a:buFont typeface="Tahoma"/>
              <a:buChar char="–"/>
              <a:defRPr sz="224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53060" algn="l">
              <a:spcBef>
                <a:spcPts val="392"/>
              </a:spcBef>
              <a:spcAft>
                <a:spcPts val="0"/>
              </a:spcAft>
              <a:buClr>
                <a:srgbClr val="000000"/>
              </a:buClr>
              <a:buSzPts val="1960"/>
              <a:buFont typeface="Tahoma"/>
              <a:buChar char="»"/>
              <a:defRPr sz="1960" b="1" i="0" u="none" strike="noStrike" cap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53060" algn="l"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ts val="1960"/>
              <a:buFont typeface="Tahoma"/>
              <a:buChar char="»"/>
              <a:defRPr sz="196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353060" algn="l"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ts val="1960"/>
              <a:buFont typeface="Tahoma"/>
              <a:buChar char="»"/>
              <a:defRPr sz="196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353059" algn="l"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ts val="1960"/>
              <a:buFont typeface="Tahoma"/>
              <a:buChar char="»"/>
              <a:defRPr sz="196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353059" algn="l">
              <a:spcBef>
                <a:spcPts val="392"/>
              </a:spcBef>
              <a:spcAft>
                <a:spcPts val="0"/>
              </a:spcAft>
              <a:buClr>
                <a:schemeClr val="dk1"/>
              </a:buClr>
              <a:buSzPts val="1960"/>
              <a:buFont typeface="Tahoma"/>
              <a:buChar char="»"/>
              <a:defRPr sz="196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mzn.to/3taryq8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"/>
          <p:cNvSpPr txBox="1">
            <a:spLocks noGrp="1"/>
          </p:cNvSpPr>
          <p:nvPr>
            <p:ph type="title"/>
          </p:nvPr>
        </p:nvSpPr>
        <p:spPr>
          <a:xfrm>
            <a:off x="0" y="3377051"/>
            <a:ext cx="12801600" cy="80649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4000" dirty="0"/>
              <a:t>Development of National AI Strategy for Kenya</a:t>
            </a:r>
            <a:endParaRPr sz="3920" dirty="0"/>
          </a:p>
        </p:txBody>
      </p:sp>
      <p:sp>
        <p:nvSpPr>
          <p:cNvPr id="73" name="Google Shape;73;p1"/>
          <p:cNvSpPr txBox="1"/>
          <p:nvPr/>
        </p:nvSpPr>
        <p:spPr>
          <a:xfrm>
            <a:off x="0" y="5485562"/>
            <a:ext cx="12801600" cy="80649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128000" tIns="64000" rIns="128000" bIns="64000" anchor="b" anchorCtr="1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4000" b="1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Ubuntunet Connect Conference 2025</a:t>
            </a:r>
            <a:endParaRPr sz="4000" b="1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4" name="Google Shape;74;p1"/>
          <p:cNvSpPr/>
          <p:nvPr/>
        </p:nvSpPr>
        <p:spPr>
          <a:xfrm>
            <a:off x="856184" y="1889921"/>
            <a:ext cx="258597" cy="406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" name="Google Shape;75;p1" descr="Ministry of Information, Communications and The Digital Economy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28600"/>
            <a:ext cx="12801600" cy="22936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73;p1">
            <a:extLst>
              <a:ext uri="{FF2B5EF4-FFF2-40B4-BE49-F238E27FC236}">
                <a16:creationId xmlns:a16="http://schemas.microsoft.com/office/drawing/2014/main" id="{766CBFCC-8601-43F9-9B31-B74D54EAA499}"/>
              </a:ext>
            </a:extLst>
          </p:cNvPr>
          <p:cNvSpPr txBox="1"/>
          <p:nvPr/>
        </p:nvSpPr>
        <p:spPr>
          <a:xfrm>
            <a:off x="0" y="8179407"/>
            <a:ext cx="12801600" cy="80649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128000" tIns="64000" rIns="128000" bIns="64000" anchor="b" anchorCtr="1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4000" b="1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Rainbow Tower Hotel, Harare, Zimbabwe</a:t>
            </a:r>
            <a:endParaRPr sz="4000" b="1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8"/>
          <p:cNvSpPr txBox="1">
            <a:spLocks noGrp="1"/>
          </p:cNvSpPr>
          <p:nvPr>
            <p:ph type="body" idx="1"/>
          </p:nvPr>
        </p:nvSpPr>
        <p:spPr>
          <a:xfrm>
            <a:off x="228600" y="228600"/>
            <a:ext cx="12359641" cy="915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80047" lvl="0" indent="-480047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3200"/>
              <a:buFont typeface="Tahoma"/>
              <a:buChar char="•"/>
            </a:pPr>
            <a:r>
              <a:rPr lang="en-KE" sz="3200">
                <a:solidFill>
                  <a:srgbClr val="800000"/>
                </a:solidFill>
              </a:rPr>
              <a:t>Focus group discussion insights</a:t>
            </a:r>
            <a:endParaRPr/>
          </a:p>
          <a:p>
            <a:pPr marL="1040100" lvl="1" indent="-24763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endParaRPr sz="240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2800"/>
              <a:buFont typeface="Tahoma"/>
              <a:buChar char="–"/>
            </a:pPr>
            <a:r>
              <a:rPr lang="en-KE">
                <a:solidFill>
                  <a:srgbClr val="800000"/>
                </a:solidFill>
              </a:rPr>
              <a:t>Embedding Local Contexts in AI Development</a:t>
            </a:r>
            <a:endParaRPr/>
          </a:p>
          <a:p>
            <a:pPr marL="1600155" lvl="2" indent="-3200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Incorporate Afrocentric values and local languages</a:t>
            </a:r>
            <a:endParaRPr/>
          </a:p>
          <a:p>
            <a:pPr marL="1600155" lvl="2" indent="-3200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Embed indigenous knowledge into AI systems</a:t>
            </a:r>
            <a:endParaRPr/>
          </a:p>
          <a:p>
            <a:pPr marL="1600155" lvl="2" indent="-3200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Promote data sovereignty and reduce reliance on foreign data centers</a:t>
            </a:r>
            <a:endParaRPr/>
          </a:p>
          <a:p>
            <a:pPr marL="1600155" lvl="2" indent="-1676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endParaRPr sz="240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2800"/>
              <a:buFont typeface="Tahoma"/>
              <a:buChar char="–"/>
            </a:pPr>
            <a:r>
              <a:rPr lang="en-KE">
                <a:solidFill>
                  <a:srgbClr val="800000"/>
                </a:solidFill>
              </a:rPr>
              <a:t>Opportunities</a:t>
            </a:r>
            <a:endParaRPr/>
          </a:p>
          <a:p>
            <a:pPr marL="1600155" lvl="2" indent="-3200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Agriculture: Boosting crop yields</a:t>
            </a:r>
            <a:endParaRPr/>
          </a:p>
          <a:p>
            <a:pPr marL="1600155" lvl="2" indent="-3200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Health: Enhanced diagnostics</a:t>
            </a:r>
            <a:endParaRPr/>
          </a:p>
          <a:p>
            <a:pPr marL="1600155" lvl="2" indent="-3200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Education: Tailored learning solutions</a:t>
            </a:r>
            <a:endParaRPr/>
          </a:p>
          <a:p>
            <a:pPr marL="1600155" lvl="2" indent="-1676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endParaRPr sz="2400"/>
          </a:p>
          <a:p>
            <a:pPr marL="1040100" lvl="1" indent="-400038" algn="l" rtl="0">
              <a:spcBef>
                <a:spcPts val="560"/>
              </a:spcBef>
              <a:spcAft>
                <a:spcPts val="0"/>
              </a:spcAft>
              <a:buClr>
                <a:srgbClr val="800000"/>
              </a:buClr>
              <a:buSzPts val="2800"/>
              <a:buFont typeface="Tahoma"/>
              <a:buChar char="–"/>
            </a:pPr>
            <a:r>
              <a:rPr lang="en-KE">
                <a:solidFill>
                  <a:srgbClr val="800000"/>
                </a:solidFill>
              </a:rPr>
              <a:t>Challenges &amp; Recommendations</a:t>
            </a:r>
            <a:endParaRPr/>
          </a:p>
          <a:p>
            <a:pPr marL="1600155" lvl="2" indent="-320031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Address AI skills gaps and curriculum alignment</a:t>
            </a:r>
            <a:endParaRPr/>
          </a:p>
          <a:p>
            <a:pPr marL="1600155" lvl="2" indent="-320031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Invest in infrastructure (data centers, cloud computing)</a:t>
            </a:r>
            <a:endParaRPr/>
          </a:p>
          <a:p>
            <a:pPr marL="1600155" lvl="2" indent="-320031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Encourage public-private partnerships and innovation hubs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9"/>
          <p:cNvSpPr txBox="1">
            <a:spLocks noGrp="1"/>
          </p:cNvSpPr>
          <p:nvPr>
            <p:ph type="body" idx="1"/>
          </p:nvPr>
        </p:nvSpPr>
        <p:spPr>
          <a:xfrm>
            <a:off x="228600" y="228600"/>
            <a:ext cx="12359641" cy="915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80047" lvl="0" indent="-480047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3200"/>
              <a:buFont typeface="Tahoma"/>
              <a:buChar char="•"/>
            </a:pPr>
            <a:r>
              <a:rPr lang="en-KE" sz="3200">
                <a:solidFill>
                  <a:srgbClr val="800000"/>
                </a:solidFill>
              </a:rPr>
              <a:t>Town hall meeting takeaways</a:t>
            </a:r>
            <a:endParaRPr/>
          </a:p>
          <a:p>
            <a:pPr marL="1040100" lvl="1" indent="-24763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endParaRPr sz="240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2800"/>
              <a:buFont typeface="Tahoma"/>
              <a:buChar char="–"/>
            </a:pPr>
            <a:r>
              <a:rPr lang="en-KE">
                <a:solidFill>
                  <a:srgbClr val="800000"/>
                </a:solidFill>
              </a:rPr>
              <a:t>Opportunities</a:t>
            </a:r>
            <a:endParaRPr/>
          </a:p>
          <a:p>
            <a:pPr marL="1600155" lvl="2" indent="-320031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AI for public service efficiency and inclusion</a:t>
            </a:r>
            <a:endParaRPr/>
          </a:p>
          <a:p>
            <a:pPr marL="1600155" lvl="2" indent="-320031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Personalisation to improve citizen engagement</a:t>
            </a:r>
            <a:endParaRPr/>
          </a:p>
          <a:p>
            <a:pPr marL="1600155" lvl="2" indent="-320031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Solutions for societal challenges (poverty, health disparities)</a:t>
            </a:r>
            <a:endParaRPr/>
          </a:p>
          <a:p>
            <a:pPr marL="1600155" lvl="2" indent="-167631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endParaRPr sz="240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2800"/>
              <a:buFont typeface="Tahoma"/>
              <a:buChar char="–"/>
            </a:pPr>
            <a:r>
              <a:rPr lang="en-KE">
                <a:solidFill>
                  <a:srgbClr val="800000"/>
                </a:solidFill>
              </a:rPr>
              <a:t>Concerns</a:t>
            </a:r>
            <a:endParaRPr/>
          </a:p>
          <a:p>
            <a:pPr marL="1600155" lvl="2" indent="-320031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Digital divide and AI’s impact on job displacement</a:t>
            </a:r>
            <a:endParaRPr/>
          </a:p>
          <a:p>
            <a:pPr marL="1600155" lvl="2" indent="-320031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Ethical risks: creativity, misinformation, and well-being</a:t>
            </a:r>
            <a:endParaRPr/>
          </a:p>
          <a:p>
            <a:pPr marL="1600155" lvl="2" indent="-320031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Limited access to AI technologies</a:t>
            </a:r>
            <a:endParaRPr/>
          </a:p>
          <a:p>
            <a:pPr marL="1600155" lvl="2" indent="-1676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endParaRPr sz="2400"/>
          </a:p>
          <a:p>
            <a:pPr marL="1040100" lvl="1" indent="-400038" algn="l" rtl="0">
              <a:spcBef>
                <a:spcPts val="560"/>
              </a:spcBef>
              <a:spcAft>
                <a:spcPts val="0"/>
              </a:spcAft>
              <a:buClr>
                <a:srgbClr val="800000"/>
              </a:buClr>
              <a:buSzPts val="2800"/>
              <a:buFont typeface="Tahoma"/>
              <a:buChar char="–"/>
            </a:pPr>
            <a:r>
              <a:rPr lang="en-KE">
                <a:solidFill>
                  <a:srgbClr val="800000"/>
                </a:solidFill>
              </a:rPr>
              <a:t>Recommendations</a:t>
            </a:r>
            <a:endParaRPr/>
          </a:p>
          <a:p>
            <a:pPr marL="1600155" lvl="2" indent="-320031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Develop unified legal and ethical AI frameworks</a:t>
            </a:r>
            <a:endParaRPr/>
          </a:p>
          <a:p>
            <a:pPr marL="1600155" lvl="2" indent="-320031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Increase smartphone access and digitization efforts</a:t>
            </a:r>
            <a:endParaRPr/>
          </a:p>
          <a:p>
            <a:pPr marL="1600155" lvl="2" indent="-320031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Implement public awareness campaigns and welfare systems for displaced workers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0"/>
          <p:cNvSpPr txBox="1">
            <a:spLocks noGrp="1"/>
          </p:cNvSpPr>
          <p:nvPr>
            <p:ph type="title"/>
          </p:nvPr>
        </p:nvSpPr>
        <p:spPr>
          <a:xfrm>
            <a:off x="0" y="1"/>
            <a:ext cx="12801600" cy="838199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4400"/>
              <a:t>Summary: Internal Environmental Analysis </a:t>
            </a:r>
            <a:endParaRPr/>
          </a:p>
        </p:txBody>
      </p:sp>
      <p:graphicFrame>
        <p:nvGraphicFramePr>
          <p:cNvPr id="279" name="Google Shape;279;p20"/>
          <p:cNvGraphicFramePr/>
          <p:nvPr/>
        </p:nvGraphicFramePr>
        <p:xfrm>
          <a:off x="129540" y="1066800"/>
          <a:ext cx="12542525" cy="8297350"/>
        </p:xfrm>
        <a:graphic>
          <a:graphicData uri="http://schemas.openxmlformats.org/drawingml/2006/table">
            <a:tbl>
              <a:tblPr>
                <a:gradFill>
                  <a:gsLst>
                    <a:gs pos="0">
                      <a:srgbClr val="A9A9E1"/>
                    </a:gs>
                    <a:gs pos="35000">
                      <a:srgbClr val="C4C4E7"/>
                    </a:gs>
                    <a:gs pos="100000">
                      <a:srgbClr val="E6E6F8"/>
                    </a:gs>
                  </a:gsLst>
                  <a:lin ang="16200000" scaled="0"/>
                </a:gradFill>
                <a:tableStyleId>{682F147B-A1DB-4D38-A165-2BFF17ECAADA}</a:tableStyleId>
              </a:tblPr>
              <a:tblGrid>
                <a:gridCol w="5398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4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52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KE" sz="3200" b="1" u="none" strike="noStrike">
                          <a:solidFill>
                            <a:srgbClr val="800000"/>
                          </a:solidFill>
                        </a:rPr>
                        <a:t>Strengths</a:t>
                      </a:r>
                      <a:endParaRPr sz="3200" b="1">
                        <a:solidFill>
                          <a:srgbClr val="8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rgbClr val="D0D0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KE" sz="3200" b="1" u="none" strike="noStrike">
                          <a:solidFill>
                            <a:srgbClr val="800000"/>
                          </a:solidFill>
                        </a:rPr>
                        <a:t>Limitations</a:t>
                      </a:r>
                      <a:endParaRPr sz="3200" b="1">
                        <a:solidFill>
                          <a:srgbClr val="8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rgbClr val="D0D0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0475">
                <a:tc>
                  <a:txBody>
                    <a:bodyPr/>
                    <a:lstStyle/>
                    <a:p>
                      <a:pPr marL="455930" marR="0" lvl="0" indent="-45593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ahoma"/>
                        <a:buAutoNum type="arabicPeriod"/>
                      </a:pPr>
                      <a:r>
                        <a:rPr lang="en-KE" sz="24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Existing diverse and vibrant local innovation ecosystem</a:t>
                      </a:r>
                      <a:endParaRPr sz="2400" b="1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ahoma"/>
                        <a:buAutoNum type="arabicPeriod"/>
                      </a:pPr>
                      <a:r>
                        <a:rPr lang="en-KE" sz="24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AI-skills gap</a:t>
                      </a:r>
                      <a:endParaRPr sz="2400" b="1" i="0" u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455930" marR="0" lvl="0" indent="-45593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ahoma"/>
                        <a:buAutoNum type="arabicPeriod" startAt="2"/>
                      </a:pPr>
                      <a:r>
                        <a:rPr lang="en-KE" sz="24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Young digital-ready AI workforce</a:t>
                      </a:r>
                      <a:endParaRPr sz="2400" b="1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rgbClr val="D0D0E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ahoma"/>
                        <a:buAutoNum type="arabicPeriod" startAt="2"/>
                      </a:pPr>
                      <a:r>
                        <a:rPr lang="en-KE" sz="24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Regulatory gaps and regulatory conflicts</a:t>
                      </a:r>
                      <a:endParaRPr/>
                    </a:p>
                    <a:p>
                      <a:pPr marL="457200" marR="0" lvl="0" indent="-304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ahoma"/>
                        <a:buNone/>
                      </a:pPr>
                      <a:endParaRPr sz="2400" b="1" i="0" u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rgbClr val="D0D0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5400">
                <a:tc>
                  <a:txBody>
                    <a:bodyPr/>
                    <a:lstStyle/>
                    <a:p>
                      <a:pPr marL="455930" marR="0" lvl="0" indent="-45593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ahoma"/>
                        <a:buAutoNum type="arabicPeriod" startAt="3"/>
                      </a:pPr>
                      <a:r>
                        <a:rPr lang="en-KE" sz="24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Foundational legal framework for ethical AI development and use</a:t>
                      </a:r>
                      <a:endParaRPr sz="2400" b="1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ahoma"/>
                        <a:buAutoNum type="arabicPeriod" startAt="3"/>
                      </a:pPr>
                      <a:r>
                        <a:rPr lang="en-KE" sz="24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Data quality, availability and accessibility concerns</a:t>
                      </a:r>
                      <a:endParaRPr sz="2400" b="1" i="0" u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 marL="455930" marR="0" lvl="0" indent="-45593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ahoma"/>
                        <a:buAutoNum type="arabicPeriod" startAt="4"/>
                      </a:pPr>
                      <a:r>
                        <a:rPr lang="en-KE" sz="24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Existing digital infrastructure</a:t>
                      </a:r>
                      <a:endParaRPr sz="2400" b="1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rgbClr val="D0D0E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ahoma"/>
                        <a:buAutoNum type="arabicPeriod" startAt="4"/>
                      </a:pPr>
                      <a:r>
                        <a:rPr lang="en-KE" sz="24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Primary and supporting infrastructure constraints</a:t>
                      </a:r>
                      <a:endParaRPr sz="2400" b="1" i="0" u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rgbClr val="D0D0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455930" marR="0" lvl="0" indent="-45593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ahoma"/>
                        <a:buAutoNum type="arabicPeriod" startAt="5"/>
                      </a:pPr>
                      <a:r>
                        <a:rPr lang="en-KE" sz="24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Political will and strong government support for the adoption of AI</a:t>
                      </a:r>
                      <a:endParaRPr sz="2400" b="1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ahoma"/>
                        <a:buAutoNum type="arabicPeriod" startAt="5"/>
                      </a:pPr>
                      <a:r>
                        <a:rPr lang="en-KE" sz="24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Limited investments in local AI, research and development</a:t>
                      </a:r>
                      <a:endParaRPr sz="2400" b="1" i="0" u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56100">
                <a:tc>
                  <a:txBody>
                    <a:bodyPr/>
                    <a:lstStyle/>
                    <a:p>
                      <a:pPr marL="455930" marR="0" lvl="0" indent="-45593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ahoma"/>
                        <a:buAutoNum type="arabicPeriod" startAt="6"/>
                      </a:pPr>
                      <a:r>
                        <a:rPr lang="en-KE" sz="24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Kenya is a regional hub/gateway to the East &amp; Central Africa region</a:t>
                      </a:r>
                      <a:endParaRPr sz="2400" b="1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rgbClr val="D0D0E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ahoma"/>
                        <a:buAutoNum type="arabicPeriod" startAt="6"/>
                      </a:pPr>
                      <a:r>
                        <a:rPr lang="en-KE" sz="24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Ensuring equity and inclusion in AI development and gaps in public AI/digital literacy</a:t>
                      </a:r>
                      <a:endParaRPr sz="2400" b="1" i="0" u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rgbClr val="D0D0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435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b="1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ahoma"/>
                        <a:buAutoNum type="arabicPeriod" startAt="7"/>
                      </a:pPr>
                      <a:r>
                        <a:rPr lang="en-KE" sz="24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Fragmented/uncoordinated prioritisation of development and application of AI</a:t>
                      </a:r>
                      <a:endParaRPr sz="2400" b="1" i="0" u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80" name="Google Shape;280;p20"/>
          <p:cNvSpPr/>
          <p:nvPr/>
        </p:nvSpPr>
        <p:spPr>
          <a:xfrm>
            <a:off x="3830638" y="1387475"/>
            <a:ext cx="12801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blinds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1"/>
          <p:cNvSpPr txBox="1">
            <a:spLocks noGrp="1"/>
          </p:cNvSpPr>
          <p:nvPr>
            <p:ph type="title"/>
          </p:nvPr>
        </p:nvSpPr>
        <p:spPr>
          <a:xfrm>
            <a:off x="0" y="1"/>
            <a:ext cx="12801600" cy="838199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4400"/>
              <a:t>Summary: External Environmental Analysis </a:t>
            </a:r>
            <a:endParaRPr/>
          </a:p>
        </p:txBody>
      </p:sp>
      <p:graphicFrame>
        <p:nvGraphicFramePr>
          <p:cNvPr id="289" name="Google Shape;289;p21"/>
          <p:cNvGraphicFramePr/>
          <p:nvPr/>
        </p:nvGraphicFramePr>
        <p:xfrm>
          <a:off x="129540" y="1066800"/>
          <a:ext cx="12542525" cy="8372795"/>
        </p:xfrm>
        <a:graphic>
          <a:graphicData uri="http://schemas.openxmlformats.org/drawingml/2006/table">
            <a:tbl>
              <a:tblPr>
                <a:noFill/>
                <a:tableStyleId>{682F147B-A1DB-4D38-A165-2BFF17ECAADA}</a:tableStyleId>
              </a:tblPr>
              <a:tblGrid>
                <a:gridCol w="5398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4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KE" sz="3200" b="1" u="none" strike="noStrike">
                          <a:solidFill>
                            <a:srgbClr val="800000"/>
                          </a:solidFill>
                        </a:rPr>
                        <a:t>Opportunities</a:t>
                      </a:r>
                      <a:endParaRPr sz="3200" b="1">
                        <a:solidFill>
                          <a:srgbClr val="8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rgbClr val="D0D0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KE" sz="3200" b="1" u="none" strike="noStrike">
                          <a:solidFill>
                            <a:srgbClr val="800000"/>
                          </a:solidFill>
                        </a:rPr>
                        <a:t>Challenges</a:t>
                      </a:r>
                      <a:endParaRPr sz="3200" b="1">
                        <a:solidFill>
                          <a:srgbClr val="8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rgbClr val="D0D0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9075">
                <a:tc>
                  <a:txBody>
                    <a:bodyPr/>
                    <a:lstStyle/>
                    <a:p>
                      <a:pPr marL="455930" marR="0" lvl="0" indent="-45593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rabicPeriod"/>
                      </a:pPr>
                      <a:r>
                        <a:rPr lang="en-KE" sz="28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Job creation and economic growth potential</a:t>
                      </a:r>
                      <a:endParaRPr sz="2800" b="1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rabicPeriod"/>
                      </a:pPr>
                      <a:r>
                        <a:rPr lang="en-KE" sz="28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Data governance and data sovereignty</a:t>
                      </a:r>
                      <a:endParaRPr sz="2800" b="1" i="0" u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455930" marR="0" lvl="0" indent="-45593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rabicPeriod" startAt="2"/>
                      </a:pPr>
                      <a:r>
                        <a:rPr lang="en-KE" sz="28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AI role in enhancing public sector efficiency</a:t>
                      </a:r>
                      <a:endParaRPr sz="2800" b="1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rgbClr val="D0D0E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rabicPeriod" startAt="2"/>
                      </a:pPr>
                      <a:r>
                        <a:rPr lang="en-KE" sz="28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Labour market disruption and job displacement</a:t>
                      </a:r>
                      <a:endParaRPr/>
                    </a:p>
                    <a:p>
                      <a:pPr marL="45720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None/>
                      </a:pPr>
                      <a:endParaRPr sz="2800" b="1" i="0" u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rgbClr val="D0D0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5400">
                <a:tc>
                  <a:txBody>
                    <a:bodyPr/>
                    <a:lstStyle/>
                    <a:p>
                      <a:pPr marL="455930" marR="0" lvl="0" indent="-45593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rabicPeriod" startAt="3"/>
                      </a:pPr>
                      <a:r>
                        <a:rPr lang="en-KE" sz="28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Strengthening existing policy and regulations</a:t>
                      </a:r>
                      <a:endParaRPr sz="2800" b="1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rabicPeriod" startAt="3"/>
                      </a:pPr>
                      <a:r>
                        <a:rPr lang="en-KE" sz="28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Global regulatory pressure</a:t>
                      </a:r>
                      <a:endParaRPr sz="2800" b="1" i="0" u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73825">
                <a:tc>
                  <a:txBody>
                    <a:bodyPr/>
                    <a:lstStyle/>
                    <a:p>
                      <a:pPr marL="455930" marR="0" lvl="0" indent="-45593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rabicPeriod" startAt="4"/>
                      </a:pPr>
                      <a:r>
                        <a:rPr lang="en-KE" sz="28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AI-specific education programs</a:t>
                      </a:r>
                      <a:endParaRPr sz="2800" b="1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/>
                </a:tc>
                <a:tc>
                  <a:txBody>
                    <a:bodyPr/>
                    <a:lstStyle/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rabicPeriod" startAt="4"/>
                      </a:pPr>
                      <a:r>
                        <a:rPr lang="en-KE" sz="28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Cap on competitiveness in AI technology (global supply chain)</a:t>
                      </a:r>
                      <a:endParaRPr sz="2800" b="1" i="0" u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0975">
                <a:tc>
                  <a:txBody>
                    <a:bodyPr/>
                    <a:lstStyle/>
                    <a:p>
                      <a:pPr marL="455930" marR="0" lvl="0" indent="-45593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rabicPeriod" startAt="5"/>
                      </a:pPr>
                      <a:r>
                        <a:rPr lang="en-KE" sz="28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Investments into the local AI innovation ecosystem</a:t>
                      </a:r>
                      <a:endParaRPr sz="2800" b="1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rabicPeriod" startAt="5"/>
                      </a:pPr>
                      <a:r>
                        <a:rPr lang="en-KE" sz="28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Cybersecurity and misinformation/disinformation</a:t>
                      </a:r>
                      <a:endParaRPr sz="2800" b="1" i="0" u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3575">
                <a:tc>
                  <a:txBody>
                    <a:bodyPr/>
                    <a:lstStyle/>
                    <a:p>
                      <a:pPr marL="455930" marR="0" lvl="0" indent="-45593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rabicPeriod" startAt="6"/>
                      </a:pPr>
                      <a:r>
                        <a:rPr lang="en-KE" sz="2800" b="1" i="0" u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Leadership in AI development (models, responsible AI, policy)</a:t>
                      </a:r>
                      <a:endParaRPr sz="2800" b="1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rgbClr val="D0D0E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None/>
                      </a:pPr>
                      <a:endParaRPr sz="2800" b="1" i="0" u="none" strike="noStrike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48400" marR="48400" marT="30300" marB="30300">
                    <a:solidFill>
                      <a:srgbClr val="D0D0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90" name="Google Shape;290;p21"/>
          <p:cNvSpPr/>
          <p:nvPr/>
        </p:nvSpPr>
        <p:spPr>
          <a:xfrm>
            <a:off x="3830638" y="1387475"/>
            <a:ext cx="12801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blinds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1"/>
          <p:cNvSpPr/>
          <p:nvPr/>
        </p:nvSpPr>
        <p:spPr>
          <a:xfrm>
            <a:off x="383853" y="2514600"/>
            <a:ext cx="6016947" cy="6674234"/>
          </a:xfrm>
          <a:prstGeom prst="rect">
            <a:avLst/>
          </a:prstGeom>
          <a:noFill/>
          <a:ln w="9525" cap="flat" cmpd="sng">
            <a:solidFill>
              <a:srgbClr val="F4CCC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5975" tIns="47975" rIns="95975" bIns="479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40">
              <a:solidFill>
                <a:srgbClr val="2C2C2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11"/>
          <p:cNvSpPr txBox="1"/>
          <p:nvPr/>
        </p:nvSpPr>
        <p:spPr>
          <a:xfrm>
            <a:off x="5353740" y="4556361"/>
            <a:ext cx="2094120" cy="332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7975" tIns="63950" rIns="127975" bIns="6395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60">
              <a:solidFill>
                <a:srgbClr val="2C2C2C"/>
              </a:solidFill>
              <a:latin typeface="Overpass Medium"/>
              <a:ea typeface="Overpass Medium"/>
              <a:cs typeface="Overpass Medium"/>
              <a:sym typeface="Overpass Medium"/>
            </a:endParaRPr>
          </a:p>
        </p:txBody>
      </p:sp>
      <p:sp>
        <p:nvSpPr>
          <p:cNvPr id="188" name="Google Shape;188;p11"/>
          <p:cNvSpPr/>
          <p:nvPr/>
        </p:nvSpPr>
        <p:spPr>
          <a:xfrm>
            <a:off x="2693829" y="1371600"/>
            <a:ext cx="874440" cy="87444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127975" tIns="63950" rIns="127975" bIns="63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6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1"/>
          <p:cNvSpPr txBox="1"/>
          <p:nvPr/>
        </p:nvSpPr>
        <p:spPr>
          <a:xfrm>
            <a:off x="802117" y="2786845"/>
            <a:ext cx="4849940" cy="6038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7975" tIns="63950" rIns="127975" bIns="639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3200" b="1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Draft AU AI strategy vision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 i="1">
              <a:solidFill>
                <a:srgbClr val="8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3200" b="1" i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Africa-centric, Responsible and Ethical AI that Empowers People and Contributes to the Continent Inclusive Growth, Resilience and Socio-economic Development</a:t>
            </a:r>
            <a:endParaRPr sz="3200" b="1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0" name="Google Shape;190;p11"/>
          <p:cNvSpPr txBox="1"/>
          <p:nvPr/>
        </p:nvSpPr>
        <p:spPr>
          <a:xfrm>
            <a:off x="9098829" y="4556361"/>
            <a:ext cx="2094120" cy="332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7975" tIns="63950" rIns="127975" bIns="6395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60">
              <a:solidFill>
                <a:srgbClr val="2C2C2C"/>
              </a:solidFill>
              <a:latin typeface="Overpass Medium"/>
              <a:ea typeface="Overpass Medium"/>
              <a:cs typeface="Overpass Medium"/>
              <a:sym typeface="Overpass Medium"/>
            </a:endParaRPr>
          </a:p>
        </p:txBody>
      </p:sp>
      <p:sp>
        <p:nvSpPr>
          <p:cNvPr id="191" name="Google Shape;191;p11"/>
          <p:cNvSpPr txBox="1"/>
          <p:nvPr/>
        </p:nvSpPr>
        <p:spPr>
          <a:xfrm>
            <a:off x="0" y="0"/>
            <a:ext cx="12801600" cy="963349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56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Vision</a:t>
            </a:r>
            <a:endParaRPr/>
          </a:p>
        </p:txBody>
      </p:sp>
      <p:sp>
        <p:nvSpPr>
          <p:cNvPr id="192" name="Google Shape;192;p11"/>
          <p:cNvSpPr txBox="1"/>
          <p:nvPr/>
        </p:nvSpPr>
        <p:spPr>
          <a:xfrm>
            <a:off x="434375" y="4267201"/>
            <a:ext cx="5585425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7975" tIns="63950" rIns="127975" bIns="63950" anchor="t" anchorCtr="0">
            <a:noAutofit/>
          </a:bodyPr>
          <a:lstStyle/>
          <a:p>
            <a:pPr marL="1200115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 i="1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3" name="Google Shape;193;p11"/>
          <p:cNvSpPr/>
          <p:nvPr/>
        </p:nvSpPr>
        <p:spPr>
          <a:xfrm>
            <a:off x="6553200" y="2545966"/>
            <a:ext cx="6016947" cy="6674234"/>
          </a:xfrm>
          <a:prstGeom prst="rect">
            <a:avLst/>
          </a:prstGeom>
          <a:noFill/>
          <a:ln w="9525" cap="flat" cmpd="sng">
            <a:solidFill>
              <a:srgbClr val="F4CCC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5975" tIns="47975" rIns="95975" bIns="479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40">
              <a:solidFill>
                <a:srgbClr val="2C2C2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11"/>
          <p:cNvSpPr/>
          <p:nvPr/>
        </p:nvSpPr>
        <p:spPr>
          <a:xfrm>
            <a:off x="8915400" y="1301754"/>
            <a:ext cx="874440" cy="87444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127975" tIns="63950" rIns="127975" bIns="63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6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11"/>
          <p:cNvSpPr txBox="1"/>
          <p:nvPr/>
        </p:nvSpPr>
        <p:spPr>
          <a:xfrm>
            <a:off x="7149543" y="2832466"/>
            <a:ext cx="4849940" cy="4068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7975" tIns="63950" rIns="127975" bIns="639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3200" b="1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Kenya AI strategy vision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 i="1">
              <a:solidFill>
                <a:srgbClr val="8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3200" b="1" i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regional leader in AI R&amp;D and innovation for inclusive socio-economic development</a:t>
            </a:r>
            <a:endParaRPr sz="3200" b="1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238465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2"/>
          <p:cNvSpPr/>
          <p:nvPr/>
        </p:nvSpPr>
        <p:spPr>
          <a:xfrm>
            <a:off x="228600" y="1752600"/>
            <a:ext cx="12344399" cy="7620000"/>
          </a:xfrm>
          <a:prstGeom prst="rect">
            <a:avLst/>
          </a:prstGeom>
          <a:noFill/>
          <a:ln w="9525" cap="flat" cmpd="sng">
            <a:solidFill>
              <a:srgbClr val="F4CCC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5975" tIns="47975" rIns="95975" bIns="479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40">
              <a:solidFill>
                <a:srgbClr val="2C2C2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2"/>
          <p:cNvSpPr/>
          <p:nvPr/>
        </p:nvSpPr>
        <p:spPr>
          <a:xfrm>
            <a:off x="5963579" y="1342372"/>
            <a:ext cx="874440" cy="87444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127975" tIns="63950" rIns="127975" bIns="63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6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12"/>
          <p:cNvSpPr txBox="1">
            <a:spLocks noGrp="1"/>
          </p:cNvSpPr>
          <p:nvPr>
            <p:ph type="title"/>
          </p:nvPr>
        </p:nvSpPr>
        <p:spPr>
          <a:xfrm>
            <a:off x="0" y="1"/>
            <a:ext cx="12801599" cy="12192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5975" tIns="47975" rIns="95975" bIns="4797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5400" b="1"/>
              <a:t>Value Proposition</a:t>
            </a:r>
            <a:endParaRPr sz="5400"/>
          </a:p>
        </p:txBody>
      </p:sp>
      <p:sp>
        <p:nvSpPr>
          <p:cNvPr id="204" name="Google Shape;204;p12"/>
          <p:cNvSpPr txBox="1">
            <a:spLocks noGrp="1"/>
          </p:cNvSpPr>
          <p:nvPr>
            <p:ph type="body" idx="1"/>
          </p:nvPr>
        </p:nvSpPr>
        <p:spPr>
          <a:xfrm>
            <a:off x="533400" y="2339983"/>
            <a:ext cx="5787390" cy="6651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975" tIns="47975" rIns="95975" bIns="47975" anchor="t" anchorCtr="0">
            <a:normAutofit fontScale="62500" lnSpcReduction="20000"/>
          </a:bodyPr>
          <a:lstStyle/>
          <a:p>
            <a:pPr marL="560055" lvl="0" indent="-480047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100000"/>
              <a:buFont typeface="Tahoma"/>
              <a:buAutoNum type="alphaLcParenR"/>
            </a:pPr>
            <a:r>
              <a:rPr lang="en-KE" sz="4560">
                <a:solidFill>
                  <a:srgbClr val="800000"/>
                </a:solidFill>
              </a:rPr>
              <a:t>Economic growth </a:t>
            </a:r>
            <a:r>
              <a:rPr lang="en-KE" sz="4560"/>
              <a:t>through contribution to GDP growth, including new digital jobs, enhanced productivity, revenue generation, cost management, and improved government service delivery</a:t>
            </a:r>
            <a:endParaRPr/>
          </a:p>
          <a:p>
            <a:pPr marL="560055" lvl="0" indent="-299072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/>
              <a:buNone/>
            </a:pPr>
            <a:endParaRPr sz="4560"/>
          </a:p>
          <a:p>
            <a:pPr marL="560055" lvl="0" indent="-480047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100000"/>
              <a:buFont typeface="Tahoma"/>
              <a:buAutoNum type="alphaLcParenR"/>
            </a:pPr>
            <a:r>
              <a:rPr lang="en-KE" sz="4560">
                <a:solidFill>
                  <a:srgbClr val="800000"/>
                </a:solidFill>
              </a:rPr>
              <a:t>Competitiveness</a:t>
            </a:r>
            <a:r>
              <a:rPr lang="en-KE" sz="4560"/>
              <a:t> by positioning Kenya as a leader in AI R&amp;D, active AI startup ecosystem, and a net exporter of quality AI technology and services</a:t>
            </a:r>
            <a:endParaRPr/>
          </a:p>
        </p:txBody>
      </p:sp>
      <p:sp>
        <p:nvSpPr>
          <p:cNvPr id="205" name="Google Shape;205;p12"/>
          <p:cNvSpPr txBox="1">
            <a:spLocks noGrp="1"/>
          </p:cNvSpPr>
          <p:nvPr>
            <p:ph type="body" idx="2"/>
          </p:nvPr>
        </p:nvSpPr>
        <p:spPr>
          <a:xfrm>
            <a:off x="6480810" y="2339983"/>
            <a:ext cx="5787390" cy="6880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975" tIns="47975" rIns="95975" bIns="47975" anchor="t" anchorCtr="0">
            <a:normAutofit fontScale="62500" lnSpcReduction="20000"/>
          </a:bodyPr>
          <a:lstStyle/>
          <a:p>
            <a:pPr marL="994408" lvl="0" indent="-914400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100000"/>
              <a:buFont typeface="Tahoma"/>
              <a:buAutoNum type="alphaLcParenR" startAt="3"/>
            </a:pPr>
            <a:r>
              <a:rPr lang="en-KE" sz="4560">
                <a:solidFill>
                  <a:srgbClr val="800000"/>
                </a:solidFill>
              </a:rPr>
              <a:t>Data governance framework </a:t>
            </a:r>
            <a:r>
              <a:rPr lang="en-KE" sz="4560"/>
              <a:t>that facilitates ethical AI use and data accessibility</a:t>
            </a:r>
            <a:endParaRPr/>
          </a:p>
          <a:p>
            <a:pPr marL="994408" lvl="0" indent="-733425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/>
              <a:buNone/>
            </a:pPr>
            <a:endParaRPr sz="4560"/>
          </a:p>
          <a:p>
            <a:pPr marL="994408" lvl="0" indent="-914400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100000"/>
              <a:buFont typeface="Tahoma"/>
              <a:buAutoNum type="alphaLcParenR" startAt="3"/>
            </a:pPr>
            <a:r>
              <a:rPr lang="en-KE" sz="4600">
                <a:solidFill>
                  <a:srgbClr val="800000"/>
                </a:solidFill>
              </a:rPr>
              <a:t>Agile AI governance framework </a:t>
            </a:r>
            <a:r>
              <a:rPr lang="en-KE" sz="4600">
                <a:solidFill>
                  <a:schemeClr val="dk1"/>
                </a:solidFill>
              </a:rPr>
              <a:t>that responds quickly to technological change</a:t>
            </a:r>
            <a:endParaRPr/>
          </a:p>
          <a:p>
            <a:pPr marL="994408" lvl="0" indent="-73183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ahoma"/>
              <a:buNone/>
            </a:pPr>
            <a:endParaRPr sz="4600">
              <a:solidFill>
                <a:srgbClr val="800000"/>
              </a:solidFill>
            </a:endParaRPr>
          </a:p>
          <a:p>
            <a:pPr marL="994408" lvl="0" indent="-914400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ct val="100000"/>
              <a:buFont typeface="Tahoma"/>
              <a:buAutoNum type="alphaLcParenR" startAt="3"/>
            </a:pPr>
            <a:r>
              <a:rPr lang="en-KE" sz="4600">
                <a:solidFill>
                  <a:srgbClr val="800000"/>
                </a:solidFill>
              </a:rPr>
              <a:t>Social impact </a:t>
            </a:r>
            <a:r>
              <a:rPr lang="en-KE" sz="4600">
                <a:solidFill>
                  <a:schemeClr val="dk1"/>
                </a:solidFill>
              </a:rPr>
              <a:t>by improving access to essential services, alleviating poverty, and empowering local communities </a:t>
            </a:r>
            <a:r>
              <a:rPr lang="en-KE" sz="4560">
                <a:solidFill>
                  <a:schemeClr val="dk1"/>
                </a:solidFill>
              </a:rPr>
              <a:t>and individuals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9220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3"/>
          <p:cNvSpPr txBox="1">
            <a:spLocks noGrp="1"/>
          </p:cNvSpPr>
          <p:nvPr>
            <p:ph type="body" idx="1"/>
          </p:nvPr>
        </p:nvSpPr>
        <p:spPr>
          <a:xfrm>
            <a:off x="320041" y="762000"/>
            <a:ext cx="12268200" cy="8625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60"/>
              <a:buFont typeface="Tahoma"/>
              <a:buNone/>
            </a:pPr>
            <a:endParaRPr>
              <a:solidFill>
                <a:srgbClr val="800000"/>
              </a:solidFill>
            </a:endParaRPr>
          </a:p>
          <a:p>
            <a:pPr marL="480047" lvl="0" indent="-266687" algn="l" rtl="0">
              <a:spcBef>
                <a:spcPts val="672"/>
              </a:spcBef>
              <a:spcAft>
                <a:spcPts val="0"/>
              </a:spcAft>
              <a:buClr>
                <a:srgbClr val="000000"/>
              </a:buClr>
              <a:buSzPts val="3360"/>
              <a:buFont typeface="Tahoma"/>
              <a:buNone/>
            </a:pPr>
            <a:endParaRPr/>
          </a:p>
          <a:p>
            <a:pPr marL="480047" lvl="0" indent="-266687" algn="l" rtl="0">
              <a:spcBef>
                <a:spcPts val="672"/>
              </a:spcBef>
              <a:spcAft>
                <a:spcPts val="0"/>
              </a:spcAft>
              <a:buClr>
                <a:srgbClr val="000000"/>
              </a:buClr>
              <a:buSzPts val="3360"/>
              <a:buFont typeface="Tahoma"/>
              <a:buNone/>
            </a:pPr>
            <a:endParaRPr/>
          </a:p>
        </p:txBody>
      </p:sp>
      <p:graphicFrame>
        <p:nvGraphicFramePr>
          <p:cNvPr id="211" name="Google Shape;211;p13"/>
          <p:cNvGraphicFramePr/>
          <p:nvPr/>
        </p:nvGraphicFramePr>
        <p:xfrm>
          <a:off x="213359" y="1525125"/>
          <a:ext cx="12455900" cy="6538575"/>
        </p:xfrm>
        <a:graphic>
          <a:graphicData uri="http://schemas.openxmlformats.org/drawingml/2006/table">
            <a:tbl>
              <a:tblPr firstRow="1" bandRow="1">
                <a:noFill/>
                <a:tableStyleId>{807EAA80-FE11-4264-8911-910FB8BBA72C}</a:tableStyleId>
              </a:tblPr>
              <a:tblGrid>
                <a:gridCol w="618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68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12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KE" sz="2800">
                          <a:solidFill>
                            <a:srgbClr val="800000"/>
                          </a:solidFill>
                        </a:rPr>
                        <a:t>AU AI Guiding Principles</a:t>
                      </a:r>
                      <a:endParaRPr/>
                    </a:p>
                  </a:txBody>
                  <a:tcPr marL="128025" marR="128025" marT="64000" marB="64000">
                    <a:solidFill>
                      <a:srgbClr val="D0D0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KE" sz="2800">
                          <a:solidFill>
                            <a:srgbClr val="800000"/>
                          </a:solidFill>
                        </a:rPr>
                        <a:t>Kenya’s AI Guiding Principles</a:t>
                      </a:r>
                      <a:endParaRPr/>
                    </a:p>
                  </a:txBody>
                  <a:tcPr marL="128025" marR="128025" marT="64000" marB="640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7375">
                <a:tc>
                  <a:txBody>
                    <a:bodyPr/>
                    <a:lstStyle/>
                    <a:p>
                      <a:pPr marL="457200" marR="0" lvl="0" indent="-4572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>
                          <a:solidFill>
                            <a:schemeClr val="dk1"/>
                          </a:solidFill>
                        </a:rPr>
                        <a:t>Local first</a:t>
                      </a:r>
                      <a:endParaRPr/>
                    </a:p>
                    <a:p>
                      <a:pPr marL="457200" marR="0" lvl="0" indent="-4572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>
                          <a:solidFill>
                            <a:schemeClr val="dk1"/>
                          </a:solidFill>
                        </a:rPr>
                        <a:t>People-centred</a:t>
                      </a:r>
                      <a:endParaRPr/>
                    </a:p>
                    <a:p>
                      <a:pPr marL="457200" marR="0" lvl="0" indent="-4572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>
                          <a:solidFill>
                            <a:schemeClr val="dk1"/>
                          </a:solidFill>
                        </a:rPr>
                        <a:t>Human rights and human dignity</a:t>
                      </a:r>
                      <a:endParaRPr/>
                    </a:p>
                    <a:p>
                      <a:pPr marL="457200" marR="0" lvl="0" indent="-4572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>
                          <a:solidFill>
                            <a:schemeClr val="dk1"/>
                          </a:solidFill>
                        </a:rPr>
                        <a:t>Peace and prosperity</a:t>
                      </a:r>
                      <a:endParaRPr/>
                    </a:p>
                    <a:p>
                      <a:pPr marL="457200" marR="0" lvl="0" indent="-4572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>
                          <a:solidFill>
                            <a:schemeClr val="dk1"/>
                          </a:solidFill>
                        </a:rPr>
                        <a:t>Inclusion and diversity</a:t>
                      </a:r>
                      <a:endParaRPr/>
                    </a:p>
                    <a:p>
                      <a:pPr marL="457200" marR="0" lvl="0" indent="-4572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>
                          <a:solidFill>
                            <a:schemeClr val="dk1"/>
                          </a:solidFill>
                        </a:rPr>
                        <a:t>Ethics</a:t>
                      </a:r>
                      <a:endParaRPr/>
                    </a:p>
                    <a:p>
                      <a:pPr marL="457200" marR="0" lvl="0" indent="-4572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>
                          <a:solidFill>
                            <a:schemeClr val="dk1"/>
                          </a:solidFill>
                        </a:rPr>
                        <a:t>Cooperation and integration</a:t>
                      </a:r>
                      <a:endParaRPr/>
                    </a:p>
                    <a:p>
                      <a:pPr marL="457200" marR="0" lvl="0" indent="-4572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/>
                        <a:t>Cooperation between </a:t>
                      </a:r>
                      <a:r>
                        <a:rPr lang="en-KE" sz="2800" b="1">
                          <a:solidFill>
                            <a:schemeClr val="dk1"/>
                          </a:solidFill>
                        </a:rPr>
                        <a:t>African institutions and international organisations </a:t>
                      </a:r>
                      <a:endParaRPr/>
                    </a:p>
                    <a:p>
                      <a:pPr marL="457200" marR="0" lvl="0" indent="-4572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>
                          <a:solidFill>
                            <a:schemeClr val="dk1"/>
                          </a:solidFill>
                        </a:rPr>
                        <a:t>Skills Development, Public Awareness and Education</a:t>
                      </a:r>
                      <a:endParaRPr sz="2800" b="1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128025" marR="128025" marT="64000" marB="64000">
                    <a:solidFill>
                      <a:srgbClr val="D0D0E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 u="none" strike="noStrike">
                          <a:solidFill>
                            <a:schemeClr val="dk1"/>
                          </a:solidFill>
                        </a:rPr>
                        <a:t>Inclusivity and non-discrimination</a:t>
                      </a:r>
                      <a:endParaRPr/>
                    </a:p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 u="none" strike="noStrike">
                          <a:solidFill>
                            <a:schemeClr val="dk1"/>
                          </a:solidFill>
                        </a:rPr>
                        <a:t>Participation and co-creation</a:t>
                      </a:r>
                      <a:endParaRPr/>
                    </a:p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 u="none" strike="noStrike">
                          <a:solidFill>
                            <a:schemeClr val="dk1"/>
                          </a:solidFill>
                        </a:rPr>
                        <a:t>Transparency and accountability</a:t>
                      </a:r>
                      <a:endParaRPr/>
                    </a:p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 u="none" strike="noStrike">
                          <a:solidFill>
                            <a:schemeClr val="dk1"/>
                          </a:solidFill>
                        </a:rPr>
                        <a:t>Ethical and responsible AI</a:t>
                      </a:r>
                      <a:endParaRPr/>
                    </a:p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 u="none" strike="noStrike">
                          <a:solidFill>
                            <a:schemeClr val="dk1"/>
                          </a:solidFill>
                        </a:rPr>
                        <a:t>Cultural preservation and contextualization</a:t>
                      </a:r>
                      <a:endParaRPr/>
                    </a:p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 u="none" strike="noStrike">
                          <a:solidFill>
                            <a:schemeClr val="dk1"/>
                          </a:solidFill>
                        </a:rPr>
                        <a:t>Environmental sustainability</a:t>
                      </a:r>
                      <a:endParaRPr/>
                    </a:p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 u="none" strike="noStrike">
                          <a:solidFill>
                            <a:schemeClr val="dk1"/>
                          </a:solidFill>
                        </a:rPr>
                        <a:t>Economic benefit and self-sufficiency</a:t>
                      </a:r>
                      <a:endParaRPr/>
                    </a:p>
                    <a:p>
                      <a:pPr marL="457200" marR="0" lvl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AutoNum type="alphaLcParenR"/>
                      </a:pPr>
                      <a:r>
                        <a:rPr lang="en-KE" sz="2800" b="1" u="none" strike="noStrike">
                          <a:solidFill>
                            <a:schemeClr val="dk1"/>
                          </a:solidFill>
                        </a:rPr>
                        <a:t>Local first approach</a:t>
                      </a:r>
                      <a:endParaRPr sz="2800" b="1"/>
                    </a:p>
                  </a:txBody>
                  <a:tcPr marL="128025" marR="128025" marT="64000" marB="64000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2" name="Google Shape;212;p13"/>
          <p:cNvSpPr txBox="1">
            <a:spLocks noGrp="1"/>
          </p:cNvSpPr>
          <p:nvPr>
            <p:ph type="title"/>
          </p:nvPr>
        </p:nvSpPr>
        <p:spPr>
          <a:xfrm>
            <a:off x="0" y="1"/>
            <a:ext cx="12801599" cy="12192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5975" tIns="47975" rIns="95975" bIns="4797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5400" b="1"/>
              <a:t>Guiding Principles</a:t>
            </a:r>
            <a:endParaRPr sz="5400"/>
          </a:p>
        </p:txBody>
      </p:sp>
    </p:spTree>
    <p:extLst>
      <p:ext uri="{BB962C8B-B14F-4D97-AF65-F5344CB8AC3E}">
        <p14:creationId xmlns:p14="http://schemas.microsoft.com/office/powerpoint/2010/main" val="31277430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>
          <a:extLst>
            <a:ext uri="{FF2B5EF4-FFF2-40B4-BE49-F238E27FC236}">
              <a16:creationId xmlns:a16="http://schemas.microsoft.com/office/drawing/2014/main" id="{A161B2C6-27C1-1792-5031-2F4DDC0C91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5" name="Google Shape;295;p22">
            <a:extLst>
              <a:ext uri="{FF2B5EF4-FFF2-40B4-BE49-F238E27FC236}">
                <a16:creationId xmlns:a16="http://schemas.microsoft.com/office/drawing/2014/main" id="{3D01237B-AE72-FD2C-476A-E1C8B879AF2E}"/>
              </a:ext>
            </a:extLst>
          </p:cNvPr>
          <p:cNvGrpSpPr/>
          <p:nvPr/>
        </p:nvGrpSpPr>
        <p:grpSpPr>
          <a:xfrm>
            <a:off x="1928985" y="3895100"/>
            <a:ext cx="8896729" cy="2282011"/>
            <a:chOff x="3443520" y="1609390"/>
            <a:chExt cx="2256959" cy="1592427"/>
          </a:xfrm>
        </p:grpSpPr>
        <p:sp>
          <p:nvSpPr>
            <p:cNvPr id="296" name="Google Shape;296;p22">
              <a:extLst>
                <a:ext uri="{FF2B5EF4-FFF2-40B4-BE49-F238E27FC236}">
                  <a16:creationId xmlns:a16="http://schemas.microsoft.com/office/drawing/2014/main" id="{4A052EFB-EE9E-4A5D-F44D-539358F30A36}"/>
                </a:ext>
              </a:extLst>
            </p:cNvPr>
            <p:cNvSpPr/>
            <p:nvPr/>
          </p:nvSpPr>
          <p:spPr>
            <a:xfrm rot="10800000">
              <a:off x="3443579" y="1609390"/>
              <a:ext cx="2256900" cy="71700"/>
            </a:xfrm>
            <a:prstGeom prst="rect">
              <a:avLst/>
            </a:prstGeom>
            <a:gradFill>
              <a:gsLst>
                <a:gs pos="0">
                  <a:srgbClr val="E86742"/>
                </a:gs>
                <a:gs pos="100000">
                  <a:srgbClr val="D7BDD1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5975" tIns="47975" rIns="95975" bIns="479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70">
                <a:solidFill>
                  <a:srgbClr val="2C2C2C"/>
                </a:solidFill>
                <a:latin typeface="Overpass Mono"/>
                <a:ea typeface="Overpass Mono"/>
                <a:cs typeface="Overpass Mono"/>
                <a:sym typeface="Overpass Mono"/>
              </a:endParaRPr>
            </a:p>
          </p:txBody>
        </p:sp>
        <p:sp>
          <p:nvSpPr>
            <p:cNvPr id="297" name="Google Shape;297;p22">
              <a:extLst>
                <a:ext uri="{FF2B5EF4-FFF2-40B4-BE49-F238E27FC236}">
                  <a16:creationId xmlns:a16="http://schemas.microsoft.com/office/drawing/2014/main" id="{909A5DBC-2815-5724-3DC0-95781BB81EAC}"/>
                </a:ext>
              </a:extLst>
            </p:cNvPr>
            <p:cNvSpPr/>
            <p:nvPr/>
          </p:nvSpPr>
          <p:spPr>
            <a:xfrm>
              <a:off x="3443520" y="1609417"/>
              <a:ext cx="2256900" cy="1592400"/>
            </a:xfrm>
            <a:prstGeom prst="rect">
              <a:avLst/>
            </a:prstGeom>
            <a:noFill/>
            <a:ln w="12700" cap="flat" cmpd="sng">
              <a:solidFill>
                <a:srgbClr val="C77B2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5975" tIns="47975" rIns="95975" bIns="479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90">
                <a:solidFill>
                  <a:srgbClr val="2C2C2C"/>
                </a:solidFill>
                <a:latin typeface="Overpass Mono"/>
                <a:ea typeface="Overpass Mono"/>
                <a:cs typeface="Overpass Mono"/>
                <a:sym typeface="Overpass Mono"/>
              </a:endParaRPr>
            </a:p>
          </p:txBody>
        </p:sp>
      </p:grpSp>
      <p:sp>
        <p:nvSpPr>
          <p:cNvPr id="298" name="Google Shape;298;p22">
            <a:extLst>
              <a:ext uri="{FF2B5EF4-FFF2-40B4-BE49-F238E27FC236}">
                <a16:creationId xmlns:a16="http://schemas.microsoft.com/office/drawing/2014/main" id="{CC4879E5-1074-D3F2-36C8-26899E2C0C76}"/>
              </a:ext>
            </a:extLst>
          </p:cNvPr>
          <p:cNvSpPr txBox="1"/>
          <p:nvPr/>
        </p:nvSpPr>
        <p:spPr>
          <a:xfrm>
            <a:off x="2073645" y="4276493"/>
            <a:ext cx="8654310" cy="1758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975" tIns="47975" rIns="95975" bIns="479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5400" b="1" dirty="0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Strategic Themes and Sub-themes</a:t>
            </a:r>
            <a:endParaRPr sz="5400" b="1" dirty="0">
              <a:solidFill>
                <a:schemeClr val="dk1"/>
              </a:solidFill>
              <a:latin typeface="Overpass Black"/>
              <a:ea typeface="Overpass Black"/>
              <a:cs typeface="Overpass Black"/>
              <a:sym typeface="Overpass Black"/>
            </a:endParaRPr>
          </a:p>
        </p:txBody>
      </p:sp>
    </p:spTree>
    <p:extLst>
      <p:ext uri="{BB962C8B-B14F-4D97-AF65-F5344CB8AC3E}">
        <p14:creationId xmlns:p14="http://schemas.microsoft.com/office/powerpoint/2010/main" val="39270221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6"/>
          <p:cNvSpPr/>
          <p:nvPr/>
        </p:nvSpPr>
        <p:spPr>
          <a:xfrm>
            <a:off x="0" y="0"/>
            <a:ext cx="12801600" cy="960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519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7" name="Google Shape;337;p26"/>
          <p:cNvSpPr/>
          <p:nvPr/>
        </p:nvSpPr>
        <p:spPr>
          <a:xfrm>
            <a:off x="9995093" y="7680961"/>
            <a:ext cx="2806507" cy="1920240"/>
          </a:xfrm>
          <a:custGeom>
            <a:avLst/>
            <a:gdLst/>
            <a:ahLst/>
            <a:cxnLst/>
            <a:rect l="l" t="t" r="r" b="b"/>
            <a:pathLst>
              <a:path w="2672863" h="1371600" extrusionOk="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26"/>
          <p:cNvSpPr/>
          <p:nvPr/>
        </p:nvSpPr>
        <p:spPr>
          <a:xfrm>
            <a:off x="4832152" y="910225"/>
            <a:ext cx="3137293" cy="4183058"/>
          </a:xfrm>
          <a:prstGeom prst="arc">
            <a:avLst>
              <a:gd name="adj1" fmla="val 14441841"/>
              <a:gd name="adj2" fmla="val 0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519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26"/>
          <p:cNvSpPr txBox="1">
            <a:spLocks noGrp="1"/>
          </p:cNvSpPr>
          <p:nvPr>
            <p:ph type="body" idx="1"/>
          </p:nvPr>
        </p:nvSpPr>
        <p:spPr>
          <a:xfrm>
            <a:off x="880111" y="2778220"/>
            <a:ext cx="5520690" cy="5869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80047" lvl="0" indent="-26668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60"/>
              <a:buFont typeface="Tahoma"/>
              <a:buNone/>
            </a:pPr>
            <a:endParaRPr/>
          </a:p>
          <a:p>
            <a:pPr marL="1280123" lvl="1" indent="-462262" algn="l" rtl="0">
              <a:spcBef>
                <a:spcPts val="168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None/>
            </a:pPr>
            <a:endParaRPr/>
          </a:p>
        </p:txBody>
      </p:sp>
      <p:graphicFrame>
        <p:nvGraphicFramePr>
          <p:cNvPr id="340" name="Google Shape;340;p26"/>
          <p:cNvGraphicFramePr/>
          <p:nvPr>
            <p:extLst>
              <p:ext uri="{D42A27DB-BD31-4B8C-83A1-F6EECF244321}">
                <p14:modId xmlns:p14="http://schemas.microsoft.com/office/powerpoint/2010/main" val="519396817"/>
              </p:ext>
            </p:extLst>
          </p:nvPr>
        </p:nvGraphicFramePr>
        <p:xfrm>
          <a:off x="106679" y="249383"/>
          <a:ext cx="12566333" cy="9321580"/>
        </p:xfrm>
        <a:graphic>
          <a:graphicData uri="http://schemas.openxmlformats.org/drawingml/2006/table">
            <a:tbl>
              <a:tblPr firstRow="1" firstCol="1" bandRow="1">
                <a:noFill/>
                <a:tableStyleId>{807EAA80-FE11-4264-8911-910FB8BBA72C}</a:tableStyleId>
              </a:tblPr>
              <a:tblGrid>
                <a:gridCol w="32876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786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917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KE" sz="3600" b="1" cap="none" dirty="0">
                          <a:solidFill>
                            <a:srgbClr val="800000"/>
                          </a:solidFill>
                        </a:rPr>
                        <a:t>Strategic Themes</a:t>
                      </a: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/>
                    </a:p>
                  </a:txBody>
                  <a:tcPr marL="46400" marR="27775" marT="13250" marB="99450" anchor="b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KE" sz="3600" b="1" cap="none" dirty="0">
                          <a:solidFill>
                            <a:srgbClr val="800000"/>
                          </a:solidFill>
                        </a:rPr>
                        <a:t>Strategic </a:t>
                      </a: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KE" sz="3600" b="1" cap="none" dirty="0">
                          <a:solidFill>
                            <a:srgbClr val="800000"/>
                          </a:solidFill>
                        </a:rPr>
                        <a:t>Sub-themes</a:t>
                      </a: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/>
                    </a:p>
                  </a:txBody>
                  <a:tcPr marL="46400" marR="27775" marT="13250" marB="99450" anchor="b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3360"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00000"/>
                        </a:buClr>
                        <a:buSzPts val="2500"/>
                        <a:buFont typeface="Tahoma"/>
                        <a:buAutoNum type="arabicPeriod"/>
                      </a:pPr>
                      <a:r>
                        <a:rPr lang="en-KE" sz="2800" b="1" cap="none" dirty="0">
                          <a:solidFill>
                            <a:srgbClr val="800000"/>
                          </a:solidFill>
                        </a:rPr>
                        <a:t>AI Digital Infrastructure </a:t>
                      </a:r>
                      <a:endParaRPr sz="2800" b="1" cap="none" dirty="0">
                        <a:solidFill>
                          <a:srgbClr val="8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6400" marR="27775" marT="13250" marB="99450"/>
                </a:tc>
                <a:tc>
                  <a:txBody>
                    <a:bodyPr/>
                    <a:lstStyle/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AI-ready national digital infrastructure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Compute infrastructure (data centres)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Green energy sources to power AI infrastructure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Domestic manufacturing facilities for AI-specific hardware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Cybersecurity infrastructure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Partnerships and collaborations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</a:txBody>
                  <a:tcPr marL="46400" marR="27775" marT="13250" marB="9945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2010"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00000"/>
                        </a:buClr>
                        <a:buSzPts val="2500"/>
                        <a:buFont typeface="Tahoma"/>
                        <a:buAutoNum type="arabicPeriod" startAt="2"/>
                      </a:pPr>
                      <a:r>
                        <a:rPr lang="en-KE" sz="2800" b="1" cap="none" dirty="0">
                          <a:solidFill>
                            <a:srgbClr val="800000"/>
                          </a:solidFill>
                        </a:rPr>
                        <a:t>Data </a:t>
                      </a:r>
                      <a:endParaRPr sz="2800" b="1" cap="none" dirty="0">
                        <a:solidFill>
                          <a:srgbClr val="8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6400" marR="27775" marT="13250" marB="99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Data governance framework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Secure data sharing</a:t>
                      </a: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Quality AI training </a:t>
                      </a:r>
                      <a:r>
                        <a:rPr lang="en-KE" sz="2800" b="1" cap="none" dirty="0">
                          <a:solidFill>
                            <a:schemeClr val="dk1"/>
                          </a:solidFill>
                        </a:rPr>
                        <a:t>datasets</a:t>
                      </a:r>
                      <a:endParaRPr sz="2800" b="1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6400" marR="27775" marT="13250" marB="99450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2662"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00000"/>
                        </a:buClr>
                        <a:buSzPts val="2500"/>
                        <a:buFont typeface="Tahoma"/>
                        <a:buAutoNum type="arabicPeriod" startAt="3"/>
                      </a:pPr>
                      <a:r>
                        <a:rPr lang="en-KE" sz="2800" b="1" cap="none" dirty="0">
                          <a:solidFill>
                            <a:srgbClr val="800000"/>
                          </a:solidFill>
                        </a:rPr>
                        <a:t>AI R&amp;D and Innovation </a:t>
                      </a:r>
                      <a:endParaRPr sz="2800" b="1" cap="none" dirty="0">
                        <a:solidFill>
                          <a:srgbClr val="8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6400" marR="27775" marT="13250" marB="99450"/>
                </a:tc>
                <a:tc>
                  <a:txBody>
                    <a:bodyPr/>
                    <a:lstStyle/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AI R&amp;D capabilities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AI innovation 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Scaling local AI enterprises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Market for local AI solutions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</a:txBody>
                  <a:tcPr marL="46400" marR="27775" marT="13250" marB="9945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blinds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7"/>
          <p:cNvSpPr/>
          <p:nvPr/>
        </p:nvSpPr>
        <p:spPr>
          <a:xfrm>
            <a:off x="0" y="0"/>
            <a:ext cx="12801600" cy="960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519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0" name="Google Shape;350;p27"/>
          <p:cNvSpPr/>
          <p:nvPr/>
        </p:nvSpPr>
        <p:spPr>
          <a:xfrm>
            <a:off x="9995093" y="7680961"/>
            <a:ext cx="2806507" cy="1920240"/>
          </a:xfrm>
          <a:custGeom>
            <a:avLst/>
            <a:gdLst/>
            <a:ahLst/>
            <a:cxnLst/>
            <a:rect l="l" t="t" r="r" b="b"/>
            <a:pathLst>
              <a:path w="2672863" h="1371600" extrusionOk="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27"/>
          <p:cNvSpPr/>
          <p:nvPr/>
        </p:nvSpPr>
        <p:spPr>
          <a:xfrm>
            <a:off x="4832152" y="910225"/>
            <a:ext cx="3137293" cy="4183058"/>
          </a:xfrm>
          <a:prstGeom prst="arc">
            <a:avLst>
              <a:gd name="adj1" fmla="val 14441841"/>
              <a:gd name="adj2" fmla="val 0"/>
            </a:avLst>
          </a:prstGeom>
          <a:noFill/>
          <a:ln w="127000" cap="rnd" cmpd="sng">
            <a:solidFill>
              <a:schemeClr val="accent4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519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p27"/>
          <p:cNvSpPr txBox="1">
            <a:spLocks noGrp="1"/>
          </p:cNvSpPr>
          <p:nvPr>
            <p:ph type="body" idx="1"/>
          </p:nvPr>
        </p:nvSpPr>
        <p:spPr>
          <a:xfrm>
            <a:off x="880111" y="2778220"/>
            <a:ext cx="5520690" cy="5869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80047" lvl="0" indent="-26668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60"/>
              <a:buFont typeface="Tahoma"/>
              <a:buNone/>
            </a:pPr>
            <a:endParaRPr/>
          </a:p>
          <a:p>
            <a:pPr marL="1280123" lvl="1" indent="-462262" algn="l" rtl="0">
              <a:spcBef>
                <a:spcPts val="168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None/>
            </a:pPr>
            <a:endParaRPr/>
          </a:p>
        </p:txBody>
      </p:sp>
      <p:graphicFrame>
        <p:nvGraphicFramePr>
          <p:cNvPr id="353" name="Google Shape;353;p27"/>
          <p:cNvGraphicFramePr/>
          <p:nvPr>
            <p:extLst>
              <p:ext uri="{D42A27DB-BD31-4B8C-83A1-F6EECF244321}">
                <p14:modId xmlns:p14="http://schemas.microsoft.com/office/powerpoint/2010/main" val="4239975922"/>
              </p:ext>
            </p:extLst>
          </p:nvPr>
        </p:nvGraphicFramePr>
        <p:xfrm>
          <a:off x="96982" y="144086"/>
          <a:ext cx="12579927" cy="9457114"/>
        </p:xfrm>
        <a:graphic>
          <a:graphicData uri="http://schemas.openxmlformats.org/drawingml/2006/table">
            <a:tbl>
              <a:tblPr firstRow="1" firstCol="1" bandRow="1">
                <a:noFill/>
                <a:tableStyleId>{807EAA80-FE11-4264-8911-910FB8BBA72C}</a:tableStyleId>
              </a:tblPr>
              <a:tblGrid>
                <a:gridCol w="28493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30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8783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KE" sz="2800" b="1" cap="none" dirty="0">
                          <a:solidFill>
                            <a:srgbClr val="800000"/>
                          </a:solidFill>
                        </a:rPr>
                        <a:t>Strategic Themes</a:t>
                      </a:r>
                      <a:endParaRPr sz="2800" dirty="0"/>
                    </a:p>
                  </a:txBody>
                  <a:tcPr marL="46400" marR="27775" marT="13250" marB="99450" anchor="b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KE" sz="2800" b="1" cap="none" dirty="0">
                          <a:solidFill>
                            <a:srgbClr val="800000"/>
                          </a:solidFill>
                        </a:rPr>
                        <a:t>Strategic 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KE" sz="2800" b="1" cap="none" dirty="0">
                          <a:solidFill>
                            <a:srgbClr val="800000"/>
                          </a:solidFill>
                        </a:rPr>
                        <a:t>Sub-themes</a:t>
                      </a:r>
                      <a:endParaRPr sz="2800" dirty="0"/>
                    </a:p>
                  </a:txBody>
                  <a:tcPr marL="46400" marR="27775" marT="13250" marB="99450" anchor="b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3029"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00000"/>
                        </a:buClr>
                        <a:buSzPts val="2500"/>
                        <a:buFont typeface="Tahoma"/>
                        <a:buAutoNum type="arabicPeriod" startAt="4"/>
                      </a:pPr>
                      <a:r>
                        <a:rPr lang="en-KE" sz="2800" b="1" cap="none" dirty="0">
                          <a:solidFill>
                            <a:srgbClr val="800000"/>
                          </a:solidFill>
                        </a:rPr>
                        <a:t>Talent Development</a:t>
                      </a:r>
                      <a:endParaRPr sz="2800" b="1" cap="none" dirty="0">
                        <a:solidFill>
                          <a:srgbClr val="8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6400" marR="27775" marT="13250" marB="99450"/>
                </a:tc>
                <a:tc>
                  <a:txBody>
                    <a:bodyPr/>
                    <a:lstStyle/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Foundational AI skills in schools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Specialised AI skills in tertiary institutions and industry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Partnerships for AI talent development and placement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Acquisition of quality foreign AI talent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</a:txBody>
                  <a:tcPr marL="46400" marR="27775" marT="13250" marB="9945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2659"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00000"/>
                        </a:buClr>
                        <a:buSzPts val="2500"/>
                        <a:buFont typeface="Tahoma"/>
                        <a:buAutoNum type="arabicPeriod" startAt="5"/>
                      </a:pPr>
                      <a:r>
                        <a:rPr lang="en-KE" sz="2800" b="1" cap="none" dirty="0">
                          <a:solidFill>
                            <a:srgbClr val="800000"/>
                          </a:solidFill>
                        </a:rPr>
                        <a:t>Governance </a:t>
                      </a:r>
                      <a:endParaRPr sz="2800" b="1" cap="none" dirty="0">
                        <a:solidFill>
                          <a:srgbClr val="8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6400" marR="27775" marT="13250" marB="99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Policy framework for AI &amp; emerging technologies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Agile AI legal and regulatory frameworks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AI risk and safety frameworks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Stakeholder collaborations 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</a:txBody>
                  <a:tcPr marL="46400" marR="27775" marT="13250" marB="99450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4130"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00000"/>
                        </a:buClr>
                        <a:buSzPts val="2500"/>
                        <a:buFont typeface="Tahoma"/>
                        <a:buAutoNum type="arabicPeriod" startAt="6"/>
                      </a:pPr>
                      <a:r>
                        <a:rPr lang="en-KE" sz="2800" b="1" cap="none" dirty="0">
                          <a:solidFill>
                            <a:srgbClr val="800000"/>
                          </a:solidFill>
                        </a:rPr>
                        <a:t>Investments </a:t>
                      </a:r>
                      <a:endParaRPr sz="2800" b="1" cap="none" dirty="0">
                        <a:solidFill>
                          <a:srgbClr val="8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6400" marR="27775" marT="13250" marB="99450"/>
                </a:tc>
                <a:tc>
                  <a:txBody>
                    <a:bodyPr/>
                    <a:lstStyle/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Private sector investments in AI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Public sector investments in AI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Kenya as an investment destination for </a:t>
                      </a:r>
                      <a:r>
                        <a:rPr lang="en-KE" sz="2800" b="1" cap="none" dirty="0">
                          <a:solidFill>
                            <a:schemeClr val="dk1"/>
                          </a:solidFill>
                        </a:rPr>
                        <a:t>AI		</a:t>
                      </a:r>
                      <a:endParaRPr sz="2800" b="1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6400" marR="27775" marT="13250" marB="9945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9466"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00000"/>
                        </a:buClr>
                        <a:buSzPts val="2500"/>
                        <a:buFont typeface="Tahoma"/>
                        <a:buAutoNum type="arabicPeriod" startAt="7"/>
                      </a:pPr>
                      <a:r>
                        <a:rPr lang="en-KE" sz="2800" b="1" cap="none">
                          <a:solidFill>
                            <a:srgbClr val="800000"/>
                          </a:solidFill>
                        </a:rPr>
                        <a:t>Ethics, Equity and Inclusion </a:t>
                      </a:r>
                      <a:endParaRPr sz="2800" b="1" cap="none">
                        <a:solidFill>
                          <a:srgbClr val="8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6400" marR="27775" marT="13250" marB="99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Ethical, responsible and inclusive AI development and deployment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Inclusivity and national values in AI development and deployment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  <a:p>
                      <a:pPr marL="514350" marR="0" lvl="0" indent="-5143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+mj-lt"/>
                        <a:buAutoNum type="alphaLcParenR"/>
                      </a:pPr>
                      <a:r>
                        <a:rPr lang="en-KE" sz="2800" b="1" i="0" u="none" strike="noStrike" cap="none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Arial"/>
                        </a:rPr>
                        <a:t>Public AI literacy</a:t>
                      </a:r>
                      <a:endParaRPr sz="2800" b="1" i="0" u="none" strike="noStrike" cap="none" dirty="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Arial"/>
                      </a:endParaRPr>
                    </a:p>
                  </a:txBody>
                  <a:tcPr marL="46400" marR="27775" marT="13250" marB="99450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>
          <a:extLst>
            <a:ext uri="{FF2B5EF4-FFF2-40B4-BE49-F238E27FC236}">
              <a16:creationId xmlns:a16="http://schemas.microsoft.com/office/drawing/2014/main" id="{4C57EDCD-A621-150F-A500-A8C28FE8C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">
            <a:extLst>
              <a:ext uri="{FF2B5EF4-FFF2-40B4-BE49-F238E27FC236}">
                <a16:creationId xmlns:a16="http://schemas.microsoft.com/office/drawing/2014/main" id="{BE2F86D1-5210-877C-1188-027EF6F342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1"/>
            <a:ext cx="12801600" cy="73429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5000" dirty="0"/>
              <a:t>Background</a:t>
            </a:r>
            <a:endParaRPr sz="5000" dirty="0"/>
          </a:p>
        </p:txBody>
      </p:sp>
      <p:sp>
        <p:nvSpPr>
          <p:cNvPr id="91" name="Google Shape;91;p3">
            <a:extLst>
              <a:ext uri="{FF2B5EF4-FFF2-40B4-BE49-F238E27FC236}">
                <a16:creationId xmlns:a16="http://schemas.microsoft.com/office/drawing/2014/main" id="{0057DD9B-4914-8115-D7B7-D9AC5D6C5DB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5420" y="761994"/>
            <a:ext cx="12694920" cy="8950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80047" lvl="0" indent="-480047">
              <a:spcBef>
                <a:spcPts val="0"/>
              </a:spcBef>
              <a:buClr>
                <a:srgbClr val="800000"/>
              </a:buClr>
              <a:buSzPts val="2800"/>
            </a:pPr>
            <a:r>
              <a:rPr lang="en-US" sz="3000" dirty="0">
                <a:solidFill>
                  <a:srgbClr val="800000"/>
                </a:solidFill>
              </a:rPr>
              <a:t>Africa rushes to develop </a:t>
            </a:r>
            <a:r>
              <a:rPr lang="en-KE" sz="3000" dirty="0">
                <a:solidFill>
                  <a:srgbClr val="800000"/>
                </a:solidFill>
              </a:rPr>
              <a:t>national AI strategies </a:t>
            </a:r>
            <a:endParaRPr sz="3000" dirty="0">
              <a:solidFill>
                <a:srgbClr val="800000"/>
              </a:solidFill>
            </a:endParaRP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sz="2600" dirty="0"/>
              <a:t>Early movers, 2018 - 2022 - Mauritius, Egypt, Rwanda, Tunisia and Ethiopia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sz="2600" dirty="0"/>
              <a:t>Followers in next 2-3 years - Zambia, South Africa, Kenya, Lesotho and Ghana</a:t>
            </a:r>
            <a:r>
              <a:rPr lang="en-KE" sz="2700" dirty="0"/>
              <a:t> 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endParaRPr sz="1000" dirty="0"/>
          </a:p>
          <a:p>
            <a:pPr marL="480047" lvl="0" indent="-480047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2800"/>
              <a:buFont typeface="Tahoma"/>
              <a:buChar char="•"/>
            </a:pPr>
            <a:r>
              <a:rPr lang="en-US" sz="3000" dirty="0">
                <a:solidFill>
                  <a:srgbClr val="800000"/>
                </a:solidFill>
              </a:rPr>
              <a:t>Why the rush?</a:t>
            </a:r>
            <a:endParaRPr sz="3000" dirty="0"/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sz="2700" dirty="0"/>
              <a:t>AU's Continental AI Strategy (2024) 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sz="2700" dirty="0"/>
              <a:t>AU’s Data Policy Framework (2022) 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sz="2700" dirty="0"/>
              <a:t>The ‘promise’ of AI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endParaRPr sz="1000" dirty="0"/>
          </a:p>
          <a:p>
            <a:pPr marL="480047" lvl="0" indent="-480047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2800"/>
              <a:buFont typeface="Tahoma"/>
              <a:buChar char="•"/>
            </a:pPr>
            <a:r>
              <a:rPr lang="en-US" sz="3000" dirty="0">
                <a:solidFill>
                  <a:srgbClr val="800000"/>
                </a:solidFill>
              </a:rPr>
              <a:t>The result?</a:t>
            </a:r>
            <a:endParaRPr sz="3000" dirty="0"/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US" sz="2600" dirty="0"/>
              <a:t>Many countries have developed National AI Strategy and increasingly many are developing National Data Strategy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US" sz="2600" dirty="0"/>
              <a:t>Few have developed National AI Policy or National Data Policy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US" sz="2600" dirty="0"/>
              <a:t>Implementation challenges, including:</a:t>
            </a:r>
          </a:p>
          <a:p>
            <a:pPr marL="1554462" lvl="2" indent="-457200">
              <a:spcBef>
                <a:spcPts val="0"/>
              </a:spcBef>
              <a:buSzPts val="2400"/>
              <a:buFont typeface="+mj-lt"/>
              <a:buAutoNum type="alphaLcParenR"/>
            </a:pPr>
            <a:r>
              <a:rPr lang="en-KE" sz="2500" dirty="0"/>
              <a:t>Low digital and data literacy among the general population </a:t>
            </a:r>
          </a:p>
          <a:p>
            <a:pPr marL="1554462" lvl="2" indent="-457200">
              <a:spcBef>
                <a:spcPts val="0"/>
              </a:spcBef>
              <a:buSzPts val="2400"/>
              <a:buFont typeface="+mj-lt"/>
              <a:buAutoNum type="alphaLcParenR"/>
            </a:pPr>
            <a:r>
              <a:rPr lang="en-KE" sz="2500" dirty="0"/>
              <a:t>Expensive compute and storage infrastruture </a:t>
            </a:r>
          </a:p>
          <a:p>
            <a:pPr marL="1554462" lvl="2" indent="-457200">
              <a:spcBef>
                <a:spcPts val="0"/>
              </a:spcBef>
              <a:buSzPts val="2400"/>
              <a:buFont typeface="+mj-lt"/>
              <a:buAutoNum type="alphaLcParenR"/>
            </a:pPr>
            <a:r>
              <a:rPr lang="en-KE" sz="2500" dirty="0"/>
              <a:t>Inadequate AI talents and skills</a:t>
            </a:r>
          </a:p>
          <a:p>
            <a:pPr marL="1554462" lvl="2" indent="-457200">
              <a:spcBef>
                <a:spcPts val="0"/>
              </a:spcBef>
              <a:buSzPts val="2400"/>
              <a:buFont typeface="+mj-lt"/>
              <a:buAutoNum type="alphaLcParenR"/>
            </a:pPr>
            <a:r>
              <a:rPr lang="en-KE" sz="2500" dirty="0"/>
              <a:t>Gaps in policy and governance frameworks (data, AI, EmTech…)</a:t>
            </a:r>
          </a:p>
          <a:p>
            <a:pPr marL="1554462" lvl="2" indent="-457200">
              <a:spcBef>
                <a:spcPts val="0"/>
              </a:spcBef>
              <a:buSzPts val="2400"/>
              <a:buFont typeface="+mj-lt"/>
              <a:buAutoNum type="alphaLcParenR"/>
            </a:pPr>
            <a:r>
              <a:rPr lang="en-KE" sz="2500" dirty="0"/>
              <a:t>Limited investments in AI R&amp;D and innovation</a:t>
            </a:r>
          </a:p>
          <a:p>
            <a:pPr marL="1554462" lvl="2" indent="-457200">
              <a:spcBef>
                <a:spcPts val="0"/>
              </a:spcBef>
              <a:buSzPts val="2400"/>
              <a:buFont typeface="+mj-lt"/>
              <a:buAutoNum type="alphaLcParenR"/>
            </a:pPr>
            <a:r>
              <a:rPr lang="en-KE" sz="2500" dirty="0"/>
              <a:t>Limited public financial resources allocated to AI</a:t>
            </a:r>
          </a:p>
          <a:p>
            <a:pPr marL="1554462" lvl="2" indent="-457200">
              <a:spcBef>
                <a:spcPts val="0"/>
              </a:spcBef>
              <a:buSzPts val="2400"/>
              <a:buFont typeface="+mj-lt"/>
              <a:buAutoNum type="alphaLcParenR"/>
            </a:pPr>
            <a:r>
              <a:rPr lang="en-KE" sz="2500" dirty="0"/>
              <a:t>The dangers of ‘tech colonialism’ with AI</a:t>
            </a:r>
          </a:p>
          <a:p>
            <a:pPr marL="1497300" lvl="2" indent="-400038">
              <a:spcBef>
                <a:spcPts val="0"/>
              </a:spcBef>
              <a:buSzPts val="2400"/>
              <a:buFont typeface="Tahoma"/>
              <a:buChar char="–"/>
            </a:pPr>
            <a:endParaRPr sz="2600" dirty="0"/>
          </a:p>
          <a:p>
            <a:pPr marL="1040100" lvl="1" indent="-3365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Tahoma"/>
              <a:buNone/>
            </a:pPr>
            <a:endParaRPr sz="1000" dirty="0"/>
          </a:p>
          <a:p>
            <a:pPr marL="480047" lvl="0" indent="-29208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60"/>
              <a:buFont typeface="Tahoma"/>
              <a:buNone/>
            </a:pPr>
            <a:endParaRPr sz="2960" dirty="0"/>
          </a:p>
          <a:p>
            <a:pPr marL="1040100" lvl="1" indent="-24763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2108563585"/>
      </p:ext>
    </p:extLst>
  </p:cSld>
  <p:clrMapOvr>
    <a:masterClrMapping/>
  </p:clrMapOvr>
  <p:transition>
    <p:blinds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9"/>
          <p:cNvSpPr txBox="1"/>
          <p:nvPr/>
        </p:nvSpPr>
        <p:spPr>
          <a:xfrm>
            <a:off x="2867684" y="4062699"/>
            <a:ext cx="7200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None/>
            </a:pPr>
            <a:endParaRPr sz="945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5" name="Google Shape;365;p29"/>
          <p:cNvSpPr txBox="1"/>
          <p:nvPr/>
        </p:nvSpPr>
        <p:spPr>
          <a:xfrm>
            <a:off x="2867686" y="4021026"/>
            <a:ext cx="576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6" name="Google Shape;366;p29"/>
          <p:cNvCxnSpPr>
            <a:cxnSpLocks/>
          </p:cNvCxnSpPr>
          <p:nvPr/>
        </p:nvCxnSpPr>
        <p:spPr>
          <a:xfrm flipV="1">
            <a:off x="552300" y="1138935"/>
            <a:ext cx="2491039" cy="4519743"/>
          </a:xfrm>
          <a:prstGeom prst="straightConnector1">
            <a:avLst/>
          </a:prstGeom>
          <a:noFill/>
          <a:ln w="50800" cap="flat" cmpd="sng">
            <a:solidFill>
              <a:srgbClr val="8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367" name="Google Shape;367;p29"/>
          <p:cNvCxnSpPr/>
          <p:nvPr/>
        </p:nvCxnSpPr>
        <p:spPr>
          <a:xfrm>
            <a:off x="3062950" y="1158425"/>
            <a:ext cx="6538200" cy="0"/>
          </a:xfrm>
          <a:prstGeom prst="straightConnector1">
            <a:avLst/>
          </a:prstGeom>
          <a:noFill/>
          <a:ln w="50800" cap="flat" cmpd="sng">
            <a:solidFill>
              <a:srgbClr val="8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368" name="Google Shape;368;p29"/>
          <p:cNvCxnSpPr>
            <a:cxnSpLocks/>
          </p:cNvCxnSpPr>
          <p:nvPr/>
        </p:nvCxnSpPr>
        <p:spPr>
          <a:xfrm>
            <a:off x="9601200" y="1158425"/>
            <a:ext cx="2648100" cy="4500253"/>
          </a:xfrm>
          <a:prstGeom prst="straightConnector1">
            <a:avLst/>
          </a:prstGeom>
          <a:noFill/>
          <a:ln w="50800" cap="flat" cmpd="sng">
            <a:solidFill>
              <a:srgbClr val="8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369" name="Google Shape;369;p29"/>
          <p:cNvSpPr txBox="1"/>
          <p:nvPr/>
        </p:nvSpPr>
        <p:spPr>
          <a:xfrm>
            <a:off x="764082" y="5296829"/>
            <a:ext cx="3504697" cy="1600398"/>
          </a:xfrm>
          <a:prstGeom prst="rect">
            <a:avLst/>
          </a:prstGeom>
          <a:noFill/>
          <a:ln w="44450" cap="flat" cmpd="sng">
            <a:solidFill>
              <a:schemeClr val="dk1">
                <a:alpha val="96862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1960" b="1" dirty="0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AI Digital Infrastructure:                             </a:t>
            </a:r>
            <a:r>
              <a:rPr lang="en-KE" sz="1960" b="1" dirty="0">
                <a:solidFill>
                  <a:srgbClr val="2750F0"/>
                </a:solidFill>
                <a:latin typeface="Tahoma"/>
                <a:ea typeface="Tahoma"/>
                <a:cs typeface="Tahoma"/>
                <a:sym typeface="Tahoma"/>
              </a:rPr>
              <a:t>Modernise the national digital infrastructure for AI access and development</a:t>
            </a:r>
            <a:endParaRPr sz="1960" b="1" dirty="0">
              <a:solidFill>
                <a:srgbClr val="2750F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0" name="Google Shape;370;p29"/>
          <p:cNvSpPr txBox="1"/>
          <p:nvPr/>
        </p:nvSpPr>
        <p:spPr>
          <a:xfrm>
            <a:off x="764081" y="8548653"/>
            <a:ext cx="11273437" cy="695575"/>
          </a:xfrm>
          <a:prstGeom prst="rect">
            <a:avLst/>
          </a:prstGeom>
          <a:noFill/>
          <a:ln w="66675" cap="flat" cmpd="sng">
            <a:solidFill>
              <a:schemeClr val="dk1">
                <a:alpha val="96862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1960" b="1" dirty="0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Ethics, Equity and Inclusion: </a:t>
            </a:r>
            <a:r>
              <a:rPr lang="en-KE" sz="1960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Foster a culture of ethical, equitable, and inclusive AI development and deployment</a:t>
            </a:r>
            <a:endParaRPr sz="1960" b="1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1" name="Google Shape;371;p29"/>
          <p:cNvSpPr txBox="1"/>
          <p:nvPr/>
        </p:nvSpPr>
        <p:spPr>
          <a:xfrm>
            <a:off x="764083" y="6948452"/>
            <a:ext cx="11273436" cy="695575"/>
          </a:xfrm>
          <a:prstGeom prst="rect">
            <a:avLst/>
          </a:prstGeom>
          <a:noFill/>
          <a:ln w="66675" cap="flat" cmpd="sng">
            <a:solidFill>
              <a:schemeClr val="dk1">
                <a:alpha val="96862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1960" b="1" dirty="0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Talent Development: </a:t>
            </a:r>
            <a:r>
              <a:rPr lang="en-KE" sz="1960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Build a robust pipeline of competent and agile AI workforce for Kenya</a:t>
            </a:r>
            <a:endParaRPr sz="1960" b="1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2" name="Google Shape;372;p29"/>
          <p:cNvSpPr txBox="1"/>
          <p:nvPr/>
        </p:nvSpPr>
        <p:spPr>
          <a:xfrm>
            <a:off x="764081" y="8103512"/>
            <a:ext cx="11273437" cy="393954"/>
          </a:xfrm>
          <a:prstGeom prst="rect">
            <a:avLst/>
          </a:prstGeom>
          <a:noFill/>
          <a:ln w="66675" cap="flat" cmpd="sng">
            <a:solidFill>
              <a:schemeClr val="dk1">
                <a:alpha val="96862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1960" b="1" dirty="0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Investments: </a:t>
            </a:r>
            <a:r>
              <a:rPr lang="en-KE" sz="1960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Strategically accelerate public and private investments in AI</a:t>
            </a:r>
            <a:endParaRPr sz="1960" b="1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3" name="Google Shape;373;p29"/>
          <p:cNvSpPr/>
          <p:nvPr/>
        </p:nvSpPr>
        <p:spPr>
          <a:xfrm>
            <a:off x="3093721" y="1230821"/>
            <a:ext cx="6827520" cy="6894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1960" b="1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Vision: </a:t>
            </a:r>
            <a:r>
              <a:rPr lang="en-KE" sz="1679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regional leader in AI R&amp;D, innovation and commercialization for inclusive socio-economic development</a:t>
            </a:r>
            <a:endParaRPr sz="1679" b="1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74" name="Google Shape;374;p29"/>
          <p:cNvCxnSpPr/>
          <p:nvPr/>
        </p:nvCxnSpPr>
        <p:spPr>
          <a:xfrm>
            <a:off x="2572100" y="2022350"/>
            <a:ext cx="7578900" cy="39300"/>
          </a:xfrm>
          <a:prstGeom prst="straightConnector1">
            <a:avLst/>
          </a:prstGeom>
          <a:noFill/>
          <a:ln w="50800" cap="flat" cmpd="sng">
            <a:solidFill>
              <a:srgbClr val="8000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375" name="Google Shape;375;p29"/>
          <p:cNvSpPr txBox="1"/>
          <p:nvPr/>
        </p:nvSpPr>
        <p:spPr>
          <a:xfrm>
            <a:off x="7228787" y="5296829"/>
            <a:ext cx="4808731" cy="1600438"/>
          </a:xfrm>
          <a:prstGeom prst="rect">
            <a:avLst/>
          </a:prstGeom>
          <a:noFill/>
          <a:ln w="44450" cap="flat" cmpd="sng">
            <a:solidFill>
              <a:schemeClr val="dk1">
                <a:alpha val="96862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1960" b="1" dirty="0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AI R&amp;D and Innovation: </a:t>
            </a:r>
            <a:r>
              <a:rPr lang="en-KE" sz="1960" b="1" dirty="0">
                <a:solidFill>
                  <a:srgbClr val="2750F0"/>
                </a:solidFill>
                <a:latin typeface="Tahoma"/>
                <a:ea typeface="Tahoma"/>
                <a:cs typeface="Tahoma"/>
                <a:sym typeface="Tahoma"/>
              </a:rPr>
              <a:t>Drive the development of cutting-edge localised AI models and solutions through a thriving local R&amp;D and innovation</a:t>
            </a:r>
            <a:endParaRPr sz="1960" b="1" dirty="0">
              <a:solidFill>
                <a:srgbClr val="2750F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6" name="Google Shape;376;p29"/>
          <p:cNvSpPr txBox="1"/>
          <p:nvPr/>
        </p:nvSpPr>
        <p:spPr>
          <a:xfrm rot="5400000">
            <a:off x="-491761" y="6026567"/>
            <a:ext cx="1822175" cy="437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2240" b="1" dirty="0">
                <a:solidFill>
                  <a:srgbClr val="2750F0"/>
                </a:solidFill>
                <a:latin typeface="Tahoma"/>
                <a:ea typeface="Tahoma"/>
                <a:cs typeface="Tahoma"/>
                <a:sym typeface="Tahoma"/>
              </a:rPr>
              <a:t>  Pillars </a:t>
            </a:r>
            <a:endParaRPr dirty="0"/>
          </a:p>
        </p:txBody>
      </p:sp>
      <p:sp>
        <p:nvSpPr>
          <p:cNvPr id="377" name="Google Shape;377;p29"/>
          <p:cNvSpPr txBox="1"/>
          <p:nvPr/>
        </p:nvSpPr>
        <p:spPr>
          <a:xfrm rot="5400000">
            <a:off x="-556231" y="7783277"/>
            <a:ext cx="1918645" cy="437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1960" b="1" dirty="0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  </a:t>
            </a:r>
            <a:r>
              <a:rPr lang="en-KE" sz="2240" b="1" dirty="0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Enablers</a:t>
            </a:r>
            <a:r>
              <a:rPr lang="en-KE" sz="1960" b="1" dirty="0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dirty="0"/>
          </a:p>
        </p:txBody>
      </p:sp>
      <p:sp>
        <p:nvSpPr>
          <p:cNvPr id="378" name="Google Shape;378;p29"/>
          <p:cNvSpPr/>
          <p:nvPr/>
        </p:nvSpPr>
        <p:spPr>
          <a:xfrm>
            <a:off x="2613294" y="2442496"/>
            <a:ext cx="4110000" cy="21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t" anchorCtr="0">
            <a:spAutoFit/>
          </a:bodyPr>
          <a:lstStyle/>
          <a:p>
            <a:pPr marL="320031" marR="0" lvl="0" indent="-32003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79"/>
              <a:buFont typeface="Tahoma"/>
              <a:buAutoNum type="arabicPeriod"/>
            </a:pPr>
            <a:r>
              <a:rPr lang="en-KE" sz="1679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High-capacity digital infrastructure for AI access and development</a:t>
            </a:r>
            <a:endParaRPr sz="1960" b="1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20031" marR="0" lvl="0" indent="-32003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79"/>
              <a:buFont typeface="Tahoma"/>
              <a:buAutoNum type="arabicPeriod"/>
            </a:pPr>
            <a:r>
              <a:rPr lang="en-KE" sz="1679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Enhanced dataset quality, useability, shareability and sovereignty</a:t>
            </a:r>
            <a:endParaRPr dirty="0"/>
          </a:p>
          <a:p>
            <a:pPr marL="320031" marR="0" lvl="0" indent="-32003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79"/>
              <a:buFont typeface="Tahoma"/>
              <a:buAutoNum type="arabicPeriod"/>
            </a:pPr>
            <a:r>
              <a:rPr lang="en-KE" sz="1679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Increased contribution of AI to GDP in priority sectors</a:t>
            </a:r>
            <a:endParaRPr dirty="0"/>
          </a:p>
        </p:txBody>
      </p:sp>
      <p:sp>
        <p:nvSpPr>
          <p:cNvPr id="379" name="Google Shape;379;p29"/>
          <p:cNvSpPr/>
          <p:nvPr/>
        </p:nvSpPr>
        <p:spPr>
          <a:xfrm>
            <a:off x="6641192" y="2442496"/>
            <a:ext cx="3896400" cy="22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t" anchorCtr="0">
            <a:spAutoFit/>
          </a:bodyPr>
          <a:lstStyle/>
          <a:p>
            <a:pPr marL="320031" marR="0" lvl="0" indent="-32003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79"/>
              <a:buFont typeface="Tahoma"/>
              <a:buAutoNum type="arabicPeriod" startAt="4"/>
            </a:pPr>
            <a:r>
              <a:rPr lang="en-KE" sz="1679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Robust pipeline of competent and agile AI workforce</a:t>
            </a:r>
            <a:endParaRPr/>
          </a:p>
          <a:p>
            <a:pPr marL="320031" marR="0" lvl="0" indent="-32003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79"/>
              <a:buFont typeface="Tahoma"/>
              <a:buAutoNum type="arabicPeriod" startAt="4"/>
            </a:pPr>
            <a:r>
              <a:rPr lang="en-KE" sz="1679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Agile governance and adaptable legal framework for AI</a:t>
            </a:r>
            <a:endParaRPr/>
          </a:p>
          <a:p>
            <a:pPr marL="320031" marR="0" lvl="0" indent="-32003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79"/>
              <a:buFont typeface="Tahoma"/>
              <a:buAutoNum type="arabicPeriod" startAt="4"/>
            </a:pPr>
            <a:r>
              <a:rPr lang="en-KE" sz="1679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Increased investments in AI</a:t>
            </a:r>
            <a:endParaRPr/>
          </a:p>
          <a:p>
            <a:pPr marL="320031" marR="0" lvl="0" indent="-32003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79"/>
              <a:buFont typeface="Tahoma"/>
              <a:buAutoNum type="arabicPeriod" startAt="4"/>
            </a:pPr>
            <a:r>
              <a:rPr lang="en-KE" sz="1679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Enhanced ethicalness, equity and inclusiveness of AI solutions</a:t>
            </a:r>
            <a:endParaRPr sz="1679" b="1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0" name="Google Shape;380;p29"/>
          <p:cNvSpPr txBox="1"/>
          <p:nvPr/>
        </p:nvSpPr>
        <p:spPr>
          <a:xfrm>
            <a:off x="4264248" y="5282279"/>
            <a:ext cx="2964539" cy="1600398"/>
          </a:xfrm>
          <a:prstGeom prst="rect">
            <a:avLst/>
          </a:prstGeom>
          <a:noFill/>
          <a:ln w="44450" cap="flat" cmpd="sng">
            <a:solidFill>
              <a:schemeClr val="dk1">
                <a:alpha val="96862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1960" b="1" dirty="0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Data: </a:t>
            </a:r>
            <a:r>
              <a:rPr lang="en-KE" sz="1960" b="1" dirty="0">
                <a:solidFill>
                  <a:srgbClr val="2750F0"/>
                </a:solidFill>
                <a:latin typeface="Tahoma"/>
                <a:ea typeface="Tahoma"/>
                <a:cs typeface="Tahoma"/>
                <a:sym typeface="Tahoma"/>
              </a:rPr>
              <a:t>Establish a robust and sustainable data ecosystem for AI and innovation </a:t>
            </a:r>
            <a:endParaRPr sz="1960" b="1" dirty="0">
              <a:solidFill>
                <a:srgbClr val="2750F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1" name="Google Shape;381;p29"/>
          <p:cNvSpPr/>
          <p:nvPr/>
        </p:nvSpPr>
        <p:spPr>
          <a:xfrm>
            <a:off x="4829975" y="2041771"/>
            <a:ext cx="2752800" cy="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t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KE" sz="1960" b="1" dirty="0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Ultimate Outcomes</a:t>
            </a:r>
            <a:endParaRPr sz="1960" b="1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2" name="Google Shape;382;p29"/>
          <p:cNvSpPr txBox="1"/>
          <p:nvPr/>
        </p:nvSpPr>
        <p:spPr>
          <a:xfrm>
            <a:off x="764081" y="7676792"/>
            <a:ext cx="11273436" cy="393954"/>
          </a:xfrm>
          <a:prstGeom prst="rect">
            <a:avLst/>
          </a:prstGeom>
          <a:noFill/>
          <a:ln w="66675" cap="flat" cmpd="sng">
            <a:solidFill>
              <a:schemeClr val="dk1">
                <a:alpha val="96862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1960" b="1" dirty="0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Governance: </a:t>
            </a:r>
            <a:r>
              <a:rPr lang="en-KE" sz="1960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Establish an agile governance and adaptable legal framework for AI</a:t>
            </a:r>
            <a:endParaRPr sz="1960" b="1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3" name="Google Shape;383;p29"/>
          <p:cNvSpPr txBox="1"/>
          <p:nvPr/>
        </p:nvSpPr>
        <p:spPr>
          <a:xfrm>
            <a:off x="0" y="0"/>
            <a:ext cx="12801600" cy="87811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128000" tIns="64000" rIns="128000" bIns="64000" anchor="b" anchorCtr="1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5459" b="1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Summary of AI Strategy</a:t>
            </a:r>
            <a:endParaRPr dirty="0"/>
          </a:p>
        </p:txBody>
      </p:sp>
      <p:cxnSp>
        <p:nvCxnSpPr>
          <p:cNvPr id="384" name="Google Shape;384;p29"/>
          <p:cNvCxnSpPr>
            <a:cxnSpLocks/>
          </p:cNvCxnSpPr>
          <p:nvPr/>
        </p:nvCxnSpPr>
        <p:spPr>
          <a:xfrm>
            <a:off x="1164330" y="4564975"/>
            <a:ext cx="10457827" cy="0"/>
          </a:xfrm>
          <a:prstGeom prst="straightConnector1">
            <a:avLst/>
          </a:prstGeom>
          <a:noFill/>
          <a:ln w="508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385" name="Google Shape;385;p29"/>
          <p:cNvSpPr/>
          <p:nvPr/>
        </p:nvSpPr>
        <p:spPr>
          <a:xfrm>
            <a:off x="1164313" y="4578231"/>
            <a:ext cx="10561200" cy="7448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2000" b="1" dirty="0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Priority Sector Use Cases (Agriculture, Healthcare, Education, Security, MSME, Public Service Delivery, Creative Industry, Sustainability)</a:t>
            </a:r>
            <a:endParaRPr sz="2000" b="1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>
          <a:extLst>
            <a:ext uri="{FF2B5EF4-FFF2-40B4-BE49-F238E27FC236}">
              <a16:creationId xmlns:a16="http://schemas.microsoft.com/office/drawing/2014/main" id="{D647F93C-A6F2-F430-FFEE-010BE0610B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">
            <a:extLst>
              <a:ext uri="{FF2B5EF4-FFF2-40B4-BE49-F238E27FC236}">
                <a16:creationId xmlns:a16="http://schemas.microsoft.com/office/drawing/2014/main" id="{52FE47F2-7D9D-532F-1C1C-D9B3EA4EDEA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1"/>
            <a:ext cx="12801600" cy="831272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5000" dirty="0"/>
              <a:t>Implementation Mechanisms</a:t>
            </a:r>
            <a:endParaRPr sz="5000" dirty="0"/>
          </a:p>
        </p:txBody>
      </p:sp>
      <p:sp>
        <p:nvSpPr>
          <p:cNvPr id="91" name="Google Shape;91;p3">
            <a:extLst>
              <a:ext uri="{FF2B5EF4-FFF2-40B4-BE49-F238E27FC236}">
                <a16:creationId xmlns:a16="http://schemas.microsoft.com/office/drawing/2014/main" id="{38A137E8-0E78-FFD6-0FFD-2CF3EA1D7B2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5420" y="928255"/>
            <a:ext cx="12694920" cy="8783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80047" lvl="0" indent="-480047">
              <a:spcBef>
                <a:spcPts val="0"/>
              </a:spcBef>
              <a:buClr>
                <a:srgbClr val="800000"/>
              </a:buClr>
              <a:buSzPts val="2800"/>
            </a:pPr>
            <a:r>
              <a:rPr lang="en-US" sz="3000" dirty="0">
                <a:solidFill>
                  <a:srgbClr val="800000"/>
                </a:solidFill>
              </a:rPr>
              <a:t>Developed the following implementation mechanisms:</a:t>
            </a:r>
            <a:endParaRPr sz="3000" dirty="0">
              <a:solidFill>
                <a:srgbClr val="800000"/>
              </a:solidFill>
            </a:endParaRP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dirty="0"/>
              <a:t>Implementation plan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dirty="0"/>
              <a:t>Implementation roadmap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dirty="0"/>
              <a:t>Detailed budgets at the level of flagship projects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dirty="0"/>
              <a:t>Financing strategy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dirty="0"/>
              <a:t>Monitoring and evaluation (M&amp;E) framework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dirty="0"/>
              <a:t>Institutional framework to implement the strategy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dirty="0"/>
              <a:t>Key risks and their mitigation strategies</a:t>
            </a:r>
            <a:r>
              <a:rPr lang="en-KE" sz="2600" dirty="0"/>
              <a:t> 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endParaRPr sz="1000" dirty="0"/>
          </a:p>
          <a:p>
            <a:pPr marL="480047" lvl="0" indent="-480047">
              <a:spcBef>
                <a:spcPts val="0"/>
              </a:spcBef>
              <a:buClr>
                <a:srgbClr val="800000"/>
              </a:buClr>
              <a:buSzPts val="2800"/>
            </a:pPr>
            <a:r>
              <a:rPr lang="en-KE" sz="3000" dirty="0">
                <a:solidFill>
                  <a:srgbClr val="800000"/>
                </a:solidFill>
              </a:rPr>
              <a:t>Development of these frameworks excluded stakeholders who were deemed to be pursuing interersts that could differ from the national interests</a:t>
            </a:r>
            <a:r>
              <a:rPr lang="en-KE" sz="3000" dirty="0"/>
              <a:t>, including the big techs</a:t>
            </a:r>
            <a:endParaRPr lang="en-KE" sz="3000" i="1" dirty="0">
              <a:solidFill>
                <a:srgbClr val="0070C0"/>
              </a:solidFill>
            </a:endParaRPr>
          </a:p>
          <a:p>
            <a:pPr marL="1040100" lvl="1" indent="-400038">
              <a:spcBef>
                <a:spcPts val="0"/>
              </a:spcBef>
              <a:buSzPts val="2400"/>
            </a:pPr>
            <a:endParaRPr sz="1000" dirty="0"/>
          </a:p>
          <a:p>
            <a:pPr marL="480047" lvl="0" indent="-480047">
              <a:spcBef>
                <a:spcPts val="0"/>
              </a:spcBef>
              <a:buClr>
                <a:srgbClr val="800000"/>
              </a:buClr>
              <a:buSzPts val="2800"/>
            </a:pPr>
            <a:r>
              <a:rPr lang="en-US" sz="3000" dirty="0">
                <a:solidFill>
                  <a:srgbClr val="800000"/>
                </a:solidFill>
              </a:rPr>
              <a:t>Recommended </a:t>
            </a:r>
            <a:r>
              <a:rPr lang="en-KE" sz="3000" dirty="0">
                <a:solidFill>
                  <a:srgbClr val="800000"/>
                </a:solidFill>
              </a:rPr>
              <a:t>a coordinated, inclusive and accountable partnership between the public sector, private industry, academia and civil society </a:t>
            </a:r>
            <a:r>
              <a:rPr lang="en-KE" sz="3000" dirty="0"/>
              <a:t>in the implementation of the strategy </a:t>
            </a:r>
            <a:endParaRPr sz="3000" dirty="0"/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dirty="0"/>
              <a:t>Multi-Stakeholder Digital Transformation Advisory Council </a:t>
            </a:r>
            <a:endParaRPr lang="en-KE" sz="2400" dirty="0"/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dirty="0"/>
              <a:t>AI and Emerging Technologies Technical Working Committee to </a:t>
            </a:r>
            <a:r>
              <a:rPr lang="en-US" dirty="0"/>
              <a:t>provide hands-on and coordinated expert assistance and strategic direction in the execution of the national AI strategy </a:t>
            </a:r>
            <a:endParaRPr lang="en-KE" sz="2400" dirty="0"/>
          </a:p>
          <a:p>
            <a:pPr marL="1497300" lvl="2" indent="-400038">
              <a:spcBef>
                <a:spcPts val="0"/>
              </a:spcBef>
              <a:buSzPts val="2400"/>
              <a:buFont typeface="Tahoma"/>
              <a:buChar char="–"/>
            </a:pPr>
            <a:endParaRPr sz="2600" dirty="0"/>
          </a:p>
          <a:p>
            <a:pPr marL="1040100" lvl="1" indent="-3365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Tahoma"/>
              <a:buNone/>
            </a:pPr>
            <a:endParaRPr sz="1000" dirty="0"/>
          </a:p>
          <a:p>
            <a:pPr marL="480047" lvl="0" indent="-29208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60"/>
              <a:buFont typeface="Tahoma"/>
              <a:buNone/>
            </a:pPr>
            <a:endParaRPr sz="2960" dirty="0"/>
          </a:p>
          <a:p>
            <a:pPr marL="1040100" lvl="1" indent="-24763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3527231"/>
      </p:ext>
    </p:extLst>
  </p:cSld>
  <p:clrMapOvr>
    <a:masterClrMapping/>
  </p:clrMapOvr>
  <p:transition>
    <p:blinds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>
          <a:extLst>
            <a:ext uri="{FF2B5EF4-FFF2-40B4-BE49-F238E27FC236}">
              <a16:creationId xmlns:a16="http://schemas.microsoft.com/office/drawing/2014/main" id="{B811B838-C71A-9DAD-F135-1FBEA2488F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">
            <a:extLst>
              <a:ext uri="{FF2B5EF4-FFF2-40B4-BE49-F238E27FC236}">
                <a16:creationId xmlns:a16="http://schemas.microsoft.com/office/drawing/2014/main" id="{3894D618-A996-0D9A-A3BA-C74B491331B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1"/>
            <a:ext cx="12801600" cy="73429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5000" dirty="0"/>
              <a:t>Role of NRENs</a:t>
            </a:r>
            <a:endParaRPr sz="5000" dirty="0"/>
          </a:p>
        </p:txBody>
      </p:sp>
      <p:sp>
        <p:nvSpPr>
          <p:cNvPr id="91" name="Google Shape;91;p3">
            <a:extLst>
              <a:ext uri="{FF2B5EF4-FFF2-40B4-BE49-F238E27FC236}">
                <a16:creationId xmlns:a16="http://schemas.microsoft.com/office/drawing/2014/main" id="{EADCE1FC-778A-B42A-DED7-47E55D59B70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5420" y="761994"/>
            <a:ext cx="12694920" cy="8950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80047" lvl="0" indent="-480047">
              <a:spcBef>
                <a:spcPts val="0"/>
              </a:spcBef>
              <a:buClr>
                <a:srgbClr val="800000"/>
              </a:buClr>
              <a:buSzPts val="2800"/>
            </a:pPr>
            <a:r>
              <a:rPr lang="en-US" sz="3000" dirty="0">
                <a:solidFill>
                  <a:srgbClr val="800000"/>
                </a:solidFill>
              </a:rPr>
              <a:t>Key roles of NRENs in the AI ecosystem</a:t>
            </a:r>
            <a:r>
              <a:rPr lang="en-KE" sz="3000" dirty="0">
                <a:solidFill>
                  <a:srgbClr val="800000"/>
                </a:solidFill>
              </a:rPr>
              <a:t> </a:t>
            </a:r>
            <a:endParaRPr sz="3000" dirty="0">
              <a:solidFill>
                <a:srgbClr val="800000"/>
              </a:solidFill>
            </a:endParaRP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sz="2700" dirty="0"/>
              <a:t>Allow transfer of massive datasets and access to international computational resources through high-speed connectivity locally, regionally (eg UA) and globally (eg GEANT)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sz="2700" dirty="0"/>
              <a:t>Provide High-Performance Computing (HPC) resources and cloud infrastructure for researchers and students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sz="2700" dirty="0"/>
              <a:t>Can host national data repositories or provide the high-speed links to access them, ensuring data sovereignty and security 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sz="2700" dirty="0"/>
              <a:t>Can be involved in the development of the AI talent pool</a:t>
            </a:r>
            <a:r>
              <a:rPr lang="en-KE" sz="2600" dirty="0"/>
              <a:t> 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endParaRPr sz="1000" dirty="0"/>
          </a:p>
          <a:p>
            <a:pPr marL="480047" lvl="0" indent="-480047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2800"/>
              <a:buFont typeface="Tahoma"/>
              <a:buChar char="•"/>
            </a:pPr>
            <a:r>
              <a:rPr lang="en-US" sz="3000" dirty="0">
                <a:solidFill>
                  <a:srgbClr val="800000"/>
                </a:solidFill>
              </a:rPr>
              <a:t>NREN involvement in national AI strategy?</a:t>
            </a:r>
            <a:endParaRPr sz="3000" dirty="0"/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sz="2700" dirty="0"/>
              <a:t>Limited involvement in my view. </a:t>
            </a:r>
            <a:r>
              <a:rPr lang="en-KE" sz="2700" i="1" dirty="0">
                <a:solidFill>
                  <a:srgbClr val="0070C0"/>
                </a:solidFill>
              </a:rPr>
              <a:t>Any contrary opinion?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endParaRPr sz="1000" dirty="0"/>
          </a:p>
          <a:p>
            <a:pPr marL="480047" lvl="0" indent="-480047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2800"/>
              <a:buFont typeface="Tahoma"/>
              <a:buChar char="•"/>
            </a:pPr>
            <a:r>
              <a:rPr lang="en-US" sz="3000" dirty="0">
                <a:solidFill>
                  <a:srgbClr val="800000"/>
                </a:solidFill>
              </a:rPr>
              <a:t>Recommendation?</a:t>
            </a:r>
            <a:endParaRPr sz="3000" dirty="0"/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US" sz="2700" dirty="0"/>
              <a:t>NRENs need to influence relevant national policies strategies, e.g. IT, research and education through:</a:t>
            </a:r>
          </a:p>
          <a:p>
            <a:pPr marL="1497300" lvl="2" indent="-400038">
              <a:spcBef>
                <a:spcPts val="0"/>
              </a:spcBef>
              <a:buSzPts val="2400"/>
            </a:pPr>
            <a:r>
              <a:rPr lang="en-GB" sz="2400" dirty="0"/>
              <a:t>B</a:t>
            </a:r>
            <a:r>
              <a:rPr lang="en-KE" sz="2400" dirty="0"/>
              <a:t>eing involved in policy/strategy development and implementation</a:t>
            </a:r>
          </a:p>
          <a:p>
            <a:pPr marL="1497300" lvl="2" indent="-400038">
              <a:spcBef>
                <a:spcPts val="0"/>
              </a:spcBef>
              <a:buSzPts val="2400"/>
            </a:pPr>
            <a:r>
              <a:rPr lang="en-KE" sz="2400" dirty="0"/>
              <a:t>Piloting project concepts to </a:t>
            </a:r>
            <a:r>
              <a:rPr lang="en-GB" sz="2400" dirty="0"/>
              <a:t>de-risks larger public investments</a:t>
            </a:r>
          </a:p>
          <a:p>
            <a:pPr marL="1497300" lvl="2" indent="-400038">
              <a:spcBef>
                <a:spcPts val="0"/>
              </a:spcBef>
              <a:buSzPts val="2400"/>
            </a:pPr>
            <a:r>
              <a:rPr lang="en-GB" sz="2400" dirty="0"/>
              <a:t>Providing evidence-based input in policy processes</a:t>
            </a:r>
          </a:p>
          <a:p>
            <a:pPr marL="1497300" lvl="2" indent="-400038">
              <a:spcBef>
                <a:spcPts val="0"/>
              </a:spcBef>
              <a:buSzPts val="2400"/>
            </a:pPr>
            <a:r>
              <a:rPr lang="en-GB" sz="2400" dirty="0"/>
              <a:t>Training a pool of experts in AI and emerging technologies, working with universities</a:t>
            </a:r>
          </a:p>
          <a:p>
            <a:pPr marL="1497300" lvl="2" indent="-400038">
              <a:spcBef>
                <a:spcPts val="0"/>
              </a:spcBef>
              <a:buSzPts val="2400"/>
            </a:pPr>
            <a:r>
              <a:rPr lang="en-GB" sz="2400" dirty="0"/>
              <a:t>Demonstrating aggregating demand top lower costs is a contribution to sustainable digital transformation</a:t>
            </a:r>
          </a:p>
          <a:p>
            <a:pPr marL="1497300" lvl="2" indent="-400038">
              <a:spcBef>
                <a:spcPts val="0"/>
              </a:spcBef>
              <a:buSzPts val="2400"/>
            </a:pPr>
            <a:endParaRPr lang="en-KE" sz="2400" dirty="0"/>
          </a:p>
          <a:p>
            <a:pPr marL="1497300" lvl="2" indent="-400038">
              <a:spcBef>
                <a:spcPts val="0"/>
              </a:spcBef>
              <a:buSzPts val="2400"/>
              <a:buFont typeface="Tahoma"/>
              <a:buChar char="–"/>
            </a:pPr>
            <a:endParaRPr sz="2600" dirty="0"/>
          </a:p>
          <a:p>
            <a:pPr marL="1040100" lvl="1" indent="-3365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Tahoma"/>
              <a:buNone/>
            </a:pPr>
            <a:endParaRPr sz="1000" dirty="0"/>
          </a:p>
          <a:p>
            <a:pPr marL="480047" lvl="0" indent="-29208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60"/>
              <a:buFont typeface="Tahoma"/>
              <a:buNone/>
            </a:pPr>
            <a:endParaRPr sz="2960" dirty="0"/>
          </a:p>
          <a:p>
            <a:pPr marL="1040100" lvl="1" indent="-24763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2046552967"/>
      </p:ext>
    </p:extLst>
  </p:cSld>
  <p:clrMapOvr>
    <a:masterClrMapping/>
  </p:clrMapOvr>
  <p:transition>
    <p:blinds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>
          <a:extLst>
            <a:ext uri="{FF2B5EF4-FFF2-40B4-BE49-F238E27FC236}">
              <a16:creationId xmlns:a16="http://schemas.microsoft.com/office/drawing/2014/main" id="{E9BA8A67-E554-2185-617C-4FB671DD40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">
            <a:extLst>
              <a:ext uri="{FF2B5EF4-FFF2-40B4-BE49-F238E27FC236}">
                <a16:creationId xmlns:a16="http://schemas.microsoft.com/office/drawing/2014/main" id="{A92F60CF-2C0C-D504-E987-77E27F57FDC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1"/>
            <a:ext cx="12801600" cy="73429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5000" dirty="0"/>
              <a:t>Reflections for Other Countries</a:t>
            </a:r>
            <a:endParaRPr sz="5000" dirty="0"/>
          </a:p>
        </p:txBody>
      </p:sp>
      <p:sp>
        <p:nvSpPr>
          <p:cNvPr id="91" name="Google Shape;91;p3">
            <a:extLst>
              <a:ext uri="{FF2B5EF4-FFF2-40B4-BE49-F238E27FC236}">
                <a16:creationId xmlns:a16="http://schemas.microsoft.com/office/drawing/2014/main" id="{6866826B-26AE-F8D2-AA93-B57D5461B41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5420" y="761994"/>
            <a:ext cx="12694920" cy="8950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80047" lvl="0" indent="-480047">
              <a:spcBef>
                <a:spcPts val="0"/>
              </a:spcBef>
              <a:buClr>
                <a:srgbClr val="800000"/>
              </a:buClr>
              <a:buSzPts val="2800"/>
            </a:pPr>
            <a:r>
              <a:rPr lang="en-US" sz="3000" dirty="0">
                <a:solidFill>
                  <a:srgbClr val="800000"/>
                </a:solidFill>
              </a:rPr>
              <a:t>Extensive stakeholder involvement for buy-in</a:t>
            </a:r>
            <a:endParaRPr sz="3000" dirty="0">
              <a:solidFill>
                <a:srgbClr val="800000"/>
              </a:solidFill>
            </a:endParaRP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GB" sz="2700" dirty="0"/>
              <a:t>M</a:t>
            </a:r>
            <a:r>
              <a:rPr lang="en-KE" sz="2700" dirty="0"/>
              <a:t>any stakeholder workshops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sz="2700" dirty="0"/>
              <a:t>Townhalls in local communities</a:t>
            </a:r>
            <a:r>
              <a:rPr lang="en-KE" sz="2600" dirty="0"/>
              <a:t> 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sz="2600" dirty="0"/>
              <a:t>Use of </a:t>
            </a:r>
            <a:r>
              <a:rPr lang="en-KE" dirty="0"/>
              <a:t>technical </a:t>
            </a:r>
            <a:r>
              <a:rPr lang="en-KE" sz="2600" dirty="0"/>
              <a:t>working group members drawn from global private sector, local private sector, academia, civil society and public sector to co-develop strategy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endParaRPr sz="1000" dirty="0"/>
          </a:p>
          <a:p>
            <a:pPr marL="480047" lvl="0" indent="-480047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2800"/>
              <a:buFont typeface="Tahoma"/>
              <a:buChar char="•"/>
            </a:pPr>
            <a:r>
              <a:rPr lang="en-US" sz="3000" dirty="0">
                <a:solidFill>
                  <a:srgbClr val="800000"/>
                </a:solidFill>
              </a:rPr>
              <a:t>Use of a sound strategy development methodology</a:t>
            </a:r>
            <a:endParaRPr sz="3000" dirty="0"/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sz="2700" dirty="0"/>
              <a:t>Ensures that the </a:t>
            </a:r>
            <a:r>
              <a:rPr lang="en-KE" dirty="0"/>
              <a:t>process is thorough </a:t>
            </a:r>
          </a:p>
          <a:p>
            <a:pPr marL="1040100" lvl="1" indent="-400038">
              <a:spcBef>
                <a:spcPts val="0"/>
              </a:spcBef>
              <a:buSzPts val="2400"/>
            </a:pPr>
            <a:r>
              <a:rPr lang="en-KE" sz="2700" dirty="0">
                <a:solidFill>
                  <a:schemeClr val="bg2"/>
                </a:solidFill>
              </a:rPr>
              <a:t>Ensures that the resulting </a:t>
            </a:r>
            <a:r>
              <a:rPr lang="en-KE" dirty="0"/>
              <a:t>strategy is grounded in situational analysis evidence </a:t>
            </a:r>
            <a:endParaRPr lang="en-KE" sz="2700" dirty="0">
              <a:solidFill>
                <a:schemeClr val="bg2"/>
              </a:solidFill>
            </a:endParaRPr>
          </a:p>
          <a:p>
            <a:pPr marL="1040100" lvl="1" indent="-400038">
              <a:spcBef>
                <a:spcPts val="0"/>
              </a:spcBef>
              <a:buSzPts val="2400"/>
            </a:pPr>
            <a:endParaRPr sz="1000" dirty="0"/>
          </a:p>
          <a:p>
            <a:pPr marL="480047" lvl="0" indent="-480047">
              <a:spcBef>
                <a:spcPts val="0"/>
              </a:spcBef>
              <a:buClr>
                <a:srgbClr val="800000"/>
              </a:buClr>
              <a:buSzPts val="2800"/>
            </a:pPr>
            <a:r>
              <a:rPr lang="en-KE" sz="3000" dirty="0">
                <a:solidFill>
                  <a:srgbClr val="800000"/>
                </a:solidFill>
              </a:rPr>
              <a:t>Exclude stakeholders deemed to be pursuing interersts that could be divergent </a:t>
            </a:r>
            <a:r>
              <a:rPr lang="en-KE" sz="3000" dirty="0"/>
              <a:t>to the national interests when developing the strategy implementation</a:t>
            </a:r>
          </a:p>
          <a:p>
            <a:pPr marL="480047" lvl="0" indent="-480047">
              <a:spcBef>
                <a:spcPts val="0"/>
              </a:spcBef>
              <a:buClr>
                <a:srgbClr val="800000"/>
              </a:buClr>
              <a:buSzPts val="2800"/>
            </a:pPr>
            <a:endParaRPr lang="en-US" sz="1000" dirty="0"/>
          </a:p>
          <a:p>
            <a:pPr marL="480047" lvl="0" indent="-480047">
              <a:spcBef>
                <a:spcPts val="0"/>
              </a:spcBef>
              <a:buClr>
                <a:srgbClr val="800000"/>
              </a:buClr>
              <a:buSzPts val="2800"/>
            </a:pPr>
            <a:r>
              <a:rPr lang="en-KE" sz="3000" dirty="0">
                <a:solidFill>
                  <a:srgbClr val="800000"/>
                </a:solidFill>
              </a:rPr>
              <a:t>Develop a financing strategy </a:t>
            </a:r>
            <a:r>
              <a:rPr lang="en-KE" sz="3000" dirty="0"/>
              <a:t>so that there is clarity over the sources of the funds to finance strategy execution </a:t>
            </a:r>
          </a:p>
          <a:p>
            <a:pPr marL="480047" lvl="0" indent="-480047">
              <a:spcBef>
                <a:spcPts val="0"/>
              </a:spcBef>
              <a:buClr>
                <a:srgbClr val="800000"/>
              </a:buClr>
              <a:buSzPts val="2800"/>
            </a:pPr>
            <a:endParaRPr lang="en-KE" sz="1000" dirty="0"/>
          </a:p>
          <a:p>
            <a:pPr marL="480047" lvl="0" indent="-480047">
              <a:spcBef>
                <a:spcPts val="0"/>
              </a:spcBef>
              <a:buClr>
                <a:srgbClr val="800000"/>
              </a:buClr>
              <a:buSzPts val="2800"/>
            </a:pPr>
            <a:r>
              <a:rPr lang="en-KE" sz="3000" dirty="0">
                <a:solidFill>
                  <a:srgbClr val="800000"/>
                </a:solidFill>
              </a:rPr>
              <a:t>Governments should establish a mechanisms for private sector, academia and civil society to play strategic advisory and M&amp;E roles </a:t>
            </a:r>
            <a:r>
              <a:rPr lang="en-KE" sz="3000" dirty="0"/>
              <a:t>in the implementation of national AI strategy </a:t>
            </a:r>
            <a:endParaRPr sz="3000" dirty="0"/>
          </a:p>
          <a:p>
            <a:pPr marL="1040100" lvl="1" indent="-3365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Tahoma"/>
              <a:buNone/>
            </a:pPr>
            <a:endParaRPr sz="1000" dirty="0"/>
          </a:p>
          <a:p>
            <a:pPr marL="480047" lvl="0" indent="-29208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60"/>
              <a:buFont typeface="Tahoma"/>
              <a:buNone/>
            </a:pPr>
            <a:endParaRPr sz="2960" dirty="0"/>
          </a:p>
          <a:p>
            <a:pPr marL="1040100" lvl="1" indent="-24763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3737048327"/>
      </p:ext>
    </p:extLst>
  </p:cSld>
  <p:clrMapOvr>
    <a:masterClrMapping/>
  </p:clrMapOvr>
  <p:transition>
    <p:blinds dir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>
          <a:extLst>
            <a:ext uri="{FF2B5EF4-FFF2-40B4-BE49-F238E27FC236}">
              <a16:creationId xmlns:a16="http://schemas.microsoft.com/office/drawing/2014/main" id="{4DBD0096-1994-D6F9-67C8-8E52E1F04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">
            <a:extLst>
              <a:ext uri="{FF2B5EF4-FFF2-40B4-BE49-F238E27FC236}">
                <a16:creationId xmlns:a16="http://schemas.microsoft.com/office/drawing/2014/main" id="{3C437ADF-6A69-A4E0-7E13-F392B951F26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5420" y="346349"/>
            <a:ext cx="12694920" cy="8950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>
              <a:lnSpc>
                <a:spcPct val="150000"/>
              </a:lnSpc>
              <a:spcBef>
                <a:spcPts val="0"/>
              </a:spcBef>
              <a:buClr>
                <a:srgbClr val="800000"/>
              </a:buClr>
              <a:buSzPts val="2800"/>
              <a:buNone/>
            </a:pPr>
            <a:r>
              <a:rPr lang="en-US" sz="4000" u="sng" dirty="0">
                <a:solidFill>
                  <a:schemeClr val="bg2"/>
                </a:solidFill>
              </a:rPr>
              <a:t>Note:</a:t>
            </a:r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Clr>
                <a:srgbClr val="800000"/>
              </a:buClr>
              <a:buSzPts val="2800"/>
              <a:buNone/>
            </a:pPr>
            <a:endParaRPr lang="en-US" sz="4000" dirty="0">
              <a:solidFill>
                <a:schemeClr val="bg2"/>
              </a:solidFill>
            </a:endParaRPr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Clr>
                <a:srgbClr val="800000"/>
              </a:buClr>
              <a:buSzPts val="2800"/>
              <a:buNone/>
            </a:pPr>
            <a:r>
              <a:rPr lang="en-US" sz="4000" dirty="0">
                <a:solidFill>
                  <a:schemeClr val="bg2"/>
                </a:solidFill>
              </a:rPr>
              <a:t>The Kenya AI Strategy is in </a:t>
            </a:r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Clr>
                <a:srgbClr val="800000"/>
              </a:buClr>
              <a:buSzPts val="2800"/>
              <a:buNone/>
            </a:pPr>
            <a:r>
              <a:rPr lang="en-US" sz="4000" dirty="0">
                <a:solidFill>
                  <a:schemeClr val="bg2"/>
                </a:solidFill>
              </a:rPr>
              <a:t>the reading list for Masters students </a:t>
            </a:r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Clr>
                <a:srgbClr val="800000"/>
              </a:buClr>
              <a:buSzPts val="2800"/>
              <a:buNone/>
            </a:pPr>
            <a:r>
              <a:rPr lang="en-US" sz="4000" dirty="0">
                <a:solidFill>
                  <a:schemeClr val="bg2"/>
                </a:solidFill>
              </a:rPr>
              <a:t>studying Public Policy in </a:t>
            </a:r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Clr>
                <a:srgbClr val="800000"/>
              </a:buClr>
              <a:buSzPts val="2800"/>
              <a:buNone/>
            </a:pPr>
            <a:r>
              <a:rPr lang="en-US" sz="4000" dirty="0">
                <a:solidFill>
                  <a:schemeClr val="bg2"/>
                </a:solidFill>
              </a:rPr>
              <a:t>the University of Bath, UK</a:t>
            </a:r>
            <a:endParaRPr sz="4000" dirty="0">
              <a:solidFill>
                <a:schemeClr val="bg2"/>
              </a:solidFill>
            </a:endParaRPr>
          </a:p>
          <a:p>
            <a:pPr marL="1040100" lvl="1" indent="-336538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Tahoma"/>
              <a:buNone/>
            </a:pPr>
            <a:endParaRPr sz="4000" dirty="0">
              <a:solidFill>
                <a:schemeClr val="bg2"/>
              </a:solidFill>
            </a:endParaRPr>
          </a:p>
          <a:p>
            <a:pPr marL="480047" lvl="0" indent="-29208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60"/>
              <a:buFont typeface="Tahoma"/>
              <a:buNone/>
            </a:pPr>
            <a:endParaRPr sz="2960" dirty="0"/>
          </a:p>
          <a:p>
            <a:pPr marL="1040100" lvl="1" indent="-24763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202300847"/>
      </p:ext>
    </p:extLst>
  </p:cSld>
  <p:clrMapOvr>
    <a:masterClrMapping/>
  </p:clrMapOvr>
  <p:transition>
    <p:blinds dir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31b9d5e1641_0_15"/>
          <p:cNvSpPr txBox="1">
            <a:spLocks noGrp="1"/>
          </p:cNvSpPr>
          <p:nvPr>
            <p:ph type="title"/>
          </p:nvPr>
        </p:nvSpPr>
        <p:spPr>
          <a:xfrm>
            <a:off x="0" y="1099110"/>
            <a:ext cx="12801599" cy="2249100"/>
          </a:xfrm>
          <a:prstGeom prst="rect">
            <a:avLst/>
          </a:prstGeom>
        </p:spPr>
        <p:txBody>
          <a:bodyPr spcFirstLastPara="1" wrap="square" lIns="91425" tIns="45700" rIns="91425" bIns="45700" anchor="b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dirty="0"/>
              <a:t>Asanteni sana kwa kunisikiliza</a:t>
            </a:r>
            <a:br>
              <a:rPr lang="en-KE" dirty="0"/>
            </a:br>
            <a:r>
              <a:rPr lang="en-KE" dirty="0"/>
              <a:t>Thank you for your attention</a:t>
            </a:r>
            <a:endParaRPr dirty="0"/>
          </a:p>
        </p:txBody>
      </p:sp>
      <p:sp>
        <p:nvSpPr>
          <p:cNvPr id="2" name="Google Shape;459;g31b9d5e1641_0_15">
            <a:extLst>
              <a:ext uri="{FF2B5EF4-FFF2-40B4-BE49-F238E27FC236}">
                <a16:creationId xmlns:a16="http://schemas.microsoft.com/office/drawing/2014/main" id="{D530EDF2-BC66-8BF5-9D1A-6807AE604577}"/>
              </a:ext>
            </a:extLst>
          </p:cNvPr>
          <p:cNvSpPr txBox="1">
            <a:spLocks/>
          </p:cNvSpPr>
          <p:nvPr/>
        </p:nvSpPr>
        <p:spPr>
          <a:xfrm>
            <a:off x="0" y="5892774"/>
            <a:ext cx="12801599" cy="22491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15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r>
              <a:rPr lang="en-GB" dirty="0"/>
              <a:t>Prof. Timothy Mwololo Waema</a:t>
            </a:r>
          </a:p>
          <a:p>
            <a:r>
              <a:rPr lang="en-GB" dirty="0" err="1"/>
              <a:t>waema@uonbi.ac.ke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8">
            <a:extLst>
              <a:ext uri="{FF2B5EF4-FFF2-40B4-BE49-F238E27FC236}">
                <a16:creationId xmlns:a16="http://schemas.microsoft.com/office/drawing/2014/main" id="{6A0EFFD9-7565-827E-7222-C90E2BD0A993}"/>
              </a:ext>
            </a:extLst>
          </p:cNvPr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9383" y="1149927"/>
            <a:ext cx="11984182" cy="8368149"/>
          </a:xfrm>
          <a:prstGeom prst="rect">
            <a:avLst/>
          </a:prstGeom>
        </p:spPr>
      </p:pic>
      <p:sp>
        <p:nvSpPr>
          <p:cNvPr id="7" name="Google Shape;90;p3">
            <a:extLst>
              <a:ext uri="{FF2B5EF4-FFF2-40B4-BE49-F238E27FC236}">
                <a16:creationId xmlns:a16="http://schemas.microsoft.com/office/drawing/2014/main" id="{38C5845A-4B22-4C06-2A6E-D522C701438C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801600" cy="104931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GB" sz="5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AI Strategy in Africa @ Mar 2025</a:t>
            </a:r>
          </a:p>
        </p:txBody>
      </p:sp>
    </p:spTree>
    <p:extLst>
      <p:ext uri="{BB962C8B-B14F-4D97-AF65-F5344CB8AC3E}">
        <p14:creationId xmlns:p14="http://schemas.microsoft.com/office/powerpoint/2010/main" val="1479400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>
          <a:extLst>
            <a:ext uri="{FF2B5EF4-FFF2-40B4-BE49-F238E27FC236}">
              <a16:creationId xmlns:a16="http://schemas.microsoft.com/office/drawing/2014/main" id="{1A25FF2E-9602-711B-0C58-5F7A02450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">
            <a:extLst>
              <a:ext uri="{FF2B5EF4-FFF2-40B4-BE49-F238E27FC236}">
                <a16:creationId xmlns:a16="http://schemas.microsoft.com/office/drawing/2014/main" id="{4BADCD58-29EA-FFF9-1422-CC97D74B369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1"/>
            <a:ext cx="12801600" cy="85344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5400" dirty="0"/>
              <a:t>Why develop a national AI strategy? </a:t>
            </a:r>
            <a:endParaRPr dirty="0"/>
          </a:p>
        </p:txBody>
      </p:sp>
      <p:sp>
        <p:nvSpPr>
          <p:cNvPr id="91" name="Google Shape;91;p3">
            <a:extLst>
              <a:ext uri="{FF2B5EF4-FFF2-40B4-BE49-F238E27FC236}">
                <a16:creationId xmlns:a16="http://schemas.microsoft.com/office/drawing/2014/main" id="{BB5F0CAA-47DF-2A7B-DEA4-CE11601728C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6680" y="900545"/>
            <a:ext cx="12588240" cy="874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80047" lvl="0" indent="-480047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2800"/>
              <a:buFont typeface="Tahoma"/>
              <a:buChar char="•"/>
            </a:pPr>
            <a:r>
              <a:rPr lang="en-KE" sz="2800" dirty="0">
                <a:solidFill>
                  <a:srgbClr val="800000"/>
                </a:solidFill>
              </a:rPr>
              <a:t>Positive impact on economic growth</a:t>
            </a:r>
            <a:r>
              <a:rPr lang="en-KE" sz="2800" dirty="0"/>
              <a:t>, e.g.</a:t>
            </a:r>
            <a:endParaRPr dirty="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–"/>
            </a:pPr>
            <a:r>
              <a:rPr lang="en-KE" sz="2400" dirty="0"/>
              <a:t>Improve efficiencies in key sectors</a:t>
            </a:r>
            <a:endParaRPr dirty="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–"/>
            </a:pPr>
            <a:r>
              <a:rPr lang="en-KE" sz="2400" dirty="0"/>
              <a:t>Enhance productivity in selected priority sectors</a:t>
            </a:r>
            <a:endParaRPr dirty="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–"/>
            </a:pPr>
            <a:r>
              <a:rPr lang="en-KE" sz="2400" dirty="0"/>
              <a:t>Make Kenyan products more competitive, e.g. adding features</a:t>
            </a:r>
            <a:endParaRPr dirty="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–"/>
            </a:pPr>
            <a:r>
              <a:rPr lang="en-KE" sz="2400" dirty="0"/>
              <a:t>Create jobs </a:t>
            </a:r>
            <a:endParaRPr dirty="0"/>
          </a:p>
          <a:p>
            <a:pPr marL="1040100" lvl="1" indent="-3365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Tahoma"/>
              <a:buNone/>
            </a:pPr>
            <a:endParaRPr sz="1000" dirty="0"/>
          </a:p>
          <a:p>
            <a:pPr marL="480047" lvl="0" indent="-480047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2800"/>
              <a:buFont typeface="Tahoma"/>
              <a:buChar char="•"/>
            </a:pPr>
            <a:r>
              <a:rPr lang="en-KE" sz="2800" dirty="0">
                <a:solidFill>
                  <a:srgbClr val="800000"/>
                </a:solidFill>
              </a:rPr>
              <a:t>Improve public sector efficiency</a:t>
            </a:r>
            <a:r>
              <a:rPr lang="en-KE" sz="2800" dirty="0"/>
              <a:t>, e.g. </a:t>
            </a:r>
            <a:endParaRPr dirty="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–"/>
            </a:pPr>
            <a:r>
              <a:rPr lang="en-KE" sz="2400" dirty="0"/>
              <a:t>Improve government service delivery</a:t>
            </a:r>
            <a:endParaRPr dirty="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–"/>
            </a:pPr>
            <a:r>
              <a:rPr lang="en-KE" sz="2400" dirty="0"/>
              <a:t>Enhance decision-making</a:t>
            </a:r>
            <a:endParaRPr dirty="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–"/>
            </a:pPr>
            <a:r>
              <a:rPr lang="en-KE" sz="2400" dirty="0"/>
              <a:t>More effective management of operating costs</a:t>
            </a:r>
            <a:endParaRPr sz="2400" dirty="0"/>
          </a:p>
          <a:p>
            <a:pPr marL="1040100" lvl="1" indent="-3365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Tahoma"/>
              <a:buNone/>
            </a:pPr>
            <a:endParaRPr sz="1000" dirty="0"/>
          </a:p>
          <a:p>
            <a:pPr marL="480047" lvl="0" indent="-480047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2800"/>
              <a:buFont typeface="Tahoma"/>
              <a:buChar char="•"/>
            </a:pPr>
            <a:r>
              <a:rPr lang="en-KE" sz="2800" dirty="0">
                <a:solidFill>
                  <a:srgbClr val="800000"/>
                </a:solidFill>
              </a:rPr>
              <a:t>Enhance local AI innovation and international competitiveness</a:t>
            </a:r>
            <a:endParaRPr dirty="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–"/>
            </a:pPr>
            <a:r>
              <a:rPr lang="en-KE" sz="2400" dirty="0"/>
              <a:t>Promote local development of AI solutions and enterprises using local data and talent</a:t>
            </a:r>
            <a:endParaRPr dirty="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–"/>
            </a:pPr>
            <a:r>
              <a:rPr lang="en-KE" sz="2400" dirty="0"/>
              <a:t>Attract international investments and collaborations on AI and emerging technologies</a:t>
            </a:r>
            <a:endParaRPr sz="2400" dirty="0"/>
          </a:p>
          <a:p>
            <a:pPr marL="1040100" lvl="1" indent="-3365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Tahoma"/>
              <a:buNone/>
            </a:pPr>
            <a:endParaRPr sz="1000" dirty="0"/>
          </a:p>
          <a:p>
            <a:pPr marL="480047" lvl="0" indent="-480047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2800"/>
              <a:buFont typeface="Tahoma"/>
              <a:buChar char="•"/>
            </a:pPr>
            <a:r>
              <a:rPr lang="en-KE" sz="2800" dirty="0">
                <a:solidFill>
                  <a:srgbClr val="800000"/>
                </a:solidFill>
              </a:rPr>
              <a:t>Protect Kenyans against negative impacts of externally developed AI solutions</a:t>
            </a:r>
            <a:endParaRPr dirty="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–"/>
            </a:pPr>
            <a:r>
              <a:rPr lang="en-KE" sz="2400" dirty="0"/>
              <a:t>Address job displacement concerns</a:t>
            </a:r>
            <a:endParaRPr dirty="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–"/>
            </a:pPr>
            <a:r>
              <a:rPr lang="en-KE" sz="2400" dirty="0"/>
              <a:t>Ensure responsible AI development and deployment</a:t>
            </a:r>
            <a:endParaRPr dirty="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–"/>
            </a:pPr>
            <a:r>
              <a:rPr lang="en-KE" sz="2400" dirty="0"/>
              <a:t>Ensure ethical use of AI</a:t>
            </a:r>
            <a:endParaRPr dirty="0"/>
          </a:p>
          <a:p>
            <a:pPr marL="1040100" lvl="1" indent="-3365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Tahoma"/>
              <a:buNone/>
            </a:pPr>
            <a:endParaRPr sz="1000" dirty="0"/>
          </a:p>
          <a:p>
            <a:pPr marL="480047" lvl="0" indent="-480047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2960"/>
              <a:buFont typeface="Tahoma"/>
              <a:buChar char="•"/>
            </a:pPr>
            <a:r>
              <a:rPr lang="en-KE" sz="2960" dirty="0">
                <a:solidFill>
                  <a:srgbClr val="800000"/>
                </a:solidFill>
              </a:rPr>
              <a:t>Increase AI talent pool</a:t>
            </a:r>
            <a:endParaRPr dirty="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–"/>
            </a:pPr>
            <a:r>
              <a:rPr lang="en-KE" sz="2400" dirty="0"/>
              <a:t>Opportunities to develop local AI talent pool</a:t>
            </a:r>
            <a:endParaRPr dirty="0"/>
          </a:p>
          <a:p>
            <a:pPr marL="480047" lvl="0" indent="-29208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60"/>
              <a:buFont typeface="Tahoma"/>
              <a:buNone/>
            </a:pPr>
            <a:endParaRPr sz="2960" dirty="0"/>
          </a:p>
          <a:p>
            <a:pPr marL="1040100" lvl="1" indent="-24763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410240799"/>
      </p:ext>
    </p:extLst>
  </p:cSld>
  <p:clrMapOvr>
    <a:masterClrMapping/>
  </p:clrMapOvr>
  <p:transition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oogle Shape;116;p6"/>
          <p:cNvGrpSpPr/>
          <p:nvPr/>
        </p:nvGrpSpPr>
        <p:grpSpPr>
          <a:xfrm>
            <a:off x="1913918" y="1549121"/>
            <a:ext cx="2997464" cy="1345987"/>
            <a:chOff x="1290567" y="2797690"/>
            <a:chExt cx="2652600" cy="399929"/>
          </a:xfrm>
        </p:grpSpPr>
        <p:sp>
          <p:nvSpPr>
            <p:cNvPr id="117" name="Google Shape;117;p6"/>
            <p:cNvSpPr/>
            <p:nvPr/>
          </p:nvSpPr>
          <p:spPr>
            <a:xfrm flipH="1">
              <a:off x="1290567" y="2853519"/>
              <a:ext cx="2652600" cy="344100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</p:spPr>
          <p:txBody>
            <a:bodyPr spcFirstLastPara="1" wrap="square" lIns="127975" tIns="63950" rIns="127975" bIns="639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6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6"/>
            <p:cNvSpPr/>
            <p:nvPr/>
          </p:nvSpPr>
          <p:spPr>
            <a:xfrm flipH="1">
              <a:off x="1348368" y="2797690"/>
              <a:ext cx="2571900" cy="363900"/>
            </a:xfrm>
            <a:prstGeom prst="rect">
              <a:avLst/>
            </a:prstGeom>
            <a:solidFill>
              <a:srgbClr val="F2EFEE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7975" tIns="63950" rIns="127975" bIns="63950" anchor="t" anchorCtr="0">
              <a:noAutofit/>
            </a:bodyPr>
            <a:lstStyle/>
            <a:p>
              <a:pPr marL="13335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KE" sz="3200" b="1">
                  <a:solidFill>
                    <a:schemeClr val="dk1"/>
                  </a:solidFill>
                  <a:latin typeface="Overpass"/>
                  <a:ea typeface="Overpass"/>
                  <a:cs typeface="Overpass"/>
                  <a:sym typeface="Overpass"/>
                </a:rPr>
                <a:t>Documents Review</a:t>
              </a:r>
              <a:endParaRPr sz="3200" b="1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endParaRPr>
            </a:p>
          </p:txBody>
        </p:sp>
      </p:grpSp>
      <p:sp>
        <p:nvSpPr>
          <p:cNvPr id="119" name="Google Shape;119;p6"/>
          <p:cNvSpPr/>
          <p:nvPr/>
        </p:nvSpPr>
        <p:spPr>
          <a:xfrm>
            <a:off x="646667" y="1513785"/>
            <a:ext cx="874440" cy="87444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127975" tIns="63950" rIns="127975" bIns="63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6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6"/>
          <p:cNvSpPr txBox="1"/>
          <p:nvPr/>
        </p:nvSpPr>
        <p:spPr>
          <a:xfrm>
            <a:off x="754288" y="1673930"/>
            <a:ext cx="620378" cy="48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975" tIns="47975" rIns="95975" bIns="479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2520" b="1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1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6"/>
          <p:cNvSpPr/>
          <p:nvPr/>
        </p:nvSpPr>
        <p:spPr>
          <a:xfrm>
            <a:off x="6412727" y="1498409"/>
            <a:ext cx="874440" cy="87444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127975" tIns="63950" rIns="127975" bIns="63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6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6"/>
          <p:cNvSpPr/>
          <p:nvPr/>
        </p:nvSpPr>
        <p:spPr>
          <a:xfrm>
            <a:off x="566967" y="5729772"/>
            <a:ext cx="874440" cy="87444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127975" tIns="63950" rIns="127975" bIns="63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6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6"/>
          <p:cNvSpPr txBox="1"/>
          <p:nvPr/>
        </p:nvSpPr>
        <p:spPr>
          <a:xfrm>
            <a:off x="646667" y="5947955"/>
            <a:ext cx="746865" cy="48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975" tIns="47975" rIns="95975" bIns="479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2520" b="1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5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6"/>
          <p:cNvSpPr txBox="1"/>
          <p:nvPr/>
        </p:nvSpPr>
        <p:spPr>
          <a:xfrm>
            <a:off x="0" y="0"/>
            <a:ext cx="12801600" cy="1055459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56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Methodology Summary</a:t>
            </a:r>
            <a:endParaRPr/>
          </a:p>
        </p:txBody>
      </p:sp>
      <p:grpSp>
        <p:nvGrpSpPr>
          <p:cNvPr id="125" name="Google Shape;125;p6"/>
          <p:cNvGrpSpPr/>
          <p:nvPr/>
        </p:nvGrpSpPr>
        <p:grpSpPr>
          <a:xfrm>
            <a:off x="1810210" y="3469463"/>
            <a:ext cx="2997464" cy="1345987"/>
            <a:chOff x="1290567" y="2797690"/>
            <a:chExt cx="2652600" cy="399929"/>
          </a:xfrm>
        </p:grpSpPr>
        <p:sp>
          <p:nvSpPr>
            <p:cNvPr id="126" name="Google Shape;126;p6"/>
            <p:cNvSpPr/>
            <p:nvPr/>
          </p:nvSpPr>
          <p:spPr>
            <a:xfrm flipH="1">
              <a:off x="1290567" y="2853519"/>
              <a:ext cx="2652600" cy="344100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</p:spPr>
          <p:txBody>
            <a:bodyPr spcFirstLastPara="1" wrap="square" lIns="127975" tIns="63950" rIns="127975" bIns="639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6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6"/>
            <p:cNvSpPr/>
            <p:nvPr/>
          </p:nvSpPr>
          <p:spPr>
            <a:xfrm flipH="1">
              <a:off x="1348368" y="2797690"/>
              <a:ext cx="2571900" cy="363900"/>
            </a:xfrm>
            <a:prstGeom prst="rect">
              <a:avLst/>
            </a:prstGeom>
            <a:solidFill>
              <a:srgbClr val="F2EFEE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7975" tIns="63950" rIns="127975" bIns="63950" anchor="t" anchorCtr="0">
              <a:noAutofit/>
            </a:bodyPr>
            <a:lstStyle/>
            <a:p>
              <a:pPr marL="13335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KE" sz="3200" b="1">
                  <a:solidFill>
                    <a:schemeClr val="dk1"/>
                  </a:solidFill>
                  <a:latin typeface="Overpass"/>
                  <a:ea typeface="Overpass"/>
                  <a:cs typeface="Overpass"/>
                  <a:sym typeface="Overpass"/>
                </a:rPr>
                <a:t>Online </a:t>
              </a:r>
              <a:endParaRPr/>
            </a:p>
            <a:p>
              <a:pPr marL="13335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KE" sz="3200" b="1">
                  <a:solidFill>
                    <a:schemeClr val="dk1"/>
                  </a:solidFill>
                  <a:latin typeface="Overpass"/>
                  <a:ea typeface="Overpass"/>
                  <a:cs typeface="Overpass"/>
                  <a:sym typeface="Overpass"/>
                </a:rPr>
                <a:t>Surveys </a:t>
              </a:r>
              <a:endParaRPr sz="3200" b="1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endParaRPr>
            </a:p>
          </p:txBody>
        </p:sp>
      </p:grpSp>
      <p:grpSp>
        <p:nvGrpSpPr>
          <p:cNvPr id="128" name="Google Shape;128;p6"/>
          <p:cNvGrpSpPr/>
          <p:nvPr/>
        </p:nvGrpSpPr>
        <p:grpSpPr>
          <a:xfrm>
            <a:off x="7620000" y="1486021"/>
            <a:ext cx="4133797" cy="1597297"/>
            <a:chOff x="1290567" y="2797686"/>
            <a:chExt cx="2710410" cy="474600"/>
          </a:xfrm>
        </p:grpSpPr>
        <p:sp>
          <p:nvSpPr>
            <p:cNvPr id="129" name="Google Shape;129;p6"/>
            <p:cNvSpPr/>
            <p:nvPr/>
          </p:nvSpPr>
          <p:spPr>
            <a:xfrm flipH="1">
              <a:off x="1290567" y="2853519"/>
              <a:ext cx="2652600" cy="344100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</p:spPr>
          <p:txBody>
            <a:bodyPr spcFirstLastPara="1" wrap="square" lIns="127975" tIns="63950" rIns="127975" bIns="639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6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6"/>
            <p:cNvSpPr/>
            <p:nvPr/>
          </p:nvSpPr>
          <p:spPr>
            <a:xfrm flipH="1">
              <a:off x="1348377" y="2797686"/>
              <a:ext cx="2652600" cy="474600"/>
            </a:xfrm>
            <a:prstGeom prst="rect">
              <a:avLst/>
            </a:prstGeom>
            <a:solidFill>
              <a:srgbClr val="F2EFEE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7975" tIns="63950" rIns="127975" bIns="63950" anchor="t" anchorCtr="0">
              <a:noAutofit/>
            </a:bodyPr>
            <a:lstStyle/>
            <a:p>
              <a:pPr marL="13335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KE" sz="3200" b="1">
                  <a:solidFill>
                    <a:schemeClr val="dk1"/>
                  </a:solidFill>
                  <a:latin typeface="Overpass"/>
                  <a:ea typeface="Overpass"/>
                  <a:cs typeface="Overpass"/>
                  <a:sym typeface="Overpass"/>
                </a:rPr>
                <a:t>Benchmarking with Relevant Countries</a:t>
              </a:r>
              <a:endParaRPr sz="3200" b="1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endParaRPr>
            </a:p>
          </p:txBody>
        </p:sp>
      </p:grpSp>
      <p:sp>
        <p:nvSpPr>
          <p:cNvPr id="131" name="Google Shape;131;p6"/>
          <p:cNvSpPr txBox="1"/>
          <p:nvPr/>
        </p:nvSpPr>
        <p:spPr>
          <a:xfrm>
            <a:off x="6476514" y="1713718"/>
            <a:ext cx="746865" cy="48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975" tIns="47975" rIns="95975" bIns="479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2520" b="1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2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6"/>
          <p:cNvSpPr/>
          <p:nvPr/>
        </p:nvSpPr>
        <p:spPr>
          <a:xfrm>
            <a:off x="576423" y="3720991"/>
            <a:ext cx="874440" cy="87444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127975" tIns="63950" rIns="127975" bIns="63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6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6"/>
          <p:cNvSpPr txBox="1"/>
          <p:nvPr/>
        </p:nvSpPr>
        <p:spPr>
          <a:xfrm>
            <a:off x="655965" y="3945554"/>
            <a:ext cx="746865" cy="48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975" tIns="47975" rIns="95975" bIns="479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2520" b="1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3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4" name="Google Shape;134;p6"/>
          <p:cNvGrpSpPr/>
          <p:nvPr/>
        </p:nvGrpSpPr>
        <p:grpSpPr>
          <a:xfrm>
            <a:off x="7620000" y="3456047"/>
            <a:ext cx="4045627" cy="1345987"/>
            <a:chOff x="1290567" y="2797690"/>
            <a:chExt cx="2652600" cy="399929"/>
          </a:xfrm>
        </p:grpSpPr>
        <p:sp>
          <p:nvSpPr>
            <p:cNvPr id="135" name="Google Shape;135;p6"/>
            <p:cNvSpPr/>
            <p:nvPr/>
          </p:nvSpPr>
          <p:spPr>
            <a:xfrm flipH="1">
              <a:off x="1290567" y="2853519"/>
              <a:ext cx="2652600" cy="344100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</p:spPr>
          <p:txBody>
            <a:bodyPr spcFirstLastPara="1" wrap="square" lIns="127975" tIns="63950" rIns="127975" bIns="639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6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6"/>
            <p:cNvSpPr/>
            <p:nvPr/>
          </p:nvSpPr>
          <p:spPr>
            <a:xfrm flipH="1">
              <a:off x="1348368" y="2797690"/>
              <a:ext cx="2571900" cy="363900"/>
            </a:xfrm>
            <a:prstGeom prst="rect">
              <a:avLst/>
            </a:prstGeom>
            <a:solidFill>
              <a:srgbClr val="F2EFEE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7975" tIns="63950" rIns="127975" bIns="63950" anchor="t" anchorCtr="0">
              <a:noAutofit/>
            </a:bodyPr>
            <a:lstStyle/>
            <a:p>
              <a:pPr marL="13335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KE" sz="3200" b="1">
                  <a:solidFill>
                    <a:schemeClr val="dk1"/>
                  </a:solidFill>
                  <a:latin typeface="Overpass"/>
                  <a:ea typeface="Overpass"/>
                  <a:cs typeface="Overpass"/>
                  <a:sym typeface="Overpass"/>
                </a:rPr>
                <a:t>Key Informant Interviews</a:t>
              </a:r>
              <a:endParaRPr sz="3200" b="1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endParaRPr>
            </a:p>
          </p:txBody>
        </p:sp>
      </p:grpSp>
      <p:sp>
        <p:nvSpPr>
          <p:cNvPr id="137" name="Google Shape;137;p6"/>
          <p:cNvSpPr/>
          <p:nvPr/>
        </p:nvSpPr>
        <p:spPr>
          <a:xfrm>
            <a:off x="6277326" y="3657359"/>
            <a:ext cx="874440" cy="87444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127975" tIns="63950" rIns="127975" bIns="63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6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6"/>
          <p:cNvSpPr txBox="1"/>
          <p:nvPr/>
        </p:nvSpPr>
        <p:spPr>
          <a:xfrm>
            <a:off x="6346964" y="3815813"/>
            <a:ext cx="746865" cy="48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975" tIns="47975" rIns="95975" bIns="479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2520" b="1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4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9" name="Google Shape;139;p6"/>
          <p:cNvGrpSpPr/>
          <p:nvPr/>
        </p:nvGrpSpPr>
        <p:grpSpPr>
          <a:xfrm>
            <a:off x="1810210" y="5660759"/>
            <a:ext cx="2997464" cy="1345987"/>
            <a:chOff x="1290567" y="2797690"/>
            <a:chExt cx="2652600" cy="399929"/>
          </a:xfrm>
        </p:grpSpPr>
        <p:sp>
          <p:nvSpPr>
            <p:cNvPr id="140" name="Google Shape;140;p6"/>
            <p:cNvSpPr/>
            <p:nvPr/>
          </p:nvSpPr>
          <p:spPr>
            <a:xfrm flipH="1">
              <a:off x="1290567" y="2853519"/>
              <a:ext cx="2652600" cy="344100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</p:spPr>
          <p:txBody>
            <a:bodyPr spcFirstLastPara="1" wrap="square" lIns="127975" tIns="63950" rIns="127975" bIns="639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6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6"/>
            <p:cNvSpPr/>
            <p:nvPr/>
          </p:nvSpPr>
          <p:spPr>
            <a:xfrm flipH="1">
              <a:off x="1348368" y="2797690"/>
              <a:ext cx="2571900" cy="363900"/>
            </a:xfrm>
            <a:prstGeom prst="rect">
              <a:avLst/>
            </a:prstGeom>
            <a:solidFill>
              <a:srgbClr val="F2EFEE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7975" tIns="63950" rIns="127975" bIns="63950" anchor="t" anchorCtr="0">
              <a:noAutofit/>
            </a:bodyPr>
            <a:lstStyle/>
            <a:p>
              <a:pPr marL="13335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KE" sz="3200" b="1">
                  <a:solidFill>
                    <a:schemeClr val="dk1"/>
                  </a:solidFill>
                  <a:latin typeface="Overpass"/>
                  <a:ea typeface="Overpass"/>
                  <a:cs typeface="Overpass"/>
                  <a:sym typeface="Overpass"/>
                </a:rPr>
                <a:t>Focus Group Discussions</a:t>
              </a:r>
              <a:endParaRPr sz="3200" b="1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endParaRPr>
            </a:p>
          </p:txBody>
        </p:sp>
      </p:grpSp>
      <p:grpSp>
        <p:nvGrpSpPr>
          <p:cNvPr id="142" name="Google Shape;142;p6"/>
          <p:cNvGrpSpPr/>
          <p:nvPr/>
        </p:nvGrpSpPr>
        <p:grpSpPr>
          <a:xfrm>
            <a:off x="7585077" y="5539498"/>
            <a:ext cx="4080550" cy="1775698"/>
            <a:chOff x="1290567" y="2797690"/>
            <a:chExt cx="2652600" cy="399929"/>
          </a:xfrm>
        </p:grpSpPr>
        <p:sp>
          <p:nvSpPr>
            <p:cNvPr id="143" name="Google Shape;143;p6"/>
            <p:cNvSpPr/>
            <p:nvPr/>
          </p:nvSpPr>
          <p:spPr>
            <a:xfrm flipH="1">
              <a:off x="1290567" y="2853519"/>
              <a:ext cx="2652600" cy="344100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</p:spPr>
          <p:txBody>
            <a:bodyPr spcFirstLastPara="1" wrap="square" lIns="127975" tIns="63950" rIns="127975" bIns="639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6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6"/>
            <p:cNvSpPr/>
            <p:nvPr/>
          </p:nvSpPr>
          <p:spPr>
            <a:xfrm flipH="1">
              <a:off x="1348368" y="2797690"/>
              <a:ext cx="2571900" cy="363900"/>
            </a:xfrm>
            <a:prstGeom prst="rect">
              <a:avLst/>
            </a:prstGeom>
            <a:solidFill>
              <a:srgbClr val="F2EFEE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7975" tIns="63950" rIns="127975" bIns="63950" anchor="t" anchorCtr="0">
              <a:noAutofit/>
            </a:bodyPr>
            <a:lstStyle/>
            <a:p>
              <a:pPr marL="13335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KE" sz="3200" b="1">
                  <a:solidFill>
                    <a:schemeClr val="dk1"/>
                  </a:solidFill>
                  <a:latin typeface="Overpass"/>
                  <a:ea typeface="Overpass"/>
                  <a:cs typeface="Overpass"/>
                  <a:sym typeface="Overpass"/>
                </a:rPr>
                <a:t>Townhall Talks in County Innovation Hubs</a:t>
              </a:r>
              <a:endParaRPr sz="3200" b="1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endParaRPr>
            </a:p>
          </p:txBody>
        </p:sp>
      </p:grpSp>
      <p:sp>
        <p:nvSpPr>
          <p:cNvPr id="145" name="Google Shape;145;p6"/>
          <p:cNvSpPr/>
          <p:nvPr/>
        </p:nvSpPr>
        <p:spPr>
          <a:xfrm>
            <a:off x="6277326" y="5660759"/>
            <a:ext cx="874440" cy="87444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127975" tIns="63950" rIns="127975" bIns="63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6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6"/>
          <p:cNvSpPr txBox="1"/>
          <p:nvPr/>
        </p:nvSpPr>
        <p:spPr>
          <a:xfrm>
            <a:off x="6341113" y="5879706"/>
            <a:ext cx="746865" cy="48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975" tIns="47975" rIns="95975" bIns="479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2520" b="1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6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7" name="Google Shape;147;p6"/>
          <p:cNvGrpSpPr/>
          <p:nvPr/>
        </p:nvGrpSpPr>
        <p:grpSpPr>
          <a:xfrm>
            <a:off x="1784333" y="7730797"/>
            <a:ext cx="3388113" cy="1345987"/>
            <a:chOff x="1290567" y="2797690"/>
            <a:chExt cx="2652600" cy="399929"/>
          </a:xfrm>
        </p:grpSpPr>
        <p:sp>
          <p:nvSpPr>
            <p:cNvPr id="148" name="Google Shape;148;p6"/>
            <p:cNvSpPr/>
            <p:nvPr/>
          </p:nvSpPr>
          <p:spPr>
            <a:xfrm flipH="1">
              <a:off x="1290567" y="2853519"/>
              <a:ext cx="2652600" cy="344100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</p:spPr>
          <p:txBody>
            <a:bodyPr spcFirstLastPara="1" wrap="square" lIns="127975" tIns="63950" rIns="127975" bIns="639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6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6"/>
            <p:cNvSpPr/>
            <p:nvPr/>
          </p:nvSpPr>
          <p:spPr>
            <a:xfrm flipH="1">
              <a:off x="1348368" y="2797690"/>
              <a:ext cx="2571900" cy="363900"/>
            </a:xfrm>
            <a:prstGeom prst="rect">
              <a:avLst/>
            </a:prstGeom>
            <a:solidFill>
              <a:srgbClr val="F2EFEE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7975" tIns="63950" rIns="127975" bIns="63950" anchor="t" anchorCtr="0">
              <a:noAutofit/>
            </a:bodyPr>
            <a:lstStyle/>
            <a:p>
              <a:pPr marL="13335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KE" sz="3200" b="1" dirty="0">
                  <a:solidFill>
                    <a:schemeClr val="dk1"/>
                  </a:solidFill>
                  <a:latin typeface="Overpass"/>
                  <a:ea typeface="Overpass"/>
                  <a:cs typeface="Overpass"/>
                  <a:sym typeface="Overpass"/>
                </a:rPr>
                <a:t>Stakeholder Engagements</a:t>
              </a:r>
              <a:endParaRPr sz="3200" b="1" dirty="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endParaRPr>
            </a:p>
          </p:txBody>
        </p:sp>
      </p:grpSp>
      <p:sp>
        <p:nvSpPr>
          <p:cNvPr id="150" name="Google Shape;150;p6"/>
          <p:cNvSpPr/>
          <p:nvPr/>
        </p:nvSpPr>
        <p:spPr>
          <a:xfrm>
            <a:off x="529932" y="7814442"/>
            <a:ext cx="874440" cy="87444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127975" tIns="63950" rIns="127975" bIns="63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6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6"/>
          <p:cNvSpPr txBox="1"/>
          <p:nvPr/>
        </p:nvSpPr>
        <p:spPr>
          <a:xfrm>
            <a:off x="593719" y="8019913"/>
            <a:ext cx="746865" cy="48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975" tIns="47975" rIns="95975" bIns="479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2520" b="1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7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2" name="Google Shape;152;p6"/>
          <p:cNvGrpSpPr/>
          <p:nvPr/>
        </p:nvGrpSpPr>
        <p:grpSpPr>
          <a:xfrm>
            <a:off x="7629154" y="7648832"/>
            <a:ext cx="4080550" cy="1775698"/>
            <a:chOff x="1290567" y="2797690"/>
            <a:chExt cx="2652600" cy="399929"/>
          </a:xfrm>
        </p:grpSpPr>
        <p:sp>
          <p:nvSpPr>
            <p:cNvPr id="153" name="Google Shape;153;p6"/>
            <p:cNvSpPr/>
            <p:nvPr/>
          </p:nvSpPr>
          <p:spPr>
            <a:xfrm flipH="1">
              <a:off x="1290567" y="2853519"/>
              <a:ext cx="2652600" cy="344100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</p:spPr>
          <p:txBody>
            <a:bodyPr spcFirstLastPara="1" wrap="square" lIns="127975" tIns="63950" rIns="127975" bIns="639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6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6"/>
            <p:cNvSpPr/>
            <p:nvPr/>
          </p:nvSpPr>
          <p:spPr>
            <a:xfrm flipH="1">
              <a:off x="1348368" y="2797690"/>
              <a:ext cx="2571900" cy="363900"/>
            </a:xfrm>
            <a:prstGeom prst="rect">
              <a:avLst/>
            </a:prstGeom>
            <a:solidFill>
              <a:srgbClr val="F2EFEE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7975" tIns="63950" rIns="127975" bIns="63950" anchor="t" anchorCtr="0">
              <a:noAutofit/>
            </a:bodyPr>
            <a:lstStyle/>
            <a:p>
              <a:pPr marL="13335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KE" sz="3200" b="1" dirty="0">
                  <a:solidFill>
                    <a:schemeClr val="dk1"/>
                  </a:solidFill>
                  <a:latin typeface="Overpass"/>
                  <a:ea typeface="Overpass"/>
                  <a:cs typeface="Overpass"/>
                  <a:sym typeface="Overpass"/>
                </a:rPr>
                <a:t>Strategy Co-development with Technical WG</a:t>
              </a:r>
              <a:endParaRPr sz="3200" b="1" dirty="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endParaRPr>
            </a:p>
          </p:txBody>
        </p:sp>
      </p:grpSp>
      <p:sp>
        <p:nvSpPr>
          <p:cNvPr id="155" name="Google Shape;155;p6"/>
          <p:cNvSpPr/>
          <p:nvPr/>
        </p:nvSpPr>
        <p:spPr>
          <a:xfrm>
            <a:off x="6277326" y="7883524"/>
            <a:ext cx="874440" cy="874440"/>
          </a:xfrm>
          <a:prstGeom prst="ellipse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127975" tIns="63950" rIns="127975" bIns="63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6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6"/>
          <p:cNvSpPr txBox="1"/>
          <p:nvPr/>
        </p:nvSpPr>
        <p:spPr>
          <a:xfrm>
            <a:off x="6341112" y="8078391"/>
            <a:ext cx="746865" cy="48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975" tIns="47975" rIns="95975" bIns="479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2520" b="1">
                <a:solidFill>
                  <a:schemeClr val="dk1"/>
                </a:solidFill>
                <a:latin typeface="Overpass Black"/>
                <a:ea typeface="Overpass Black"/>
                <a:cs typeface="Overpass Black"/>
                <a:sym typeface="Overpass Black"/>
              </a:rPr>
              <a:t>8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3"/>
          <p:cNvPicPr preferRelativeResize="0"/>
          <p:nvPr/>
        </p:nvPicPr>
        <p:blipFill rotWithShape="1">
          <a:blip r:embed="rId3">
            <a:alphaModFix/>
          </a:blip>
          <a:srcRect t="13957" b="13273"/>
          <a:stretch/>
        </p:blipFill>
        <p:spPr>
          <a:xfrm>
            <a:off x="2026920" y="1220016"/>
            <a:ext cx="9111357" cy="838118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3"/>
          <p:cNvSpPr txBox="1">
            <a:spLocks noGrp="1"/>
          </p:cNvSpPr>
          <p:nvPr>
            <p:ph type="sldNum" idx="12"/>
          </p:nvPr>
        </p:nvSpPr>
        <p:spPr>
          <a:xfrm>
            <a:off x="11861777" y="8786376"/>
            <a:ext cx="768228" cy="402063"/>
          </a:xfrm>
          <a:prstGeom prst="rect">
            <a:avLst/>
          </a:prstGeom>
        </p:spPr>
        <p:txBody>
          <a:bodyPr spcFirstLastPara="1" wrap="square" lIns="139136" tIns="139136" rIns="139136" bIns="139136" anchor="ctr" anchorCtr="0">
            <a:noAutofit/>
          </a:bodyPr>
          <a:lstStyle/>
          <a:p>
            <a:fld id="{00000000-1234-1234-1234-123412341234}" type="slidenum">
              <a:rPr lang="en"/>
              <a:pPr/>
              <a:t>6</a:t>
            </a:fld>
            <a:endParaRPr/>
          </a:p>
        </p:txBody>
      </p:sp>
      <p:sp>
        <p:nvSpPr>
          <p:cNvPr id="4" name="Google Shape;286;g1b0ad0b50b1_0_237">
            <a:extLst>
              <a:ext uri="{FF2B5EF4-FFF2-40B4-BE49-F238E27FC236}">
                <a16:creationId xmlns:a16="http://schemas.microsoft.com/office/drawing/2014/main" id="{A935282F-B84F-7E42-B89C-7A1C6F9518FE}"/>
              </a:ext>
            </a:extLst>
          </p:cNvPr>
          <p:cNvSpPr/>
          <p:nvPr/>
        </p:nvSpPr>
        <p:spPr>
          <a:xfrm>
            <a:off x="0" y="-418943"/>
            <a:ext cx="12844272" cy="1604820"/>
          </a:xfrm>
          <a:prstGeom prst="bevel">
            <a:avLst>
              <a:gd name="adj" fmla="val 12500"/>
            </a:avLst>
          </a:prstGeom>
          <a:solidFill>
            <a:srgbClr val="8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7995" tIns="127995" rIns="127995" bIns="127995" anchor="ctr" anchorCtr="0">
            <a:noAutofit/>
          </a:bodyPr>
          <a:lstStyle/>
          <a:p>
            <a:pPr marL="640080" algn="ctr">
              <a:buClr>
                <a:schemeClr val="dk1"/>
              </a:buClr>
              <a:buSzPts val="1100"/>
            </a:pPr>
            <a:r>
              <a:rPr lang="en" sz="5600" b="1" dirty="0">
                <a:solidFill>
                  <a:srgbClr val="EFEFEF"/>
                </a:solidFill>
                <a:latin typeface="+mj-lt"/>
              </a:rPr>
              <a:t>Strategy Development Framework</a:t>
            </a:r>
            <a:endParaRPr sz="5600" b="1" dirty="0">
              <a:solidFill>
                <a:srgbClr val="EFEFEF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6D9078A1-1126-8844-0388-332B0102D7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509" y="106680"/>
            <a:ext cx="6248400" cy="797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75638776-9F0D-D144-809D-05C007C4C75C}"/>
              </a:ext>
            </a:extLst>
          </p:cNvPr>
          <p:cNvSpPr txBox="1">
            <a:spLocks/>
          </p:cNvSpPr>
          <p:nvPr/>
        </p:nvSpPr>
        <p:spPr bwMode="auto">
          <a:xfrm>
            <a:off x="106680" y="8182495"/>
            <a:ext cx="1258824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rgbClr val="00000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000000"/>
                </a:solidFill>
                <a:latin typeface="+mn-lt"/>
                <a:ea typeface="ＭＳ Ｐゴシック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rgbClr val="000000"/>
                </a:solidFill>
                <a:latin typeface="+mn-lt"/>
                <a:ea typeface="ＭＳ Ｐゴシック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000000"/>
                </a:solidFill>
                <a:latin typeface="+mn-lt"/>
                <a:ea typeface="ＭＳ Ｐゴシック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000000"/>
                </a:solidFill>
                <a:latin typeface="+mn-lt"/>
                <a:ea typeface="ＭＳ Ｐゴシック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sz="3920" dirty="0">
              <a:solidFill>
                <a:schemeClr val="bg2"/>
              </a:solidFill>
              <a:latin typeface="Tahoma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EE0B7D6A-4FF2-5F07-C909-8102034AC3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1622" y="8301587"/>
            <a:ext cx="7433445" cy="584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KE" altLang="en-KE" sz="3200" b="1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Amazon:  </a:t>
            </a:r>
            <a:r>
              <a:rPr kumimoji="0" lang="en-KE" altLang="en-KE" sz="3200" b="1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https://amzn.to/3taryq8</a:t>
            </a:r>
            <a:endParaRPr kumimoji="0" lang="en-KE" altLang="en-KE" sz="3200" b="1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376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" name="Google Shape;233;p16"/>
          <p:cNvGrpSpPr/>
          <p:nvPr/>
        </p:nvGrpSpPr>
        <p:grpSpPr>
          <a:xfrm>
            <a:off x="1349501" y="320045"/>
            <a:ext cx="10625329" cy="7968655"/>
            <a:chOff x="-1" y="1"/>
            <a:chExt cx="10625329" cy="7968655"/>
          </a:xfrm>
        </p:grpSpPr>
        <p:sp>
          <p:nvSpPr>
            <p:cNvPr id="234" name="Google Shape;234;p16"/>
            <p:cNvSpPr/>
            <p:nvPr/>
          </p:nvSpPr>
          <p:spPr>
            <a:xfrm rot="-5400000">
              <a:off x="664167" y="-664167"/>
              <a:ext cx="3984328" cy="5312664"/>
            </a:xfrm>
            <a:prstGeom prst="round1Rect">
              <a:avLst>
                <a:gd name="adj" fmla="val 16667"/>
              </a:avLst>
            </a:prstGeom>
            <a:gradFill>
              <a:gsLst>
                <a:gs pos="0">
                  <a:srgbClr val="E3FDFF"/>
                </a:gs>
                <a:gs pos="35000">
                  <a:srgbClr val="EAFFFF"/>
                </a:gs>
                <a:gs pos="100000">
                  <a:srgbClr val="F6FDFF"/>
                </a:gs>
              </a:gsLst>
              <a:lin ang="16200000" scaled="0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6"/>
            <p:cNvSpPr txBox="1"/>
            <p:nvPr/>
          </p:nvSpPr>
          <p:spPr>
            <a:xfrm>
              <a:off x="-1" y="1"/>
              <a:ext cx="5312664" cy="29882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775" tIns="113775" rIns="113775" bIns="1137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endParaRPr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5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Char char="•"/>
              </a:pPr>
              <a:r>
                <a:rPr lang="en-KE" sz="2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Tech infrastructure providers</a:t>
              </a:r>
              <a:endParaRPr/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Char char="•"/>
              </a:pPr>
              <a:r>
                <a:rPr lang="en-KE" sz="2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Customers</a:t>
              </a:r>
              <a:endParaRPr/>
            </a:p>
            <a:p>
              <a:pPr marL="114300" marR="0" lvl="1" indent="-381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14300" marR="0" lvl="1" indent="-38100" algn="l" rtl="0">
                <a:lnSpc>
                  <a:spcPct val="90000"/>
                </a:lnSpc>
                <a:spcBef>
                  <a:spcPts val="18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14300" marR="0" lvl="1" indent="-38100" algn="l" rtl="0">
                <a:lnSpc>
                  <a:spcPct val="90000"/>
                </a:lnSpc>
                <a:spcBef>
                  <a:spcPts val="18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14300" marR="0" lvl="1" indent="-38100" algn="l" rtl="0">
                <a:lnSpc>
                  <a:spcPct val="90000"/>
                </a:lnSpc>
                <a:spcBef>
                  <a:spcPts val="18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71450" marR="0" lvl="1" indent="-69850" algn="l" rtl="0">
                <a:lnSpc>
                  <a:spcPct val="90000"/>
                </a:lnSpc>
                <a:spcBef>
                  <a:spcPts val="18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endPara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71450" marR="0" lvl="1" indent="-698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endPara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16"/>
            <p:cNvSpPr/>
            <p:nvPr/>
          </p:nvSpPr>
          <p:spPr>
            <a:xfrm>
              <a:off x="5312664" y="13666"/>
              <a:ext cx="5312664" cy="3984328"/>
            </a:xfrm>
            <a:prstGeom prst="round1Rect">
              <a:avLst>
                <a:gd name="adj" fmla="val 16667"/>
              </a:avLst>
            </a:prstGeom>
            <a:gradFill>
              <a:gsLst>
                <a:gs pos="0">
                  <a:srgbClr val="BCE3FF"/>
                </a:gs>
                <a:gs pos="35000">
                  <a:srgbClr val="D0EBFF"/>
                </a:gs>
                <a:gs pos="100000">
                  <a:srgbClr val="EBF6FF"/>
                </a:gs>
              </a:gsLst>
              <a:lin ang="16200000" scaled="0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6"/>
            <p:cNvSpPr txBox="1"/>
            <p:nvPr/>
          </p:nvSpPr>
          <p:spPr>
            <a:xfrm>
              <a:off x="5312664" y="13666"/>
              <a:ext cx="5312664" cy="29882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775" tIns="113775" rIns="113775" bIns="1137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endParaRPr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5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Char char="•"/>
              </a:pPr>
              <a:r>
                <a:rPr lang="en-KE" sz="2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AI researchers</a:t>
              </a:r>
              <a:endParaRPr/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Char char="•"/>
              </a:pPr>
              <a:r>
                <a:rPr lang="en-KE" sz="2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AI developers</a:t>
              </a:r>
              <a:endPara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Char char="•"/>
              </a:pPr>
              <a:r>
                <a:rPr lang="en-KE" sz="2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AI investors</a:t>
              </a:r>
              <a:endParaRPr/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Char char="•"/>
              </a:pPr>
              <a:r>
                <a:rPr lang="en-KE" sz="2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Tech associations </a:t>
              </a:r>
              <a:endParaRPr/>
            </a:p>
            <a:p>
              <a:pPr marL="228600" marR="0" lvl="1" indent="-762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endPara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14300" marR="0" lvl="1" indent="-381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14300" marR="0" lvl="1" indent="-38100" algn="l" rtl="0">
                <a:lnSpc>
                  <a:spcPct val="90000"/>
                </a:lnSpc>
                <a:spcBef>
                  <a:spcPts val="18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14300" marR="0" lvl="1" indent="-38100" algn="l" rtl="0">
                <a:lnSpc>
                  <a:spcPct val="90000"/>
                </a:lnSpc>
                <a:spcBef>
                  <a:spcPts val="18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16"/>
            <p:cNvSpPr/>
            <p:nvPr/>
          </p:nvSpPr>
          <p:spPr>
            <a:xfrm rot="10800000">
              <a:off x="0" y="3984328"/>
              <a:ext cx="5312664" cy="3984328"/>
            </a:xfrm>
            <a:prstGeom prst="round1Rect">
              <a:avLst>
                <a:gd name="adj" fmla="val 16667"/>
              </a:avLst>
            </a:prstGeom>
            <a:gradFill>
              <a:gsLst>
                <a:gs pos="0">
                  <a:srgbClr val="A1B6FF"/>
                </a:gs>
                <a:gs pos="35000">
                  <a:srgbClr val="BDCCFF"/>
                </a:gs>
                <a:gs pos="100000">
                  <a:srgbClr val="E4EBFF"/>
                </a:gs>
              </a:gsLst>
              <a:lin ang="16200000" scaled="0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6"/>
            <p:cNvSpPr txBox="1"/>
            <p:nvPr/>
          </p:nvSpPr>
          <p:spPr>
            <a:xfrm>
              <a:off x="0" y="4980410"/>
              <a:ext cx="5312664" cy="29882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775" tIns="113775" rIns="113775" bIns="1137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endParaRPr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14300" marR="0" lvl="1" indent="-38100" algn="l" rtl="0">
                <a:lnSpc>
                  <a:spcPct val="90000"/>
                </a:lnSpc>
                <a:spcBef>
                  <a:spcPts val="56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14300" marR="0" lvl="1" indent="-38100" algn="l" rtl="0">
                <a:lnSpc>
                  <a:spcPct val="90000"/>
                </a:lnSpc>
                <a:spcBef>
                  <a:spcPts val="18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14300" marR="0" lvl="1" indent="-38100" algn="l" rtl="0">
                <a:lnSpc>
                  <a:spcPct val="90000"/>
                </a:lnSpc>
                <a:spcBef>
                  <a:spcPts val="18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14300" marR="0" lvl="1" indent="-38100" algn="l" rtl="0">
                <a:lnSpc>
                  <a:spcPct val="90000"/>
                </a:lnSpc>
                <a:spcBef>
                  <a:spcPts val="18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14300" marR="0" lvl="1" indent="-38100" algn="l" rtl="0">
                <a:lnSpc>
                  <a:spcPct val="90000"/>
                </a:lnSpc>
                <a:spcBef>
                  <a:spcPts val="18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14300" marR="0" lvl="1" indent="-38100" algn="l" rtl="0">
                <a:lnSpc>
                  <a:spcPct val="90000"/>
                </a:lnSpc>
                <a:spcBef>
                  <a:spcPts val="18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14300" marR="0" lvl="1" indent="-38100" algn="l" rtl="0">
                <a:lnSpc>
                  <a:spcPct val="90000"/>
                </a:lnSpc>
                <a:spcBef>
                  <a:spcPts val="18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18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Char char="•"/>
              </a:pPr>
              <a:r>
                <a:rPr lang="en-KE" sz="2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Media &amp; advertising agencies</a:t>
              </a:r>
              <a:endPara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71450" marR="0" lvl="1" indent="-6985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endPara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71450" marR="0" lvl="1" indent="-69850" algn="l" rtl="0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endPara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16"/>
            <p:cNvSpPr/>
            <p:nvPr/>
          </p:nvSpPr>
          <p:spPr>
            <a:xfrm rot="5400000">
              <a:off x="5976831" y="3320160"/>
              <a:ext cx="3984328" cy="5312664"/>
            </a:xfrm>
            <a:prstGeom prst="round1Rect">
              <a:avLst>
                <a:gd name="adj" fmla="val 16667"/>
              </a:avLst>
            </a:prstGeom>
            <a:gradFill>
              <a:gsLst>
                <a:gs pos="0">
                  <a:srgbClr val="ABABDE"/>
                </a:gs>
                <a:gs pos="35000">
                  <a:srgbClr val="C4C4E7"/>
                </a:gs>
                <a:gs pos="100000">
                  <a:srgbClr val="E8E8F6"/>
                </a:gs>
              </a:gsLst>
              <a:lin ang="16200000" scaled="0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6"/>
            <p:cNvSpPr txBox="1"/>
            <p:nvPr/>
          </p:nvSpPr>
          <p:spPr>
            <a:xfrm>
              <a:off x="5312663" y="4980410"/>
              <a:ext cx="5312664" cy="29882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775" tIns="113775" rIns="113775" bIns="1137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endParaRPr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28600" marR="0" lvl="1" indent="-76200" algn="l" rtl="0">
                <a:lnSpc>
                  <a:spcPct val="90000"/>
                </a:lnSpc>
                <a:spcBef>
                  <a:spcPts val="5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endPara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28600" marR="0" lvl="1" indent="-762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endPara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28600" marR="0" lvl="1" indent="-762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endPara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Char char="•"/>
              </a:pPr>
              <a:r>
                <a:rPr lang="en-KE" sz="2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Communities</a:t>
              </a:r>
              <a:endPara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Char char="•"/>
              </a:pPr>
              <a:r>
                <a:rPr lang="en-KE" sz="2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Regulatory agencies</a:t>
              </a:r>
              <a:endParaRPr/>
            </a:p>
            <a:p>
              <a:pPr marL="114300" marR="0" lvl="1" indent="-381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16"/>
            <p:cNvSpPr/>
            <p:nvPr/>
          </p:nvSpPr>
          <p:spPr>
            <a:xfrm>
              <a:off x="3908303" y="3108961"/>
              <a:ext cx="2808720" cy="1750733"/>
            </a:xfrm>
            <a:prstGeom prst="roundRect">
              <a:avLst>
                <a:gd name="adj" fmla="val 16667"/>
              </a:avLst>
            </a:prstGeom>
            <a:solidFill>
              <a:srgbClr val="D0D0EF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6"/>
            <p:cNvSpPr txBox="1"/>
            <p:nvPr/>
          </p:nvSpPr>
          <p:spPr>
            <a:xfrm>
              <a:off x="3993767" y="3194425"/>
              <a:ext cx="2637792" cy="15798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00000"/>
                </a:buClr>
                <a:buSzPts val="2800"/>
                <a:buFont typeface="Arial"/>
                <a:buNone/>
              </a:pPr>
              <a:r>
                <a:rPr lang="en-KE" sz="2800" b="1">
                  <a:solidFill>
                    <a:srgbClr val="800000"/>
                  </a:solidFill>
                  <a:latin typeface="Arial"/>
                  <a:ea typeface="Arial"/>
                  <a:cs typeface="Arial"/>
                  <a:sym typeface="Arial"/>
                </a:rPr>
                <a:t>Kenya AI Strategy Stakeholder Mapping</a:t>
              </a:r>
              <a:endParaRPr sz="2800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44" name="Google Shape;244;p16"/>
          <p:cNvCxnSpPr/>
          <p:nvPr/>
        </p:nvCxnSpPr>
        <p:spPr>
          <a:xfrm>
            <a:off x="1155734" y="8534400"/>
            <a:ext cx="11020044" cy="0"/>
          </a:xfrm>
          <a:prstGeom prst="straightConnector1">
            <a:avLst/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  <p:cxnSp>
        <p:nvCxnSpPr>
          <p:cNvPr id="245" name="Google Shape;245;p16"/>
          <p:cNvCxnSpPr/>
          <p:nvPr/>
        </p:nvCxnSpPr>
        <p:spPr>
          <a:xfrm rot="10800000">
            <a:off x="1155734" y="50848"/>
            <a:ext cx="0" cy="8534400"/>
          </a:xfrm>
          <a:prstGeom prst="straightConnector1">
            <a:avLst/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  <p:sp>
        <p:nvSpPr>
          <p:cNvPr id="246" name="Google Shape;246;p16"/>
          <p:cNvSpPr txBox="1"/>
          <p:nvPr/>
        </p:nvSpPr>
        <p:spPr>
          <a:xfrm rot="-5400000">
            <a:off x="-2753479" y="4143025"/>
            <a:ext cx="6720843" cy="78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2240" b="1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INTEREST</a:t>
            </a:r>
            <a:r>
              <a:rPr lang="en-KE" sz="2240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Right to expect their needs and wants to be addressed by the AI Strategy</a:t>
            </a:r>
            <a:endParaRPr sz="2240" b="1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7" name="Google Shape;247;p16"/>
          <p:cNvSpPr txBox="1"/>
          <p:nvPr/>
        </p:nvSpPr>
        <p:spPr>
          <a:xfrm>
            <a:off x="2880360" y="8641080"/>
            <a:ext cx="8173469" cy="78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2240" b="1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INFLUENCE</a:t>
            </a:r>
            <a:r>
              <a:rPr lang="en-KE" sz="2240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Ability to sanction or reward the AI Strategy based on the stakeholder’s satisfaction</a:t>
            </a:r>
            <a:endParaRPr sz="2240" b="1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8" name="Google Shape;248;p16"/>
          <p:cNvSpPr txBox="1"/>
          <p:nvPr/>
        </p:nvSpPr>
        <p:spPr>
          <a:xfrm>
            <a:off x="208893" y="8854432"/>
            <a:ext cx="73129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1800" b="1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Low </a:t>
            </a:r>
            <a:endParaRPr sz="1800" b="1">
              <a:solidFill>
                <a:srgbClr val="8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9" name="Google Shape;249;p16"/>
          <p:cNvSpPr txBox="1"/>
          <p:nvPr/>
        </p:nvSpPr>
        <p:spPr>
          <a:xfrm>
            <a:off x="39605" y="103086"/>
            <a:ext cx="72327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1800" b="1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High</a:t>
            </a:r>
            <a:endParaRPr sz="1800" b="1">
              <a:solidFill>
                <a:srgbClr val="8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0" name="Google Shape;250;p16"/>
          <p:cNvSpPr txBox="1"/>
          <p:nvPr/>
        </p:nvSpPr>
        <p:spPr>
          <a:xfrm>
            <a:off x="11580123" y="8777671"/>
            <a:ext cx="72327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1800" b="1">
                <a:solidFill>
                  <a:srgbClr val="800000"/>
                </a:solidFill>
                <a:latin typeface="Tahoma"/>
                <a:ea typeface="Tahoma"/>
                <a:cs typeface="Tahoma"/>
                <a:sym typeface="Tahoma"/>
              </a:rPr>
              <a:t>High</a:t>
            </a:r>
            <a:endParaRPr sz="1800" b="1">
              <a:solidFill>
                <a:srgbClr val="8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1" name="Google Shape;251;p16"/>
          <p:cNvSpPr txBox="1"/>
          <p:nvPr/>
        </p:nvSpPr>
        <p:spPr>
          <a:xfrm>
            <a:off x="8530791" y="2310456"/>
            <a:ext cx="3109137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750F0"/>
              </a:buClr>
              <a:buSzPts val="2400"/>
              <a:buFont typeface="Tahoma"/>
              <a:buNone/>
            </a:pPr>
            <a:r>
              <a:rPr lang="en-KE" sz="2400" b="1" u="sng">
                <a:solidFill>
                  <a:srgbClr val="2750F0"/>
                </a:solidFill>
                <a:latin typeface="Tahoma"/>
                <a:ea typeface="Tahoma"/>
                <a:cs typeface="Tahoma"/>
                <a:sym typeface="Tahoma"/>
              </a:rPr>
              <a:t>Strategy: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750F0"/>
              </a:buClr>
              <a:buSzPts val="2400"/>
              <a:buFont typeface="Tahoma"/>
              <a:buNone/>
            </a:pPr>
            <a:r>
              <a:rPr lang="en-KE" sz="2400" b="1">
                <a:solidFill>
                  <a:srgbClr val="2750F0"/>
                </a:solidFill>
                <a:latin typeface="Tahoma"/>
                <a:ea typeface="Tahoma"/>
                <a:cs typeface="Tahoma"/>
                <a:sym typeface="Tahoma"/>
              </a:rPr>
              <a:t>Actively engage, inform &amp; collaborate</a:t>
            </a:r>
            <a:endParaRPr sz="2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16"/>
          <p:cNvSpPr txBox="1"/>
          <p:nvPr/>
        </p:nvSpPr>
        <p:spPr>
          <a:xfrm>
            <a:off x="8351867" y="4800600"/>
            <a:ext cx="3109137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750F0"/>
              </a:buClr>
              <a:buSzPts val="2400"/>
              <a:buFont typeface="Tahoma"/>
              <a:buNone/>
            </a:pPr>
            <a:r>
              <a:rPr lang="en-KE" sz="2400" b="1" u="sng">
                <a:solidFill>
                  <a:srgbClr val="2750F0"/>
                </a:solidFill>
                <a:latin typeface="Tahoma"/>
                <a:ea typeface="Tahoma"/>
                <a:cs typeface="Tahoma"/>
                <a:sym typeface="Tahoma"/>
              </a:rPr>
              <a:t>Strategy: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750F0"/>
              </a:buClr>
              <a:buSzPts val="2400"/>
              <a:buFont typeface="Tahoma"/>
              <a:buNone/>
            </a:pPr>
            <a:r>
              <a:rPr lang="en-KE" sz="2400" b="1">
                <a:solidFill>
                  <a:srgbClr val="2750F0"/>
                </a:solidFill>
                <a:latin typeface="Tahoma"/>
                <a:ea typeface="Tahoma"/>
                <a:cs typeface="Tahoma"/>
                <a:sym typeface="Tahoma"/>
              </a:rPr>
              <a:t>Keep satisfied and informed</a:t>
            </a:r>
            <a:endParaRPr sz="2400">
              <a:solidFill>
                <a:srgbClr val="2750F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3" name="Google Shape;253;p16"/>
          <p:cNvSpPr txBox="1"/>
          <p:nvPr/>
        </p:nvSpPr>
        <p:spPr>
          <a:xfrm>
            <a:off x="1741547" y="4813148"/>
            <a:ext cx="3109137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750F0"/>
              </a:buClr>
              <a:buSzPts val="2400"/>
              <a:buFont typeface="Tahoma"/>
              <a:buNone/>
            </a:pPr>
            <a:r>
              <a:rPr lang="en-KE" sz="2400" b="1" u="sng">
                <a:solidFill>
                  <a:srgbClr val="2750F0"/>
                </a:solidFill>
                <a:latin typeface="Tahoma"/>
                <a:ea typeface="Tahoma"/>
                <a:cs typeface="Tahoma"/>
                <a:sym typeface="Tahoma"/>
              </a:rPr>
              <a:t>Strategy: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750F0"/>
              </a:buClr>
              <a:buSzPts val="2400"/>
              <a:buFont typeface="Tahoma"/>
              <a:buNone/>
            </a:pPr>
            <a:r>
              <a:rPr lang="en-KE" sz="2400" b="1">
                <a:solidFill>
                  <a:srgbClr val="2750F0"/>
                </a:solidFill>
                <a:latin typeface="Tahoma"/>
                <a:ea typeface="Tahoma"/>
                <a:cs typeface="Tahoma"/>
                <a:sym typeface="Tahoma"/>
              </a:rPr>
              <a:t>Inform periodically and monitor</a:t>
            </a:r>
            <a:endParaRPr sz="2400">
              <a:solidFill>
                <a:srgbClr val="2750F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4" name="Google Shape;254;p16"/>
          <p:cNvSpPr txBox="1"/>
          <p:nvPr/>
        </p:nvSpPr>
        <p:spPr>
          <a:xfrm>
            <a:off x="2002051" y="2424936"/>
            <a:ext cx="3109137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750F0"/>
              </a:buClr>
              <a:buSzPts val="2400"/>
              <a:buFont typeface="Tahoma"/>
              <a:buNone/>
            </a:pPr>
            <a:r>
              <a:rPr lang="en-KE" sz="2400" b="1" u="sng">
                <a:solidFill>
                  <a:srgbClr val="2750F0"/>
                </a:solidFill>
                <a:latin typeface="Tahoma"/>
                <a:ea typeface="Tahoma"/>
                <a:cs typeface="Tahoma"/>
                <a:sym typeface="Tahoma"/>
              </a:rPr>
              <a:t>Strategy: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750F0"/>
              </a:buClr>
              <a:buSzPts val="2400"/>
              <a:buFont typeface="Tahoma"/>
              <a:buNone/>
            </a:pPr>
            <a:r>
              <a:rPr lang="en-KE" sz="2400" b="1">
                <a:solidFill>
                  <a:srgbClr val="2750F0"/>
                </a:solidFill>
                <a:latin typeface="Tahoma"/>
                <a:ea typeface="Tahoma"/>
                <a:cs typeface="Tahoma"/>
                <a:sym typeface="Tahoma"/>
              </a:rPr>
              <a:t>Keep involved periodically/as necessary</a:t>
            </a:r>
            <a:endParaRPr sz="2400">
              <a:solidFill>
                <a:srgbClr val="2750F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7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801600" cy="9144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txBody>
          <a:bodyPr spcFirstLastPara="1" wrap="square" lIns="91425" tIns="45700" rIns="91425" bIns="45700" anchor="b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KE" sz="4800"/>
              <a:t>Summary of Primary Data Collection</a:t>
            </a:r>
            <a:endParaRPr/>
          </a:p>
        </p:txBody>
      </p:sp>
      <p:sp>
        <p:nvSpPr>
          <p:cNvPr id="260" name="Google Shape;260;p17"/>
          <p:cNvSpPr txBox="1">
            <a:spLocks noGrp="1"/>
          </p:cNvSpPr>
          <p:nvPr>
            <p:ph type="body" idx="1"/>
          </p:nvPr>
        </p:nvSpPr>
        <p:spPr>
          <a:xfrm>
            <a:off x="152400" y="990600"/>
            <a:ext cx="12382500" cy="85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80047" lvl="0" indent="-480047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3200"/>
              <a:buFont typeface="Tahoma"/>
              <a:buChar char="•"/>
            </a:pPr>
            <a:r>
              <a:rPr lang="en-KE" sz="3200">
                <a:solidFill>
                  <a:srgbClr val="800000"/>
                </a:solidFill>
              </a:rPr>
              <a:t>Approach</a:t>
            </a:r>
            <a:endParaRPr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Char char="–"/>
            </a:pPr>
            <a:r>
              <a:rPr lang="en-KE"/>
              <a:t>Stakeholders: Government, Industry, Academia, Civil Society, and the Public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ahoma"/>
              <a:buNone/>
            </a:pPr>
            <a:endParaRPr sz="1200"/>
          </a:p>
          <a:p>
            <a:pPr marL="480047" lvl="0" indent="-480047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3200"/>
              <a:buFont typeface="Tahoma"/>
              <a:buChar char="•"/>
            </a:pPr>
            <a:r>
              <a:rPr lang="en-KE" sz="3200">
                <a:solidFill>
                  <a:srgbClr val="800000"/>
                </a:solidFill>
              </a:rPr>
              <a:t>Key insights from KIIs</a:t>
            </a:r>
            <a:endParaRPr/>
          </a:p>
          <a:p>
            <a:pPr marL="1040100" lvl="1" indent="-24763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endParaRPr sz="240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Char char="–"/>
            </a:pPr>
            <a:r>
              <a:rPr lang="en-KE"/>
              <a:t>Kenya’s AI Ecosystem </a:t>
            </a:r>
            <a:r>
              <a:rPr lang="en-KE">
                <a:solidFill>
                  <a:srgbClr val="800000"/>
                </a:solidFill>
              </a:rPr>
              <a:t>strengths</a:t>
            </a:r>
            <a:endParaRPr/>
          </a:p>
          <a:p>
            <a:pPr marL="1600155" lvl="2" indent="-3200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Vibrant startup ecosystem and youthful AI talent (~40,000 trained)</a:t>
            </a:r>
            <a:endParaRPr/>
          </a:p>
          <a:p>
            <a:pPr marL="1600155" lvl="2" indent="-3200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Access to renewable energy (e.g., geothermal power)</a:t>
            </a:r>
            <a:endParaRPr/>
          </a:p>
          <a:p>
            <a:pPr marL="1600155" lvl="2" indent="-3200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Successful technology applications in crisis response</a:t>
            </a:r>
            <a:endParaRPr/>
          </a:p>
          <a:p>
            <a:pPr marL="1600155" lvl="2" indent="-1676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endParaRPr sz="240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Char char="–"/>
            </a:pPr>
            <a:r>
              <a:rPr lang="en-KE"/>
              <a:t>Kenya’s AI Ecosystem </a:t>
            </a:r>
            <a:r>
              <a:rPr lang="en-KE">
                <a:solidFill>
                  <a:srgbClr val="800000"/>
                </a:solidFill>
              </a:rPr>
              <a:t>challenges</a:t>
            </a:r>
            <a:endParaRPr/>
          </a:p>
          <a:p>
            <a:pPr marL="1600155" lvl="2" indent="-3200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Limited digitised, quality data and infrastructure gaps</a:t>
            </a:r>
            <a:endParaRPr/>
          </a:p>
          <a:p>
            <a:pPr marL="1600155" lvl="2" indent="-3200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Ethical concerns: data privacy, misinformation, bias</a:t>
            </a:r>
            <a:endParaRPr/>
          </a:p>
          <a:p>
            <a:pPr marL="1600155" lvl="2" indent="-3200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Public mistrust and lack of policy clarity</a:t>
            </a:r>
            <a:endParaRPr/>
          </a:p>
          <a:p>
            <a:pPr marL="1600155" lvl="2" indent="-3200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Power imbalances in donor landscape and limited SME funding</a:t>
            </a:r>
            <a:endParaRPr/>
          </a:p>
          <a:p>
            <a:pPr marL="1600155" lvl="2" indent="-1676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endParaRPr sz="2400"/>
          </a:p>
          <a:p>
            <a:pPr marL="1040100" lvl="1" indent="-400038" algn="l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2800"/>
              <a:buFont typeface="Tahoma"/>
              <a:buChar char="–"/>
            </a:pPr>
            <a:r>
              <a:rPr lang="en-KE">
                <a:solidFill>
                  <a:srgbClr val="800000"/>
                </a:solidFill>
              </a:rPr>
              <a:t>Recommendations</a:t>
            </a:r>
            <a:endParaRPr/>
          </a:p>
          <a:p>
            <a:pPr marL="1600155" lvl="2" indent="-3200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Build local data repositories</a:t>
            </a:r>
            <a:endParaRPr/>
          </a:p>
          <a:p>
            <a:pPr marL="1600155" lvl="2" indent="-3200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Establish governance frameworks for ethical AI deployment</a:t>
            </a:r>
            <a:endParaRPr/>
          </a:p>
          <a:p>
            <a:pPr marL="1600155" lvl="2" indent="-320031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•"/>
            </a:pPr>
            <a:r>
              <a:rPr lang="en-KE" sz="2400"/>
              <a:t>Create transparent financing models and foster interdisciplinary collaboration</a:t>
            </a:r>
            <a:endParaRPr/>
          </a:p>
          <a:p>
            <a:pPr marL="1040100" lvl="1" indent="-247637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None/>
            </a:pPr>
            <a:r>
              <a:rPr lang="en-KE" sz="2400"/>
              <a:t>	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11376</TotalTime>
  <Words>1987</Words>
  <Application>Microsoft Macintosh PowerPoint</Application>
  <PresentationFormat>A3 Paper (297x420 mm)</PresentationFormat>
  <Paragraphs>382</Paragraphs>
  <Slides>25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Overpass</vt:lpstr>
      <vt:lpstr>Times New Roman</vt:lpstr>
      <vt:lpstr>Calibri</vt:lpstr>
      <vt:lpstr>Overpass Black</vt:lpstr>
      <vt:lpstr>Tahoma</vt:lpstr>
      <vt:lpstr>Overpass Medium</vt:lpstr>
      <vt:lpstr>Overpass Mono</vt:lpstr>
      <vt:lpstr>Default Design</vt:lpstr>
      <vt:lpstr>Development of National AI Strategy for Kenya</vt:lpstr>
      <vt:lpstr>Background</vt:lpstr>
      <vt:lpstr>PowerPoint Presentation</vt:lpstr>
      <vt:lpstr>Why develop a national AI strategy? </vt:lpstr>
      <vt:lpstr>PowerPoint Presentation</vt:lpstr>
      <vt:lpstr>PowerPoint Presentation</vt:lpstr>
      <vt:lpstr>PowerPoint Presentation</vt:lpstr>
      <vt:lpstr>PowerPoint Presentation</vt:lpstr>
      <vt:lpstr>Summary of Primary Data Collection</vt:lpstr>
      <vt:lpstr>PowerPoint Presentation</vt:lpstr>
      <vt:lpstr>PowerPoint Presentation</vt:lpstr>
      <vt:lpstr>Summary: Internal Environmental Analysis </vt:lpstr>
      <vt:lpstr>Summary: External Environmental Analysis </vt:lpstr>
      <vt:lpstr>PowerPoint Presentation</vt:lpstr>
      <vt:lpstr>Value Proposition</vt:lpstr>
      <vt:lpstr>Guiding Principles</vt:lpstr>
      <vt:lpstr>PowerPoint Presentation</vt:lpstr>
      <vt:lpstr>PowerPoint Presentation</vt:lpstr>
      <vt:lpstr>PowerPoint Presentation</vt:lpstr>
      <vt:lpstr>PowerPoint Presentation</vt:lpstr>
      <vt:lpstr>Implementation Mechanisms</vt:lpstr>
      <vt:lpstr>Role of NRENs</vt:lpstr>
      <vt:lpstr>Reflections for Other Countries</vt:lpstr>
      <vt:lpstr>PowerPoint Presentation</vt:lpstr>
      <vt:lpstr>Asanteni sana kwa kunisikiliza 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MIT</dc:creator>
  <cp:lastModifiedBy>Timothy Waema</cp:lastModifiedBy>
  <cp:revision>19</cp:revision>
  <dcterms:created xsi:type="dcterms:W3CDTF">2007-02-07T15:13:45Z</dcterms:created>
  <dcterms:modified xsi:type="dcterms:W3CDTF">2025-10-31T06:19:07Z</dcterms:modified>
</cp:coreProperties>
</file>