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96" r:id="rId3"/>
    <p:sldId id="306" r:id="rId4"/>
    <p:sldId id="321" r:id="rId5"/>
    <p:sldId id="312" r:id="rId6"/>
    <p:sldId id="318" r:id="rId7"/>
    <p:sldId id="319" r:id="rId8"/>
    <p:sldId id="320" r:id="rId9"/>
    <p:sldId id="322" r:id="rId10"/>
    <p:sldId id="295" r:id="rId11"/>
    <p:sldId id="31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4660"/>
  </p:normalViewPr>
  <p:slideViewPr>
    <p:cSldViewPr snapToGrid="0">
      <p:cViewPr varScale="1">
        <p:scale>
          <a:sx n="81" d="100"/>
          <a:sy n="81" d="100"/>
        </p:scale>
        <p:origin x="73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492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36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25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937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913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80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5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79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7972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718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776527D-36BC-45D4-801B-2CF56635FA01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898551-5AFD-4A70-AC3D-67D8B1980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56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demnea.net/" TargetMode="External"/><Relationship Id="rId7" Type="http://schemas.openxmlformats.org/officeDocument/2006/relationships/hyperlink" Target="https://doi.org/10.3390/drones6010009" TargetMode="External"/><Relationship Id="rId2" Type="http://schemas.openxmlformats.org/officeDocument/2006/relationships/hyperlink" Target="https://doi.org/10.48084/etasr.56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07/s11277-017-4797-8" TargetMode="External"/><Relationship Id="rId5" Type="http://schemas.openxmlformats.org/officeDocument/2006/relationships/hyperlink" Target="https://doi.org/10.1109/COMST.2015.2495297" TargetMode="External"/><Relationship Id="rId4" Type="http://schemas.openxmlformats.org/officeDocument/2006/relationships/hyperlink" Target="https://doi.org/10.1109/VTCSpring.2018.841779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0 Litre Hexacopter Spray Agriculture Drones Top Spray Drone">
            <a:extLst>
              <a:ext uri="{FF2B5EF4-FFF2-40B4-BE49-F238E27FC236}">
                <a16:creationId xmlns:a16="http://schemas.microsoft.com/office/drawing/2014/main" id="{1C9952DB-E136-42DE-948C-501251AC11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" t="31890" r="2461" b="20957"/>
          <a:stretch/>
        </p:blipFill>
        <p:spPr bwMode="auto">
          <a:xfrm>
            <a:off x="2698421" y="1967248"/>
            <a:ext cx="6499781" cy="292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0828" y="136689"/>
            <a:ext cx="12570642" cy="2088038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/>
              <a:t>Drones for data collection in remote areas: Challenges and 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3327" y="4458047"/>
            <a:ext cx="6825005" cy="1504407"/>
          </a:xfrm>
        </p:spPr>
        <p:txBody>
          <a:bodyPr>
            <a:normAutofit/>
          </a:bodyPr>
          <a:lstStyle/>
          <a:p>
            <a:r>
              <a:rPr lang="en-CA" b="1" dirty="0">
                <a:latin typeface="Quattrocento Sans" panose="020B0502050000020003" pitchFamily="34" charset="0"/>
              </a:rPr>
              <a:t>Presented by </a:t>
            </a:r>
          </a:p>
          <a:p>
            <a:r>
              <a:rPr lang="en-CA" b="1" dirty="0" err="1">
                <a:latin typeface="Quattrocento Sans" panose="020B0502050000020003" pitchFamily="34" charset="0"/>
              </a:rPr>
              <a:t>Khemis</a:t>
            </a:r>
            <a:r>
              <a:rPr lang="en-CA" b="1" dirty="0">
                <a:latin typeface="Quattrocento Sans" panose="020B0502050000020003" pitchFamily="34" charset="0"/>
              </a:rPr>
              <a:t> Ben Samuel </a:t>
            </a:r>
          </a:p>
          <a:p>
            <a:r>
              <a:rPr lang="en-CA" b="1" dirty="0">
                <a:latin typeface="Quattrocento Sans" panose="020B0502050000020003" pitchFamily="34" charset="0"/>
              </a:rPr>
              <a:t>Makerere University</a:t>
            </a:r>
            <a:endParaRPr lang="en-GB" b="1" dirty="0">
              <a:latin typeface="Quattrocento Sans" panose="020B050205000002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277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ank You icon in SVG, PNG formats">
            <a:extLst>
              <a:ext uri="{FF2B5EF4-FFF2-40B4-BE49-F238E27FC236}">
                <a16:creationId xmlns:a16="http://schemas.microsoft.com/office/drawing/2014/main" id="{00537071-BCC3-4270-B4E8-EFF9C020C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906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02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>
            <a:normAutofit/>
          </a:bodyPr>
          <a:lstStyle/>
          <a:p>
            <a:r>
              <a:rPr lang="en-GB" sz="3600" b="1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664" y="1107831"/>
            <a:ext cx="11085136" cy="50691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[1]</a:t>
            </a:r>
            <a:r>
              <a:rPr lang="en-CA" b="1" dirty="0"/>
              <a:t> </a:t>
            </a:r>
            <a:r>
              <a:rPr lang="en-CA" dirty="0" err="1"/>
              <a:t>Akram</a:t>
            </a:r>
            <a:r>
              <a:rPr lang="en-CA" dirty="0"/>
              <a:t> </a:t>
            </a:r>
            <a:r>
              <a:rPr lang="en-CA" dirty="0" err="1"/>
              <a:t>Kout</a:t>
            </a:r>
            <a:r>
              <a:rPr lang="en-CA" dirty="0"/>
              <a:t>, Bilal </a:t>
            </a:r>
            <a:r>
              <a:rPr lang="en-CA" dirty="0" err="1"/>
              <a:t>Bouaita</a:t>
            </a:r>
            <a:r>
              <a:rPr lang="en-CA" dirty="0"/>
              <a:t>, </a:t>
            </a:r>
            <a:r>
              <a:rPr lang="en-CA" dirty="0" err="1"/>
              <a:t>Abdesselem</a:t>
            </a:r>
            <a:r>
              <a:rPr lang="en-CA" dirty="0"/>
              <a:t> </a:t>
            </a:r>
            <a:r>
              <a:rPr lang="en-CA" dirty="0" err="1"/>
              <a:t>Beghriche</a:t>
            </a:r>
            <a:r>
              <a:rPr lang="en-CA" dirty="0"/>
              <a:t>, Said </a:t>
            </a:r>
            <a:r>
              <a:rPr lang="en-CA" dirty="0" err="1"/>
              <a:t>Labed</a:t>
            </a:r>
            <a:r>
              <a:rPr lang="en-CA" dirty="0"/>
              <a:t>, Salim </a:t>
            </a:r>
            <a:r>
              <a:rPr lang="en-CA" dirty="0" err="1"/>
              <a:t>Chikhi</a:t>
            </a:r>
            <a:r>
              <a:rPr lang="en-CA" dirty="0"/>
              <a:t>, El-Bay </a:t>
            </a:r>
            <a:r>
              <a:rPr lang="en-CA" dirty="0" err="1"/>
              <a:t>Bourennane</a:t>
            </a:r>
            <a:r>
              <a:rPr lang="en-CA" dirty="0"/>
              <a:t>, “A Hybrid Optimization Solution for UAV Network Routing,” Engineering, Technology and Applied Sciences 2023. </a:t>
            </a:r>
            <a:r>
              <a:rPr lang="en-CA" u="sng" dirty="0">
                <a:hlinkClick r:id="rId2"/>
              </a:rPr>
              <a:t>https://doi.org/10.48084/etasr.5661</a:t>
            </a:r>
            <a:r>
              <a:rPr lang="en-CA" dirty="0"/>
              <a:t> 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u="sng" dirty="0">
                <a:hlinkClick r:id="rId3"/>
              </a:rPr>
              <a:t>http://ademnea.net/</a:t>
            </a:r>
            <a:endParaRPr lang="en-CA" u="sng" dirty="0"/>
          </a:p>
          <a:p>
            <a:pPr marL="0" indent="0">
              <a:buNone/>
            </a:pPr>
            <a:r>
              <a:rPr lang="en-CA" dirty="0"/>
              <a:t>[2] Mahdi Ben </a:t>
            </a:r>
            <a:r>
              <a:rPr lang="en-CA" dirty="0" err="1"/>
              <a:t>Ghorbel</a:t>
            </a:r>
            <a:r>
              <a:rPr lang="en-CA" dirty="0"/>
              <a:t>, David </a:t>
            </a:r>
            <a:r>
              <a:rPr lang="en-CA" dirty="0" err="1"/>
              <a:t>Rodr´ıguez</a:t>
            </a:r>
            <a:r>
              <a:rPr lang="en-CA" dirty="0"/>
              <a:t>-Duarte, Hakim </a:t>
            </a:r>
            <a:r>
              <a:rPr lang="en-CA" dirty="0" err="1"/>
              <a:t>Ghazzai</a:t>
            </a:r>
            <a:r>
              <a:rPr lang="en-CA" dirty="0"/>
              <a:t>, Md. Jahangir Hossain, and Hamid </a:t>
            </a:r>
            <a:r>
              <a:rPr lang="en-CA" dirty="0" err="1"/>
              <a:t>Menouar</a:t>
            </a:r>
            <a:r>
              <a:rPr lang="en-CA" dirty="0"/>
              <a:t>, “Energy Efficient Data Collection for Wireless Sensors using Drones” IEEE </a:t>
            </a:r>
            <a:r>
              <a:rPr lang="en-CA" dirty="0" err="1"/>
              <a:t>Xplore</a:t>
            </a:r>
            <a:r>
              <a:rPr lang="en-CA" dirty="0"/>
              <a:t> 2018. </a:t>
            </a:r>
            <a:r>
              <a:rPr lang="en-CA" u="sng" dirty="0">
                <a:hlinkClick r:id="rId4"/>
              </a:rPr>
              <a:t>https://doi.org/10.1109/VTCSpring.2018.8417798</a:t>
            </a:r>
            <a:r>
              <a:rPr lang="en-CA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[3] </a:t>
            </a:r>
            <a:r>
              <a:rPr lang="en-US" dirty="0" err="1"/>
              <a:t>Lav</a:t>
            </a:r>
            <a:r>
              <a:rPr lang="en-US" dirty="0"/>
              <a:t> Gupta, Raj Jain and Gabor </a:t>
            </a:r>
            <a:r>
              <a:rPr lang="en-US" dirty="0" err="1"/>
              <a:t>Vaszkum</a:t>
            </a:r>
            <a:r>
              <a:rPr lang="en-US" dirty="0"/>
              <a:t> ‘’</a:t>
            </a:r>
            <a:r>
              <a:rPr lang="en-CA" dirty="0"/>
              <a:t>Survey of Important Issues in UAV Communication Networks’ 2015 IEEE. </a:t>
            </a:r>
            <a:r>
              <a:rPr lang="en-CA" b="1" dirty="0"/>
              <a:t>DOI: </a:t>
            </a:r>
            <a:r>
              <a:rPr lang="en-CA" u="sng" dirty="0">
                <a:hlinkClick r:id="rId5"/>
              </a:rPr>
              <a:t>10.1109/COMST.2015.2495297</a:t>
            </a:r>
            <a:endParaRPr lang="en-GB" dirty="0"/>
          </a:p>
          <a:p>
            <a:pPr marL="0" indent="0">
              <a:buNone/>
            </a:pPr>
            <a:r>
              <a:rPr lang="en-CA" dirty="0"/>
              <a:t>[4] </a:t>
            </a:r>
            <a:r>
              <a:rPr lang="en-CA" dirty="0" err="1"/>
              <a:t>Jingbang</a:t>
            </a:r>
            <a:r>
              <a:rPr lang="en-CA" dirty="0"/>
              <a:t> Wu, </a:t>
            </a:r>
            <a:r>
              <a:rPr lang="en-CA" dirty="0" err="1"/>
              <a:t>Huimei</a:t>
            </a:r>
            <a:r>
              <a:rPr lang="en-CA" dirty="0"/>
              <a:t> Lu, Yong Xiang, </a:t>
            </a:r>
            <a:r>
              <a:rPr lang="en-CA" dirty="0" err="1"/>
              <a:t>Bingying</a:t>
            </a:r>
            <a:r>
              <a:rPr lang="en-CA" dirty="0"/>
              <a:t> </a:t>
            </a:r>
            <a:r>
              <a:rPr lang="en-CA" dirty="0" err="1"/>
              <a:t>Cai</a:t>
            </a:r>
            <a:r>
              <a:rPr lang="en-CA" dirty="0"/>
              <a:t>, </a:t>
            </a:r>
            <a:r>
              <a:rPr lang="en-CA" dirty="0" err="1"/>
              <a:t>Weitao</a:t>
            </a:r>
            <a:r>
              <a:rPr lang="en-CA" dirty="0"/>
              <a:t> Wang, </a:t>
            </a:r>
            <a:r>
              <a:rPr lang="en-CA" dirty="0" err="1"/>
              <a:t>Ruilin</a:t>
            </a:r>
            <a:r>
              <a:rPr lang="en-CA" dirty="0"/>
              <a:t> Liu, “Improving Bandwidth Utilization of Intermittent Links in Highly Dynamic Ad Hoc Network,” Springer 2017. </a:t>
            </a:r>
            <a:r>
              <a:rPr lang="en-CA" u="sng" dirty="0">
                <a:hlinkClick r:id="rId6"/>
              </a:rPr>
              <a:t>https://doi.org/10.1007/s11277-017-4797-8</a:t>
            </a:r>
            <a:r>
              <a:rPr lang="en-CA" dirty="0"/>
              <a:t> </a:t>
            </a:r>
            <a:endParaRPr lang="en-GB" dirty="0"/>
          </a:p>
          <a:p>
            <a:pPr marL="0" indent="0">
              <a:buNone/>
            </a:pPr>
            <a:r>
              <a:rPr lang="en-CA" dirty="0"/>
              <a:t>[5] Ali H. </a:t>
            </a:r>
            <a:r>
              <a:rPr lang="en-CA" dirty="0" err="1"/>
              <a:t>Wheeb</a:t>
            </a:r>
            <a:r>
              <a:rPr lang="en-CA" dirty="0"/>
              <a:t>, </a:t>
            </a:r>
            <a:r>
              <a:rPr lang="en-CA" dirty="0" err="1"/>
              <a:t>Rosdiadee</a:t>
            </a:r>
            <a:r>
              <a:rPr lang="en-CA" dirty="0"/>
              <a:t> </a:t>
            </a:r>
            <a:r>
              <a:rPr lang="en-CA" dirty="0" err="1"/>
              <a:t>Nordin</a:t>
            </a:r>
            <a:r>
              <a:rPr lang="en-CA" dirty="0"/>
              <a:t>, </a:t>
            </a:r>
            <a:r>
              <a:rPr lang="en-CA" dirty="0" err="1"/>
              <a:t>Asma</a:t>
            </a:r>
            <a:r>
              <a:rPr lang="en-CA" dirty="0"/>
              <a:t>’ Abu </a:t>
            </a:r>
            <a:r>
              <a:rPr lang="en-CA" dirty="0" err="1"/>
              <a:t>Samah</a:t>
            </a:r>
            <a:r>
              <a:rPr lang="en-CA" dirty="0"/>
              <a:t>, Mohammed H. </a:t>
            </a:r>
            <a:r>
              <a:rPr lang="en-CA" dirty="0" err="1"/>
              <a:t>Alsharif</a:t>
            </a:r>
            <a:r>
              <a:rPr lang="en-CA" dirty="0"/>
              <a:t> and Muhammad </a:t>
            </a:r>
            <a:r>
              <a:rPr lang="en-CA" dirty="0" err="1"/>
              <a:t>Asghar</a:t>
            </a:r>
            <a:r>
              <a:rPr lang="en-CA" dirty="0"/>
              <a:t> Khan, “Topology-Based Routing Protocols and Mobility Models for Flying Ad Hoc Networks: A Contemporary Review and Future Research Directions,” Drones 2022</a:t>
            </a:r>
            <a:r>
              <a:rPr lang="en-CA" b="1" dirty="0"/>
              <a:t>. </a:t>
            </a:r>
            <a:r>
              <a:rPr lang="en-CA" u="sng" dirty="0">
                <a:hlinkClick r:id="rId7"/>
              </a:rPr>
              <a:t>https</a:t>
            </a:r>
            <a:r>
              <a:rPr lang="en-CA" b="1" u="sng" dirty="0">
                <a:hlinkClick r:id="rId7"/>
              </a:rPr>
              <a:t>://</a:t>
            </a:r>
            <a:r>
              <a:rPr lang="en-CA" u="sng" dirty="0">
                <a:hlinkClick r:id="rId7"/>
              </a:rPr>
              <a:t>doi</a:t>
            </a:r>
            <a:r>
              <a:rPr lang="en-CA" b="1" u="sng" dirty="0">
                <a:hlinkClick r:id="rId7"/>
              </a:rPr>
              <a:t>.</a:t>
            </a:r>
            <a:r>
              <a:rPr lang="en-CA" u="sng" dirty="0">
                <a:hlinkClick r:id="rId7"/>
              </a:rPr>
              <a:t>org</a:t>
            </a:r>
            <a:r>
              <a:rPr lang="en-CA" b="1" u="sng" dirty="0">
                <a:hlinkClick r:id="rId7"/>
              </a:rPr>
              <a:t>/</a:t>
            </a:r>
            <a:r>
              <a:rPr lang="en-CA" u="sng" dirty="0">
                <a:hlinkClick r:id="rId7"/>
              </a:rPr>
              <a:t>10</a:t>
            </a:r>
            <a:r>
              <a:rPr lang="en-CA" b="1" u="sng" dirty="0">
                <a:hlinkClick r:id="rId7"/>
              </a:rPr>
              <a:t>.</a:t>
            </a:r>
            <a:r>
              <a:rPr lang="en-CA" u="sng" dirty="0">
                <a:hlinkClick r:id="rId7"/>
              </a:rPr>
              <a:t>3390</a:t>
            </a:r>
            <a:r>
              <a:rPr lang="en-CA" b="1" u="sng" dirty="0">
                <a:hlinkClick r:id="rId7"/>
              </a:rPr>
              <a:t>/</a:t>
            </a:r>
            <a:r>
              <a:rPr lang="en-CA" u="sng" dirty="0">
                <a:hlinkClick r:id="rId7"/>
              </a:rPr>
              <a:t>drones6010009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03608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5E7A7-731B-F35B-F2CA-D57CB6546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22" y="98981"/>
            <a:ext cx="10515600" cy="578717"/>
          </a:xfrm>
        </p:spPr>
        <p:txBody>
          <a:bodyPr>
            <a:noAutofit/>
          </a:bodyPr>
          <a:lstStyle/>
          <a:p>
            <a:pPr algn="ctr"/>
            <a:r>
              <a:rPr lang="en-GB" b="1" dirty="0">
                <a:latin typeface="Quattrocento Sans" panose="020B0502050000020003" pitchFamily="34" charset="0"/>
                <a:cs typeface="Times New Roman" panose="02020603050405020304" pitchFamily="18" charset="0"/>
              </a:rPr>
              <a:t>Background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BEA3F91-D7A5-EB9D-B9E9-89C636884306}"/>
              </a:ext>
            </a:extLst>
          </p:cNvPr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65450858"/>
              </p:ext>
            </p:extLst>
          </p:nvPr>
        </p:nvGraphicFramePr>
        <p:xfrm>
          <a:off x="838200" y="1223963"/>
          <a:ext cx="4111625" cy="426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Bitmap Image" r:id="rId3" imgW="3749040" imgH="3886200" progId="PBrush">
                  <p:embed/>
                </p:oleObj>
              </mc:Choice>
              <mc:Fallback>
                <p:oleObj name="Bitmap Image" r:id="rId3" imgW="3749040" imgH="3886200" progId="PBrus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168D45B-8D21-46D2-2EB7-D9FCEB443D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223963"/>
                        <a:ext cx="4111625" cy="426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5BF497-924A-A16E-0F9A-DC7FD754E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34708" y="950260"/>
            <a:ext cx="6879754" cy="5542614"/>
          </a:xfrm>
        </p:spPr>
        <p:txBody>
          <a:bodyPr>
            <a:normAutofit/>
          </a:bodyPr>
          <a:lstStyle/>
          <a:p>
            <a:r>
              <a:rPr lang="en-CA" sz="2900" dirty="0">
                <a:latin typeface="Quattrocento Sans" panose="020B0502050000020003"/>
              </a:rPr>
              <a:t>The UAV i.e. mobile nodes, drone or flying vehicle</a:t>
            </a:r>
          </a:p>
          <a:p>
            <a:r>
              <a:rPr lang="en-CA" sz="2900" dirty="0">
                <a:latin typeface="Quattrocento Sans" panose="020B0502050000020003"/>
              </a:rPr>
              <a:t>Majorly use wireless communication technologies &amp; deployed in an ad hoc settings </a:t>
            </a:r>
          </a:p>
          <a:p>
            <a:r>
              <a:rPr lang="en-CA" sz="2900" dirty="0">
                <a:latin typeface="Quattrocento Sans" panose="020B0502050000020003"/>
              </a:rPr>
              <a:t>The drone usually finds applications in agriculture, entertainment, environment, health &amp; fire safety </a:t>
            </a:r>
          </a:p>
          <a:p>
            <a:r>
              <a:rPr lang="en-CA" sz="2900" dirty="0">
                <a:latin typeface="Quattrocento Sans" panose="020B0502050000020003"/>
              </a:rPr>
              <a:t>Need to adapt to the changing topology.</a:t>
            </a:r>
          </a:p>
          <a:p>
            <a:r>
              <a:rPr lang="en-CA" sz="2900" dirty="0">
                <a:latin typeface="Quattrocento Sans" panose="020B0502050000020003"/>
              </a:rPr>
              <a:t>We plan to use drones to collect data from beehives  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65704" y="5970249"/>
            <a:ext cx="421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Fig.1: Pictorial View of a drone collecting data from ground nodes</a:t>
            </a:r>
          </a:p>
        </p:txBody>
      </p:sp>
    </p:spTree>
    <p:extLst>
      <p:ext uri="{BB962C8B-B14F-4D97-AF65-F5344CB8AC3E}">
        <p14:creationId xmlns:p14="http://schemas.microsoft.com/office/powerpoint/2010/main" val="1985588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7314E8-4C0E-8D29-B132-B14CFB776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639" y="299717"/>
            <a:ext cx="10515600" cy="59167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Quattrocento Sans" panose="020B0502050000020003" pitchFamily="34" charset="0"/>
                <a:cs typeface="Times New Roman" panose="02020603050405020304" pitchFamily="18" charset="0"/>
              </a:rPr>
              <a:t>Problem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17247A-9D75-74AC-217F-CADDD9297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930" y="1065410"/>
            <a:ext cx="11444139" cy="5450452"/>
          </a:xfrm>
        </p:spPr>
        <p:txBody>
          <a:bodyPr>
            <a:normAutofit/>
          </a:bodyPr>
          <a:lstStyle/>
          <a:p>
            <a:r>
              <a:rPr lang="en-CA" dirty="0"/>
              <a:t>The dynamic network topology causes</a:t>
            </a:r>
          </a:p>
          <a:p>
            <a:pPr lvl="1"/>
            <a:r>
              <a:rPr lang="en-CA" dirty="0"/>
              <a:t>Intermittent links </a:t>
            </a:r>
          </a:p>
          <a:p>
            <a:pPr lvl="1"/>
            <a:r>
              <a:rPr lang="en-CA" dirty="0"/>
              <a:t>Complicates Data scheduling</a:t>
            </a:r>
          </a:p>
          <a:p>
            <a:r>
              <a:rPr lang="en-CA" dirty="0"/>
              <a:t>Environmental changes </a:t>
            </a:r>
          </a:p>
          <a:p>
            <a:pPr lvl="1"/>
            <a:r>
              <a:rPr lang="en-CA" dirty="0"/>
              <a:t>vegetation cover and weather pattern </a:t>
            </a:r>
          </a:p>
          <a:p>
            <a:r>
              <a:rPr lang="en-CA" dirty="0"/>
              <a:t>The need for efficient algorithms to enable the drones to quickly learn and adapt changes </a:t>
            </a:r>
          </a:p>
          <a:p>
            <a:r>
              <a:rPr lang="en-CA" dirty="0"/>
              <a:t>Seeks to Maximize data collection &amp; minimize energy consumption</a:t>
            </a:r>
          </a:p>
          <a:p>
            <a:r>
              <a:rPr lang="en-CA" dirty="0"/>
              <a:t>The dynamic topology based on planned movements and algorithms will deployed on those nodes for data collection.</a:t>
            </a:r>
            <a:endParaRPr lang="en-GB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0538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191B7-56AB-4B26-8098-8790BAD74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56"/>
            <a:ext cx="10515600" cy="968768"/>
          </a:xfrm>
        </p:spPr>
        <p:txBody>
          <a:bodyPr/>
          <a:lstStyle/>
          <a:p>
            <a:r>
              <a:rPr lang="en-US" b="1" dirty="0"/>
              <a:t>Typical Use Cases 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30B5A-C7CB-4321-AE27-EF6593B03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153" y="1161035"/>
            <a:ext cx="10515600" cy="4914449"/>
          </a:xfrm>
        </p:spPr>
        <p:txBody>
          <a:bodyPr/>
          <a:lstStyle/>
          <a:p>
            <a:r>
              <a:rPr lang="en-US" dirty="0"/>
              <a:t>Drone to fly over a space </a:t>
            </a:r>
          </a:p>
          <a:p>
            <a:r>
              <a:rPr lang="en-US" dirty="0"/>
              <a:t>Establish connection with ground nodes</a:t>
            </a:r>
          </a:p>
          <a:p>
            <a:r>
              <a:rPr lang="en-US" dirty="0"/>
              <a:t>Measure signal strength </a:t>
            </a:r>
          </a:p>
          <a:p>
            <a:r>
              <a:rPr lang="en-US" dirty="0"/>
              <a:t>Collect data</a:t>
            </a:r>
          </a:p>
          <a:p>
            <a:pPr lvl="1"/>
            <a:r>
              <a:rPr lang="en-US" dirty="0"/>
              <a:t>Images, Text, video etc. </a:t>
            </a:r>
          </a:p>
          <a:p>
            <a:r>
              <a:rPr lang="en-US" dirty="0"/>
              <a:t> Store data</a:t>
            </a:r>
          </a:p>
          <a:p>
            <a:r>
              <a:rPr lang="en-US" dirty="0"/>
              <a:t>Aggregate</a:t>
            </a:r>
          </a:p>
          <a:p>
            <a:r>
              <a:rPr lang="en-US" dirty="0"/>
              <a:t>Transmit (Optional)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984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5E2C6-71B6-CBBE-DBF3-81F804D43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latin typeface="Quattrocento Sans" panose="020B0502050000020003" pitchFamily="34" charset="0"/>
                <a:cs typeface="Times New Roman" panose="02020603050405020304" pitchFamily="18" charset="0"/>
              </a:rPr>
              <a:t>Network architecture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Content Placeholder 11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666239"/>
            <a:ext cx="4533900" cy="4189164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72100" y="1666239"/>
            <a:ext cx="5981700" cy="2945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0800000" flipV="1">
            <a:off x="414779" y="5830519"/>
            <a:ext cx="3919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Figure 2: </a:t>
            </a:r>
            <a:r>
              <a:rPr lang="en-CA" dirty="0"/>
              <a:t>UAV Network Architecture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27177" y="4334608"/>
            <a:ext cx="4563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Fig.3:</a:t>
            </a:r>
            <a:r>
              <a:rPr lang="en-CA" dirty="0"/>
              <a:t> Hardware Network Architecture</a:t>
            </a:r>
            <a:endParaRPr lang="en-GB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72099" y="4980939"/>
            <a:ext cx="655280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600" dirty="0">
              <a:latin typeface="Quattrocento Sans" panose="020B0502050000020003"/>
            </a:endParaRPr>
          </a:p>
          <a:p>
            <a:r>
              <a:rPr lang="en-CA" sz="1600" dirty="0">
                <a:latin typeface="Quattrocento Sans" panose="020B0502050000020003"/>
              </a:rPr>
              <a:t>RF Transceiver can be IEEE 802.11 operating at 2.4/5.0 GHz with up to of 867 Mbps or it can be an HPD13A for Lora module</a:t>
            </a:r>
            <a:r>
              <a:rPr lang="en-CA" dirty="0"/>
              <a:t>.</a:t>
            </a:r>
          </a:p>
          <a:p>
            <a:endParaRPr lang="en-CA" dirty="0"/>
          </a:p>
          <a:p>
            <a:r>
              <a:rPr lang="en-CA" dirty="0"/>
              <a:t>The algorithms will be deployed on the RF Transceivers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495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C61B-C38F-4348-817A-66A799A7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718" y="256717"/>
            <a:ext cx="6151775" cy="1325563"/>
          </a:xfrm>
        </p:spPr>
        <p:txBody>
          <a:bodyPr/>
          <a:lstStyle/>
          <a:p>
            <a:r>
              <a:rPr lang="en-US" b="1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6175E-F27B-43D6-B3F3-0D8722F1F5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22165" y="1393743"/>
            <a:ext cx="8433062" cy="5019003"/>
          </a:xfrm>
        </p:spPr>
        <p:txBody>
          <a:bodyPr/>
          <a:lstStyle/>
          <a:p>
            <a:r>
              <a:rPr lang="en-US" dirty="0"/>
              <a:t>Energy constraints </a:t>
            </a:r>
          </a:p>
          <a:p>
            <a:r>
              <a:rPr lang="en-US" dirty="0"/>
              <a:t>Large size of farms </a:t>
            </a:r>
          </a:p>
          <a:p>
            <a:r>
              <a:rPr lang="en-US" dirty="0"/>
              <a:t>Drone technology skills</a:t>
            </a:r>
          </a:p>
          <a:p>
            <a:r>
              <a:rPr lang="en-US" dirty="0"/>
              <a:t>Cost of drones Vs agricultural inputs</a:t>
            </a:r>
          </a:p>
          <a:p>
            <a:r>
              <a:rPr lang="en-US" dirty="0"/>
              <a:t>Intermittent network &amp; effects on connectivity by vegetation</a:t>
            </a:r>
          </a:p>
          <a:p>
            <a:r>
              <a:rPr lang="en-US" dirty="0"/>
              <a:t>Funding for research activities</a:t>
            </a:r>
          </a:p>
          <a:p>
            <a:r>
              <a:rPr lang="en-US" dirty="0"/>
              <a:t>Use of drones cause security threats</a:t>
            </a:r>
          </a:p>
          <a:p>
            <a:r>
              <a:rPr lang="en-US" dirty="0"/>
              <a:t>Government regulations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 descr="Stress Tired icon in SVG, PNG formats">
            <a:extLst>
              <a:ext uri="{FF2B5EF4-FFF2-40B4-BE49-F238E27FC236}">
                <a16:creationId xmlns:a16="http://schemas.microsoft.com/office/drawing/2014/main" id="{873684A2-1137-4A98-B498-16F333DC0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77" y="1616697"/>
            <a:ext cx="3195688" cy="319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7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BEAAF-D046-4C61-AC54-1854A7296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181" y="148309"/>
            <a:ext cx="10515600" cy="1325563"/>
          </a:xfrm>
        </p:spPr>
        <p:txBody>
          <a:bodyPr/>
          <a:lstStyle/>
          <a:p>
            <a:r>
              <a:rPr lang="en-US" b="1" dirty="0"/>
              <a:t>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8B72C-CE97-4ED1-B054-54ED21B4BA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5835" y="1646516"/>
            <a:ext cx="8414994" cy="4351338"/>
          </a:xfrm>
        </p:spPr>
        <p:txBody>
          <a:bodyPr/>
          <a:lstStyle/>
          <a:p>
            <a:r>
              <a:rPr lang="en-US" dirty="0"/>
              <a:t>Researchers available at Universities</a:t>
            </a:r>
          </a:p>
          <a:p>
            <a:r>
              <a:rPr lang="en-US" dirty="0"/>
              <a:t>Efficient Path planning algorithms to minimize power consumption</a:t>
            </a:r>
          </a:p>
          <a:p>
            <a:r>
              <a:rPr lang="en-US" dirty="0"/>
              <a:t>Development of data Scheduling and resource allocation algorithms</a:t>
            </a:r>
          </a:p>
          <a:p>
            <a:r>
              <a:rPr lang="en-US" dirty="0"/>
              <a:t>Collaborations with other researchers and firms</a:t>
            </a:r>
          </a:p>
          <a:p>
            <a:r>
              <a:rPr lang="en-US" dirty="0">
                <a:solidFill>
                  <a:srgbClr val="FF0000"/>
                </a:solidFill>
              </a:rPr>
              <a:t>Rescue missions</a:t>
            </a:r>
          </a:p>
          <a:p>
            <a:r>
              <a:rPr lang="en-US" dirty="0">
                <a:solidFill>
                  <a:srgbClr val="FF0000"/>
                </a:solidFill>
              </a:rPr>
              <a:t>Funding from development partners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102" name="Picture 6" descr="Telescope icon in SVG, PNG formats">
            <a:extLst>
              <a:ext uri="{FF2B5EF4-FFF2-40B4-BE49-F238E27FC236}">
                <a16:creationId xmlns:a16="http://schemas.microsoft.com/office/drawing/2014/main" id="{615F2E40-C46C-4A89-B979-845A47C1C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64" y="1646516"/>
            <a:ext cx="2973371" cy="29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861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7D739-C8D2-48FC-B6DC-BA4DEC3FF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554" y="151159"/>
            <a:ext cx="10840825" cy="820587"/>
          </a:xfrm>
        </p:spPr>
        <p:txBody>
          <a:bodyPr/>
          <a:lstStyle/>
          <a:p>
            <a:r>
              <a:rPr lang="en-US" b="1" dirty="0"/>
              <a:t>Support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02D91-375E-4C65-A816-A2807A3AD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085" y="1253331"/>
            <a:ext cx="5299434" cy="515218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Hardware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Mobile Gateway for drone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Robust &amp; small scale storage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Energy harvesting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Lora gateways for data scheduling and transmissions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6146" name="Picture 2" descr="Microchip icon in SVG, PNG formats">
            <a:extLst>
              <a:ext uri="{FF2B5EF4-FFF2-40B4-BE49-F238E27FC236}">
                <a16:creationId xmlns:a16="http://schemas.microsoft.com/office/drawing/2014/main" id="{277D629F-5C62-40BA-B3DA-10D945827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060" y="1201488"/>
            <a:ext cx="1225484" cy="122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rogrammer Computer icon in SVG, PNG formats">
            <a:extLst>
              <a:ext uri="{FF2B5EF4-FFF2-40B4-BE49-F238E27FC236}">
                <a16:creationId xmlns:a16="http://schemas.microsoft.com/office/drawing/2014/main" id="{A8E4CCB5-C284-45BC-ACE9-541984B46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537" y="1367631"/>
            <a:ext cx="1322895" cy="132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94FADA-3EF9-43AF-B5DE-27CE45D368D9}"/>
              </a:ext>
            </a:extLst>
          </p:cNvPr>
          <p:cNvSpPr txBox="1">
            <a:spLocks/>
          </p:cNvSpPr>
          <p:nvPr/>
        </p:nvSpPr>
        <p:spPr>
          <a:xfrm>
            <a:off x="5961185" y="1389185"/>
            <a:ext cx="5750169" cy="451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 </a:t>
            </a:r>
            <a:r>
              <a:rPr lang="en-US" b="1" dirty="0"/>
              <a:t>Software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Software defined radios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Communication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Edge Processing algorithms and machine learning models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1253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47802-BCC2-42C2-A9B1-44AA34343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7" y="365125"/>
            <a:ext cx="11080423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Open space is available for Ubuntunet alliance?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D278C-0C42-41BF-B33B-FAE520EAB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103" y="1825625"/>
            <a:ext cx="10223369" cy="4351338"/>
          </a:xfrm>
        </p:spPr>
        <p:txBody>
          <a:bodyPr/>
          <a:lstStyle/>
          <a:p>
            <a:r>
              <a:rPr lang="en-US" dirty="0"/>
              <a:t>Training </a:t>
            </a:r>
          </a:p>
          <a:p>
            <a:r>
              <a:rPr lang="en-US" dirty="0"/>
              <a:t>Hardware acquisition</a:t>
            </a:r>
          </a:p>
          <a:p>
            <a:r>
              <a:rPr lang="en-US" dirty="0"/>
              <a:t>Connectivity e.g.</a:t>
            </a:r>
          </a:p>
          <a:p>
            <a:pPr lvl="1"/>
            <a:r>
              <a:rPr lang="en-US" dirty="0"/>
              <a:t>Lora WAN gateways </a:t>
            </a:r>
          </a:p>
          <a:p>
            <a:pPr lvl="1"/>
            <a:r>
              <a:rPr lang="en-US" dirty="0"/>
              <a:t>Design of mobile gateways</a:t>
            </a:r>
          </a:p>
          <a:p>
            <a:r>
              <a:rPr lang="en-US" dirty="0"/>
              <a:t>Provision of Skilled staff for operating drones</a:t>
            </a:r>
          </a:p>
          <a:p>
            <a:r>
              <a:rPr lang="en-US" dirty="0"/>
              <a:t>Use of drones for emergency connectivity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581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25450</TotalTime>
  <Words>624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Garamond</vt:lpstr>
      <vt:lpstr>Quattrocento Sans</vt:lpstr>
      <vt:lpstr>Times New Roman</vt:lpstr>
      <vt:lpstr>Savon</vt:lpstr>
      <vt:lpstr>Bitmap Image</vt:lpstr>
      <vt:lpstr>Drones for data collection in remote areas: Challenges and opportunities</vt:lpstr>
      <vt:lpstr>Background</vt:lpstr>
      <vt:lpstr>Problem</vt:lpstr>
      <vt:lpstr>Typical Use Cases scenario</vt:lpstr>
      <vt:lpstr>Network architecture</vt:lpstr>
      <vt:lpstr>Challenges</vt:lpstr>
      <vt:lpstr>Opportunities</vt:lpstr>
      <vt:lpstr>Support Technologies</vt:lpstr>
      <vt:lpstr>Open space is available for Ubuntunet alliance?</vt:lpstr>
      <vt:lpstr>PowerPoint Presentation</vt:lpstr>
      <vt:lpstr>References</vt:lpstr>
    </vt:vector>
  </TitlesOfParts>
  <Company>World Food Programme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 Algorithms and Design for Mobile Network Gateway Nodes</dc:title>
  <dc:creator>Lenovo</dc:creator>
  <cp:lastModifiedBy>Mary Nsabagwa</cp:lastModifiedBy>
  <cp:revision>387</cp:revision>
  <dcterms:created xsi:type="dcterms:W3CDTF">2022-11-02T08:17:17Z</dcterms:created>
  <dcterms:modified xsi:type="dcterms:W3CDTF">2024-10-21T13:02:50Z</dcterms:modified>
</cp:coreProperties>
</file>