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webextensions/webextension1.xml" ContentType="application/vnd.ms-office.webextension+xml"/>
  <Override PartName="/ppt/webextensions/webextension2.xml" ContentType="application/vnd.ms-office.webextension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1" r:id="rId3"/>
    <p:sldId id="257" r:id="rId4"/>
    <p:sldId id="272" r:id="rId5"/>
    <p:sldId id="258" r:id="rId6"/>
    <p:sldId id="259" r:id="rId7"/>
    <p:sldId id="260" r:id="rId8"/>
    <p:sldId id="273" r:id="rId9"/>
    <p:sldId id="262" r:id="rId10"/>
    <p:sldId id="261" r:id="rId11"/>
    <p:sldId id="263" r:id="rId12"/>
    <p:sldId id="264" r:id="rId13"/>
    <p:sldId id="266" r:id="rId14"/>
    <p:sldId id="275" r:id="rId15"/>
    <p:sldId id="274" r:id="rId16"/>
    <p:sldId id="267" r:id="rId17"/>
    <p:sldId id="268" r:id="rId18"/>
    <p:sldId id="276" r:id="rId19"/>
    <p:sldId id="269" r:id="rId20"/>
    <p:sldId id="265" r:id="rId21"/>
  </p:sldIdLst>
  <p:sldSz cx="12192000" cy="6858000"/>
  <p:notesSz cx="6858000" cy="9144000"/>
  <p:defaultTextStyle>
    <a:defPPr>
      <a:defRPr lang="en-U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2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EE0067D-7571-4784-8520-DB23C1D08C5D}" v="4" dt="2024-10-31T14:14:32.1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2"/>
    <p:restoredTop sz="94710"/>
  </p:normalViewPr>
  <p:slideViewPr>
    <p:cSldViewPr snapToGrid="0">
      <p:cViewPr varScale="1">
        <p:scale>
          <a:sx n="93" d="100"/>
          <a:sy n="93" d="100"/>
        </p:scale>
        <p:origin x="216" y="6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 Ruhinda" userId="8b2b4609-ac0a-42f2-848a-8ad00e35c1a6" providerId="ADAL" clId="{9EE0067D-7571-4784-8520-DB23C1D08C5D}"/>
    <pc:docChg chg="undo redo custSel modSld">
      <pc:chgData name="Ben Ruhinda" userId="8b2b4609-ac0a-42f2-848a-8ad00e35c1a6" providerId="ADAL" clId="{9EE0067D-7571-4784-8520-DB23C1D08C5D}" dt="2024-10-31T14:19:38.728" v="3" actId="14100"/>
      <pc:docMkLst>
        <pc:docMk/>
      </pc:docMkLst>
      <pc:sldChg chg="modSp mod">
        <pc:chgData name="Ben Ruhinda" userId="8b2b4609-ac0a-42f2-848a-8ad00e35c1a6" providerId="ADAL" clId="{9EE0067D-7571-4784-8520-DB23C1D08C5D}" dt="2024-10-31T14:19:38.728" v="3" actId="14100"/>
        <pc:sldMkLst>
          <pc:docMk/>
          <pc:sldMk cId="4037327404" sldId="274"/>
        </pc:sldMkLst>
        <pc:spChg chg="mod">
          <ac:chgData name="Ben Ruhinda" userId="8b2b4609-ac0a-42f2-848a-8ad00e35c1a6" providerId="ADAL" clId="{9EE0067D-7571-4784-8520-DB23C1D08C5D}" dt="2024-10-31T14:19:38.728" v="3" actId="14100"/>
          <ac:spMkLst>
            <pc:docMk/>
            <pc:sldMk cId="4037327404" sldId="274"/>
            <ac:spMk id="7" creationId="{94E7F32E-A218-05FC-E693-67D39E993AD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E18F3-CCF8-4082-C0A7-979C01EA26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186F90-E77D-7373-CF73-48C275731E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80A6D0-9AA8-07A4-5881-522B7A85A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92CAD-9164-2F47-816C-D42606EEE5E0}" type="datetimeFigureOut">
              <a:rPr lang="en-UG" smtClean="0"/>
              <a:t>31/10/2024</a:t>
            </a:fld>
            <a:endParaRPr lang="en-U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8A1C6F-1E71-5855-974B-1792BCF95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AE266C-F4FA-27C8-52ED-BB7E04E4E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A1A5B-2957-1E41-BF0A-0DC68E75FF37}" type="slidenum">
              <a:rPr lang="en-UG" smtClean="0"/>
              <a:t>‹#›</a:t>
            </a:fld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2730028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6CD0B-266A-A0A3-58FF-79FCC401A8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C6D797-DDAE-5329-5516-387ACF850C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7C6E16-B8B1-9765-E59A-DAFF18A08F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92CAD-9164-2F47-816C-D42606EEE5E0}" type="datetimeFigureOut">
              <a:rPr lang="en-UG" smtClean="0"/>
              <a:t>31/10/2024</a:t>
            </a:fld>
            <a:endParaRPr lang="en-U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65B68B-EE72-5A61-AA2B-7EDCB606D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9CBD47-C9D4-D893-99DC-ADDA9D8A6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A1A5B-2957-1E41-BF0A-0DC68E75FF37}" type="slidenum">
              <a:rPr lang="en-UG" smtClean="0"/>
              <a:t>‹#›</a:t>
            </a:fld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1978603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C1AE708-A622-9976-A949-405D4DB20D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DC6C2C-428C-0B5E-1BDA-8740910E02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308651-C971-F7F3-4E98-F64BF5C33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92CAD-9164-2F47-816C-D42606EEE5E0}" type="datetimeFigureOut">
              <a:rPr lang="en-UG" smtClean="0"/>
              <a:t>31/10/2024</a:t>
            </a:fld>
            <a:endParaRPr lang="en-U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09BB1-70EA-1E12-B1BD-98DD70159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D3F787-A229-1E77-69CF-70D6378BF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A1A5B-2957-1E41-BF0A-0DC68E75FF37}" type="slidenum">
              <a:rPr lang="en-UG" smtClean="0"/>
              <a:t>‹#›</a:t>
            </a:fld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2286152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0195BC-373E-1F88-F7CE-31F4FDF94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2E0E54-D32F-4A05-0AE2-1CA931F19C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0CDE7B-E20B-09C4-17F6-FA48CCE30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92CAD-9164-2F47-816C-D42606EEE5E0}" type="datetimeFigureOut">
              <a:rPr lang="en-UG" smtClean="0"/>
              <a:t>31/10/2024</a:t>
            </a:fld>
            <a:endParaRPr lang="en-U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3EBE0F-3815-E930-1149-7456A5CF3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DB314-2736-5DC1-0B71-2B095BDE3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A1A5B-2957-1E41-BF0A-0DC68E75FF37}" type="slidenum">
              <a:rPr lang="en-UG" smtClean="0"/>
              <a:t>‹#›</a:t>
            </a:fld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2024070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07E04-C4C0-A885-9C20-DC9DCABD3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BE971C-802B-5B42-D88F-E94327F8B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A706E-F3AC-566A-64CE-65075C12F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92CAD-9164-2F47-816C-D42606EEE5E0}" type="datetimeFigureOut">
              <a:rPr lang="en-UG" smtClean="0"/>
              <a:t>31/10/2024</a:t>
            </a:fld>
            <a:endParaRPr lang="en-U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6EE887-D840-BBC0-4256-51378F5AA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3445C4-921F-D8FE-7B22-3C36A3459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A1A5B-2957-1E41-BF0A-0DC68E75FF37}" type="slidenum">
              <a:rPr lang="en-UG" smtClean="0"/>
              <a:t>‹#›</a:t>
            </a:fld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2171150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858DC0-60C0-A575-741F-ED6E214B7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87F757-7FA0-ADB1-BE5A-2CA7BCA13D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AC8C9E-A58C-A0E4-1788-CD7349266C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1D5529-AD80-EC04-986A-77CA2F0E4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92CAD-9164-2F47-816C-D42606EEE5E0}" type="datetimeFigureOut">
              <a:rPr lang="en-UG" smtClean="0"/>
              <a:t>31/10/2024</a:t>
            </a:fld>
            <a:endParaRPr lang="en-U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857D11-0ACE-D045-0438-BBF8252DE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5CA7C-99CE-CEF0-5448-341192484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A1A5B-2957-1E41-BF0A-0DC68E75FF37}" type="slidenum">
              <a:rPr lang="en-UG" smtClean="0"/>
              <a:t>‹#›</a:t>
            </a:fld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2866428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20ABE-A70D-A6F1-9788-9049D67E8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C3BA1-4DFB-C201-788D-484E60C74E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D42331-1855-FEF1-FB3E-D02EB164ED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F5F682-5E4B-12A6-CED5-620216BF37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769488-446F-489D-438B-B3BE289895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97D059-0817-E855-D320-EF3BF047A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92CAD-9164-2F47-816C-D42606EEE5E0}" type="datetimeFigureOut">
              <a:rPr lang="en-UG" smtClean="0"/>
              <a:t>31/10/2024</a:t>
            </a:fld>
            <a:endParaRPr lang="en-U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1CF5442-4D13-F6BF-5D20-2484BD5A4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3A40DBF-F730-7E0E-898D-01E60E74C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A1A5B-2957-1E41-BF0A-0DC68E75FF37}" type="slidenum">
              <a:rPr lang="en-UG" smtClean="0"/>
              <a:t>‹#›</a:t>
            </a:fld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4128626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9B665B-4F45-2B6A-5D20-D8FAC73DC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FF6321-8821-6499-C044-9678A3EA0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92CAD-9164-2F47-816C-D42606EEE5E0}" type="datetimeFigureOut">
              <a:rPr lang="en-UG" smtClean="0"/>
              <a:t>31/10/2024</a:t>
            </a:fld>
            <a:endParaRPr lang="en-U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F7CAFC-41B9-7237-E7E1-67F040BBE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BD9699-9A46-FC7C-90ED-B8423012C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A1A5B-2957-1E41-BF0A-0DC68E75FF37}" type="slidenum">
              <a:rPr lang="en-UG" smtClean="0"/>
              <a:t>‹#›</a:t>
            </a:fld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3130984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F4626E-CEF6-0277-294F-1DF218929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92CAD-9164-2F47-816C-D42606EEE5E0}" type="datetimeFigureOut">
              <a:rPr lang="en-UG" smtClean="0"/>
              <a:t>31/10/2024</a:t>
            </a:fld>
            <a:endParaRPr lang="en-U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FB54D6-6C15-A6D3-A86E-CEB2068D5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CBF263-5D59-5C87-6398-C524B68EF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A1A5B-2957-1E41-BF0A-0DC68E75FF37}" type="slidenum">
              <a:rPr lang="en-UG" smtClean="0"/>
              <a:t>‹#›</a:t>
            </a:fld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4273028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51ED2A-DB42-5D29-D4DC-B5C538927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664C6F-463B-022C-526A-9EE5F8EBC9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DE672B-7610-2959-F670-47324740BB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358BF-B75A-6990-866B-CFCBBF33C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92CAD-9164-2F47-816C-D42606EEE5E0}" type="datetimeFigureOut">
              <a:rPr lang="en-UG" smtClean="0"/>
              <a:t>31/10/2024</a:t>
            </a:fld>
            <a:endParaRPr lang="en-U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AA4FD1-5ACE-BBED-3D72-5A5156E56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063A08-63C2-83FA-C72D-95AC1F03B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A1A5B-2957-1E41-BF0A-0DC68E75FF37}" type="slidenum">
              <a:rPr lang="en-UG" smtClean="0"/>
              <a:t>‹#›</a:t>
            </a:fld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1913459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75A78-F54A-2095-5C53-AB0097D14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39C627-CDBD-2D1C-4446-7A089F592F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86C588-F3B3-AE1F-79E0-838F741C3E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CA262A-D37C-A2E6-1841-81B7DCBD6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92CAD-9164-2F47-816C-D42606EEE5E0}" type="datetimeFigureOut">
              <a:rPr lang="en-UG" smtClean="0"/>
              <a:t>31/10/2024</a:t>
            </a:fld>
            <a:endParaRPr lang="en-U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55A3F3-84BF-63CA-A762-3E98F4360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664B62-15F7-94E4-0C06-35826854D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A1A5B-2957-1E41-BF0A-0DC68E75FF37}" type="slidenum">
              <a:rPr lang="en-UG" smtClean="0"/>
              <a:t>‹#›</a:t>
            </a:fld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2955161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C90A109-FF54-DE5B-6678-0A4A51156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DDE2E0-F653-7FF5-B46C-67E53E1973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E6F75D-9EE1-8C19-5836-D737B3FE84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2C92CAD-9164-2F47-816C-D42606EEE5E0}" type="datetimeFigureOut">
              <a:rPr lang="en-UG" smtClean="0"/>
              <a:t>31/10/2024</a:t>
            </a:fld>
            <a:endParaRPr lang="en-U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D1D156-B4EA-9742-09BD-0BC1047FCF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9C0BB1-06AE-460D-ACD9-1B1AAA3591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19A1A5B-2957-1E41-BF0A-0DC68E75FF37}" type="slidenum">
              <a:rPr lang="en-UG" smtClean="0"/>
              <a:t>‹#›</a:t>
            </a:fld>
            <a:endParaRPr lang="en-UG"/>
          </a:p>
        </p:txBody>
      </p:sp>
    </p:spTree>
    <p:extLst>
      <p:ext uri="{BB962C8B-B14F-4D97-AF65-F5344CB8AC3E}">
        <p14:creationId xmlns:p14="http://schemas.microsoft.com/office/powerpoint/2010/main" val="3341406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microsoft.com/office/2011/relationships/webextension" Target="../webextensions/webextension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microsoft.com/office/2011/relationships/webextension" Target="../webextensions/webextension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6E90F-BF0A-0428-4FD9-D8E8EC6785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4128" y="509550"/>
            <a:ext cx="6937022" cy="4322536"/>
          </a:xfrm>
        </p:spPr>
        <p:txBody>
          <a:bodyPr>
            <a:normAutofit fontScale="90000"/>
          </a:bodyPr>
          <a:lstStyle/>
          <a:p>
            <a:pPr algn="l">
              <a:lnSpc>
                <a:spcPct val="100000"/>
              </a:lnSpc>
            </a:pPr>
            <a:br>
              <a:rPr lang="en-UG" sz="4900" dirty="0">
                <a:effectLst/>
                <a:latin typeface="Avenir Light" panose="020B0402020203020204" pitchFamily="34" charset="77"/>
                <a:ea typeface="Times New Roman" panose="02020603050405020304" pitchFamily="18" charset="0"/>
              </a:rPr>
            </a:br>
            <a:r>
              <a:rPr lang="en-UG" sz="4900" dirty="0">
                <a:effectLst/>
                <a:latin typeface="Avenir Light" panose="020B0402020203020204" pitchFamily="34" charset="77"/>
                <a:ea typeface="Times New Roman" panose="02020603050405020304" pitchFamily="18" charset="0"/>
              </a:rPr>
              <a:t>NREN-Government Synergies: A Key to Advancing Research and Education in East Africa</a:t>
            </a:r>
            <a:br>
              <a:rPr lang="en-UG" sz="6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1227D9-3D84-78FC-BBDF-B2B01762CB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27561" y="4458454"/>
            <a:ext cx="4368800" cy="1655762"/>
          </a:xfrm>
        </p:spPr>
        <p:txBody>
          <a:bodyPr>
            <a:normAutofit lnSpcReduction="10000"/>
          </a:bodyPr>
          <a:lstStyle/>
          <a:p>
            <a:pPr algn="l"/>
            <a:r>
              <a:rPr lang="en-UG" sz="2400" dirty="0">
                <a:effectLst/>
                <a:latin typeface="Avenir Book" panose="02000503020000020003" pitchFamily="2" charset="0"/>
                <a:ea typeface="Times New Roman" panose="02020603050405020304" pitchFamily="18" charset="0"/>
              </a:rPr>
              <a:t>Prof. Idris A. Rai</a:t>
            </a:r>
          </a:p>
          <a:p>
            <a:pPr algn="l"/>
            <a:r>
              <a:rPr lang="en-UG" sz="2400" dirty="0">
                <a:effectLst/>
                <a:latin typeface="Avenir Book" panose="02000503020000020003" pitchFamily="2" charset="0"/>
                <a:ea typeface="Times New Roman" panose="02020603050405020304" pitchFamily="18" charset="0"/>
              </a:rPr>
              <a:t>Deputy Executive Secretary </a:t>
            </a:r>
          </a:p>
          <a:p>
            <a:pPr algn="l"/>
            <a:r>
              <a:rPr lang="en-UG" sz="2400" dirty="0">
                <a:effectLst/>
                <a:latin typeface="Avenir Book" panose="02000503020000020003" pitchFamily="2" charset="0"/>
                <a:ea typeface="Times New Roman" panose="02020603050405020304" pitchFamily="18" charset="0"/>
              </a:rPr>
              <a:t>Inter-University Council of East Africa</a:t>
            </a:r>
            <a:endParaRPr lang="en-UG" dirty="0">
              <a:latin typeface="Avenir Book" panose="02000503020000020003" pitchFamily="2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7758243-811E-152D-DC64-61770C8F550C}"/>
              </a:ext>
            </a:extLst>
          </p:cNvPr>
          <p:cNvGrpSpPr/>
          <p:nvPr/>
        </p:nvGrpSpPr>
        <p:grpSpPr>
          <a:xfrm>
            <a:off x="9274758" y="112656"/>
            <a:ext cx="2460042" cy="985404"/>
            <a:chOff x="9274758" y="112656"/>
            <a:chExt cx="2460042" cy="985404"/>
          </a:xfrm>
        </p:grpSpPr>
        <p:pic>
          <p:nvPicPr>
            <p:cNvPr id="5" name="Picture 4" descr="A close up of a flag&#10;&#10;Description automatically generated">
              <a:extLst>
                <a:ext uri="{FF2B5EF4-FFF2-40B4-BE49-F238E27FC236}">
                  <a16:creationId xmlns:a16="http://schemas.microsoft.com/office/drawing/2014/main" id="{BC690642-C287-014A-929D-9EB5AC749B44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0420351" y="117299"/>
              <a:ext cx="1314449" cy="956254"/>
            </a:xfrm>
            <a:prstGeom prst="ellipse">
              <a:avLst/>
            </a:prstGeom>
            <a:solidFill>
              <a:schemeClr val="bg1"/>
            </a:solidFill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6" name="Picture 4" descr="IUCEA (@iucea_info) / X">
              <a:extLst>
                <a:ext uri="{FF2B5EF4-FFF2-40B4-BE49-F238E27FC236}">
                  <a16:creationId xmlns:a16="http://schemas.microsoft.com/office/drawing/2014/main" id="{1F11A243-689C-B9DD-0474-379B371F6B02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74758" y="112656"/>
              <a:ext cx="985404" cy="9854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79429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98CE5-04D8-1789-4B4E-BFEE81DC0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2326" y="563171"/>
            <a:ext cx="8294511" cy="1325563"/>
          </a:xfrm>
        </p:spPr>
        <p:txBody>
          <a:bodyPr/>
          <a:lstStyle/>
          <a:p>
            <a:r>
              <a:rPr lang="en-UG" dirty="0">
                <a:latin typeface="Avenir" panose="02000503020000020003" pitchFamily="2" charset="0"/>
              </a:rPr>
              <a:t>Building Partnerships  with NRENs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78D824-67DE-6373-8A22-ACE60C5BE8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2326" y="2236963"/>
            <a:ext cx="10051473" cy="4351338"/>
          </a:xfrm>
        </p:spPr>
        <p:txBody>
          <a:bodyPr/>
          <a:lstStyle/>
          <a:p>
            <a:pPr marL="0" indent="0">
              <a:buNone/>
            </a:pPr>
            <a:r>
              <a:rPr lang="en-UG" b="1" kern="0" dirty="0">
                <a:effectLst/>
                <a:latin typeface="Avenir Book" panose="02000503020000020003" pitchFamily="2" charset="0"/>
                <a:ea typeface="Times New Roman" panose="02020603050405020304" pitchFamily="18" charset="0"/>
              </a:rPr>
              <a:t>Areas of Collaboration</a:t>
            </a:r>
          </a:p>
          <a:p>
            <a:pPr marL="0" indent="0">
              <a:buNone/>
            </a:pPr>
            <a:endParaRPr lang="en-UG" sz="1000" kern="0" dirty="0">
              <a:effectLst/>
              <a:latin typeface="Avenir Book" panose="02000503020000020003" pitchFamily="2" charset="0"/>
              <a:ea typeface="Times New Roman" panose="02020603050405020304" pitchFamily="18" charset="0"/>
            </a:endParaRPr>
          </a:p>
          <a:p>
            <a:pPr>
              <a:lnSpc>
                <a:spcPct val="100000"/>
              </a:lnSpc>
              <a:buFont typeface="Wingdings" pitchFamily="2" charset="2"/>
              <a:buChar char="§"/>
            </a:pPr>
            <a:r>
              <a:rPr lang="en-UG" sz="2400" kern="0" dirty="0">
                <a:effectLst/>
                <a:latin typeface="Avenir Book" panose="02000503020000020003" pitchFamily="2" charset="0"/>
                <a:ea typeface="Times New Roman" panose="02020603050405020304" pitchFamily="18" charset="0"/>
              </a:rPr>
              <a:t>Technical Support and Expertise</a:t>
            </a:r>
            <a:r>
              <a:rPr lang="en-UG" sz="2400" dirty="0">
                <a:effectLst/>
                <a:latin typeface="Avenir Book" panose="02000503020000020003" pitchFamily="2" charset="0"/>
              </a:rPr>
              <a:t> </a:t>
            </a:r>
          </a:p>
          <a:p>
            <a:pPr>
              <a:lnSpc>
                <a:spcPct val="100000"/>
              </a:lnSpc>
              <a:buFont typeface="Wingdings" pitchFamily="2" charset="2"/>
              <a:buChar char="§"/>
            </a:pPr>
            <a:r>
              <a:rPr lang="en-UG" sz="2400" kern="0" dirty="0">
                <a:effectLst/>
                <a:latin typeface="Avenir Book" panose="02000503020000020003" pitchFamily="2" charset="0"/>
                <a:ea typeface="Times New Roman" panose="02020603050405020304" pitchFamily="18" charset="0"/>
              </a:rPr>
              <a:t>Joint Capacity Building Programs</a:t>
            </a:r>
            <a:r>
              <a:rPr lang="en-UG" sz="2400" dirty="0">
                <a:effectLst/>
                <a:latin typeface="Avenir Book" panose="02000503020000020003" pitchFamily="2" charset="0"/>
              </a:rPr>
              <a:t> </a:t>
            </a:r>
            <a:endParaRPr lang="en-UG" sz="2400" dirty="0">
              <a:latin typeface="Avenir Book" panose="02000503020000020003" pitchFamily="2" charset="0"/>
            </a:endParaRPr>
          </a:p>
          <a:p>
            <a:pPr>
              <a:lnSpc>
                <a:spcPct val="100000"/>
              </a:lnSpc>
              <a:buFont typeface="Wingdings" pitchFamily="2" charset="2"/>
              <a:buChar char="§"/>
            </a:pPr>
            <a:r>
              <a:rPr lang="en-UG" sz="2400" kern="0" dirty="0">
                <a:effectLst/>
                <a:latin typeface="Avenir Book" panose="02000503020000020003" pitchFamily="2" charset="0"/>
                <a:ea typeface="Times New Roman" panose="02020603050405020304" pitchFamily="18" charset="0"/>
              </a:rPr>
              <a:t>Infrastructure Development</a:t>
            </a:r>
            <a:r>
              <a:rPr lang="en-UG" sz="2400" dirty="0">
                <a:effectLst/>
                <a:latin typeface="Avenir Book" panose="02000503020000020003" pitchFamily="2" charset="0"/>
              </a:rPr>
              <a:t> and Support</a:t>
            </a:r>
          </a:p>
          <a:p>
            <a:pPr>
              <a:lnSpc>
                <a:spcPct val="100000"/>
              </a:lnSpc>
              <a:buFont typeface="Wingdings" pitchFamily="2" charset="2"/>
              <a:buChar char="§"/>
            </a:pPr>
            <a:r>
              <a:rPr lang="en-UG" sz="2400" kern="0" dirty="0">
                <a:effectLst/>
                <a:latin typeface="Avenir Book" panose="02000503020000020003" pitchFamily="2" charset="0"/>
                <a:ea typeface="Times New Roman" panose="02020603050405020304" pitchFamily="18" charset="0"/>
              </a:rPr>
              <a:t>Regional Networking Events</a:t>
            </a:r>
            <a:r>
              <a:rPr lang="en-UG" sz="2400" dirty="0">
                <a:effectLst/>
                <a:latin typeface="Avenir Book" panose="02000503020000020003" pitchFamily="2" charset="0"/>
              </a:rPr>
              <a:t> </a:t>
            </a:r>
          </a:p>
          <a:p>
            <a:pPr>
              <a:lnSpc>
                <a:spcPct val="100000"/>
              </a:lnSpc>
              <a:buFont typeface="Wingdings" pitchFamily="2" charset="2"/>
              <a:buChar char="§"/>
            </a:pPr>
            <a:r>
              <a:rPr lang="en-UG" sz="2400" kern="0" dirty="0">
                <a:effectLst/>
                <a:latin typeface="Avenir Book" panose="02000503020000020003" pitchFamily="2" charset="0"/>
                <a:ea typeface="Times New Roman" panose="02020603050405020304" pitchFamily="18" charset="0"/>
              </a:rPr>
              <a:t>Collaborative Research Initiatives</a:t>
            </a:r>
            <a:r>
              <a:rPr lang="en-UG" sz="2400" dirty="0">
                <a:effectLst/>
                <a:latin typeface="Avenir Book" panose="02000503020000020003" pitchFamily="2" charset="0"/>
              </a:rPr>
              <a:t> </a:t>
            </a:r>
          </a:p>
          <a:p>
            <a:pPr>
              <a:lnSpc>
                <a:spcPct val="100000"/>
              </a:lnSpc>
              <a:buFont typeface="Wingdings" pitchFamily="2" charset="2"/>
              <a:buChar char="§"/>
            </a:pPr>
            <a:r>
              <a:rPr lang="en-UG" sz="2400" dirty="0">
                <a:effectLst/>
                <a:latin typeface="Avenir Book" panose="02000503020000020003" pitchFamily="2" charset="0"/>
                <a:ea typeface="Times New Roman" panose="02020603050405020304" pitchFamily="18" charset="0"/>
              </a:rPr>
              <a:t>Joint Funding Applications</a:t>
            </a:r>
          </a:p>
          <a:p>
            <a:pPr marL="0" indent="0">
              <a:lnSpc>
                <a:spcPct val="100000"/>
              </a:lnSpc>
              <a:buNone/>
            </a:pPr>
            <a:endParaRPr lang="en-UG" sz="2400" dirty="0">
              <a:latin typeface="Avenir Book" panose="02000503020000020003" pitchFamily="2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B6A52C3-3050-57A5-4944-D30EEDDA42DD}"/>
              </a:ext>
            </a:extLst>
          </p:cNvPr>
          <p:cNvGrpSpPr/>
          <p:nvPr/>
        </p:nvGrpSpPr>
        <p:grpSpPr>
          <a:xfrm>
            <a:off x="9427158" y="265056"/>
            <a:ext cx="2460042" cy="985404"/>
            <a:chOff x="9274758" y="112656"/>
            <a:chExt cx="2460042" cy="985404"/>
          </a:xfrm>
        </p:grpSpPr>
        <p:pic>
          <p:nvPicPr>
            <p:cNvPr id="5" name="Picture 4" descr="A close up of a flag&#10;&#10;Description automatically generated">
              <a:extLst>
                <a:ext uri="{FF2B5EF4-FFF2-40B4-BE49-F238E27FC236}">
                  <a16:creationId xmlns:a16="http://schemas.microsoft.com/office/drawing/2014/main" id="{99603A61-BA8A-3437-D510-70B3FA70C699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0420351" y="117299"/>
              <a:ext cx="1314449" cy="956254"/>
            </a:xfrm>
            <a:prstGeom prst="ellipse">
              <a:avLst/>
            </a:prstGeom>
            <a:solidFill>
              <a:schemeClr val="bg1"/>
            </a:solidFill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6" name="Picture 4" descr="IUCEA (@iucea_info) / X">
              <a:extLst>
                <a:ext uri="{FF2B5EF4-FFF2-40B4-BE49-F238E27FC236}">
                  <a16:creationId xmlns:a16="http://schemas.microsoft.com/office/drawing/2014/main" id="{22AA4192-CF23-7C25-4AAC-08E909104EBE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74758" y="112656"/>
              <a:ext cx="985404" cy="9854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964526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2C2513-5651-5666-9ED4-5DD802903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G" dirty="0">
                <a:latin typeface="Avenir" panose="02000503020000020003" pitchFamily="2" charset="0"/>
              </a:rPr>
              <a:t>Progress so far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92A0A5-6E6D-ECAC-8859-F914E15845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012382" cy="4351338"/>
          </a:xfrm>
        </p:spPr>
        <p:txBody>
          <a:bodyPr/>
          <a:lstStyle/>
          <a:p>
            <a:pPr marL="0" indent="0">
              <a:buNone/>
            </a:pPr>
            <a:endParaRPr lang="en-UG" dirty="0"/>
          </a:p>
          <a:p>
            <a:pPr marL="0" indent="0">
              <a:buNone/>
            </a:pPr>
            <a:r>
              <a:rPr lang="en-UG" b="1" dirty="0">
                <a:latin typeface="Avenir" panose="02000503020000020003" pitchFamily="2" charset="0"/>
              </a:rPr>
              <a:t>Partnerships: </a:t>
            </a:r>
            <a:r>
              <a:rPr lang="en-UG" dirty="0">
                <a:latin typeface="Avenir" panose="02000503020000020003" pitchFamily="2" charset="0"/>
              </a:rPr>
              <a:t>MoU with UbuntuNet Alliance</a:t>
            </a:r>
          </a:p>
          <a:p>
            <a:pPr marL="0" indent="0">
              <a:buNone/>
            </a:pPr>
            <a:endParaRPr lang="en-GB" dirty="0"/>
          </a:p>
          <a:p>
            <a:pPr>
              <a:buFont typeface="Wingdings" pitchFamily="2" charset="2"/>
              <a:buChar char="§"/>
            </a:pPr>
            <a:r>
              <a:rPr lang="en-GB" sz="2400" dirty="0">
                <a:latin typeface="Avenir Book" panose="02000503020000020003" pitchFamily="2" charset="0"/>
              </a:rPr>
              <a:t>G</a:t>
            </a:r>
            <a:r>
              <a:rPr lang="en-UG" sz="2400" dirty="0">
                <a:latin typeface="Avenir Book" panose="02000503020000020003" pitchFamily="2" charset="0"/>
              </a:rPr>
              <a:t>ateway to NRENs  in t</a:t>
            </a:r>
            <a:r>
              <a:rPr lang="en-GB" sz="2400" dirty="0">
                <a:latin typeface="Avenir Book" panose="02000503020000020003" pitchFamily="2" charset="0"/>
              </a:rPr>
              <a:t>he</a:t>
            </a:r>
            <a:r>
              <a:rPr lang="en-UG" sz="2400" dirty="0">
                <a:latin typeface="Avenir Book" panose="02000503020000020003" pitchFamily="2" charset="0"/>
              </a:rPr>
              <a:t> EAC and beyond </a:t>
            </a:r>
          </a:p>
          <a:p>
            <a:pPr>
              <a:buFont typeface="Wingdings" pitchFamily="2" charset="2"/>
              <a:buChar char="§"/>
            </a:pPr>
            <a:r>
              <a:rPr lang="en-GB" sz="2400" dirty="0">
                <a:latin typeface="Avenir Book" panose="02000503020000020003" pitchFamily="2" charset="0"/>
              </a:rPr>
              <a:t>P</a:t>
            </a:r>
            <a:r>
              <a:rPr lang="en-UG" sz="2400" dirty="0">
                <a:latin typeface="Avenir Book" panose="02000503020000020003" pitchFamily="2" charset="0"/>
              </a:rPr>
              <a:t>artner and support  UbuntuConnect Conference</a:t>
            </a:r>
          </a:p>
          <a:p>
            <a:pPr marL="0" indent="0">
              <a:buNone/>
            </a:pPr>
            <a:endParaRPr lang="en-UG" sz="2400" dirty="0">
              <a:latin typeface="Avenir Book" panose="02000503020000020003" pitchFamily="2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BED7572-5EE1-186F-894A-99F7FB3A0F08}"/>
              </a:ext>
            </a:extLst>
          </p:cNvPr>
          <p:cNvGrpSpPr/>
          <p:nvPr/>
        </p:nvGrpSpPr>
        <p:grpSpPr>
          <a:xfrm>
            <a:off x="9427158" y="265056"/>
            <a:ext cx="2460042" cy="985404"/>
            <a:chOff x="9274758" y="112656"/>
            <a:chExt cx="2460042" cy="985404"/>
          </a:xfrm>
        </p:grpSpPr>
        <p:pic>
          <p:nvPicPr>
            <p:cNvPr id="5" name="Picture 4" descr="A close up of a flag&#10;&#10;Description automatically generated">
              <a:extLst>
                <a:ext uri="{FF2B5EF4-FFF2-40B4-BE49-F238E27FC236}">
                  <a16:creationId xmlns:a16="http://schemas.microsoft.com/office/drawing/2014/main" id="{F3B36993-E77F-1760-3503-7A0D9B848F5E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0420351" y="117299"/>
              <a:ext cx="1314449" cy="956254"/>
            </a:xfrm>
            <a:prstGeom prst="ellipse">
              <a:avLst/>
            </a:prstGeom>
            <a:solidFill>
              <a:schemeClr val="bg1"/>
            </a:solidFill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6" name="Picture 4" descr="IUCEA (@iucea_info) / X">
              <a:extLst>
                <a:ext uri="{FF2B5EF4-FFF2-40B4-BE49-F238E27FC236}">
                  <a16:creationId xmlns:a16="http://schemas.microsoft.com/office/drawing/2014/main" id="{D235CF47-08BF-F9B8-0959-5FB26C7CD08F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74758" y="112656"/>
              <a:ext cx="985404" cy="9854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00030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68D77-3B0A-7294-A7C3-CA218E886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279947"/>
            <a:ext cx="10515600" cy="1325563"/>
          </a:xfrm>
        </p:spPr>
        <p:txBody>
          <a:bodyPr/>
          <a:lstStyle/>
          <a:p>
            <a:r>
              <a:rPr lang="en-UG" dirty="0">
                <a:latin typeface="Avenir" panose="02000503020000020003" pitchFamily="2" charset="0"/>
              </a:rPr>
              <a:t>Progress so far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397376-5E5E-716F-890D-B86E3D76A0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091" y="1825624"/>
            <a:ext cx="7897091" cy="451975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G" sz="2800" b="1" kern="0" dirty="0">
                <a:effectLst/>
                <a:latin typeface="Avenir Book" panose="02000503020000020003" pitchFamily="2" charset="0"/>
                <a:ea typeface="Times New Roman" panose="02020603050405020304" pitchFamily="18" charset="0"/>
              </a:rPr>
              <a:t>Technical Support and Expertise</a:t>
            </a:r>
            <a:r>
              <a:rPr lang="en-UG" sz="2800" b="1" kern="0" dirty="0">
                <a:latin typeface="Avenir Book" panose="02000503020000020003" pitchFamily="2" charset="0"/>
                <a:ea typeface="Times New Roman" panose="02020603050405020304" pitchFamily="18" charset="0"/>
              </a:rPr>
              <a:t>/ </a:t>
            </a:r>
            <a:r>
              <a:rPr lang="en-UG" b="1" kern="0" dirty="0">
                <a:latin typeface="Avenir Book" panose="02000503020000020003" pitchFamily="2" charset="0"/>
                <a:ea typeface="Times New Roman" panose="02020603050405020304" pitchFamily="18" charset="0"/>
              </a:rPr>
              <a:t>Joint Capacity Building </a:t>
            </a:r>
            <a:endParaRPr lang="en-UG" b="1" dirty="0">
              <a:effectLst/>
              <a:latin typeface="Avenir Book" panose="02000503020000020003" pitchFamily="2" charset="0"/>
            </a:endParaRPr>
          </a:p>
          <a:p>
            <a:pPr marL="0" indent="0">
              <a:buNone/>
            </a:pPr>
            <a:endParaRPr lang="en-UG" sz="1000" dirty="0">
              <a:effectLst/>
              <a:latin typeface="Avenir Book" panose="02000503020000020003" pitchFamily="2" charset="0"/>
            </a:endParaRPr>
          </a:p>
          <a:p>
            <a:pPr>
              <a:lnSpc>
                <a:spcPct val="100000"/>
              </a:lnSpc>
              <a:buFont typeface="Wingdings" pitchFamily="2" charset="2"/>
              <a:buChar char="§"/>
            </a:pPr>
            <a:r>
              <a:rPr lang="en-UG" sz="2000" dirty="0">
                <a:latin typeface="Avenir Book" panose="02000503020000020003" pitchFamily="2" charset="0"/>
              </a:rPr>
              <a:t>A joint  baseline study with UA, TERNET, KENET, RENU on Digital Readiness  of  EAC  Universities (pilot 18 member universities) - 2023</a:t>
            </a:r>
          </a:p>
          <a:p>
            <a:pPr>
              <a:lnSpc>
                <a:spcPct val="100000"/>
              </a:lnSpc>
              <a:buFont typeface="Wingdings" pitchFamily="2" charset="2"/>
              <a:buChar char="§"/>
            </a:pPr>
            <a:r>
              <a:rPr lang="en-UG" sz="2000" dirty="0">
                <a:latin typeface="Avenir Book" panose="02000503020000020003" pitchFamily="2" charset="0"/>
              </a:rPr>
              <a:t>Training with UA  on Computer Security and Incident Response Team (CSIRT) - 2022</a:t>
            </a:r>
          </a:p>
          <a:p>
            <a:pPr>
              <a:lnSpc>
                <a:spcPct val="100000"/>
              </a:lnSpc>
              <a:buFont typeface="Wingdings" pitchFamily="2" charset="2"/>
              <a:buChar char="§"/>
            </a:pPr>
            <a:r>
              <a:rPr lang="en-UG" sz="2000" dirty="0">
                <a:latin typeface="Avenir Book" panose="02000503020000020003" pitchFamily="2" charset="0"/>
              </a:rPr>
              <a:t>Online Training for University IT Teams on network optimization, FIM, System Administration (with UA, KENET, TERNET) - 2024</a:t>
            </a:r>
          </a:p>
          <a:p>
            <a:pPr>
              <a:lnSpc>
                <a:spcPct val="100000"/>
              </a:lnSpc>
              <a:buFont typeface="Wingdings" pitchFamily="2" charset="2"/>
              <a:buChar char="§"/>
            </a:pPr>
            <a:r>
              <a:rPr lang="en-UG" sz="2000" dirty="0">
                <a:latin typeface="Avenir Book" panose="02000503020000020003" pitchFamily="2" charset="0"/>
              </a:rPr>
              <a:t>Development of a regional ICT Policy framework  for higher education  - 2024</a:t>
            </a:r>
          </a:p>
          <a:p>
            <a:endParaRPr lang="en-UG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F52D8D0-23A4-7E97-396D-14A92E9699F1}"/>
              </a:ext>
            </a:extLst>
          </p:cNvPr>
          <p:cNvGrpSpPr/>
          <p:nvPr/>
        </p:nvGrpSpPr>
        <p:grpSpPr>
          <a:xfrm>
            <a:off x="9427158" y="265056"/>
            <a:ext cx="2460042" cy="985404"/>
            <a:chOff x="9274758" y="112656"/>
            <a:chExt cx="2460042" cy="985404"/>
          </a:xfrm>
        </p:grpSpPr>
        <p:pic>
          <p:nvPicPr>
            <p:cNvPr id="5" name="Picture 4" descr="A close up of a flag&#10;&#10;Description automatically generated">
              <a:extLst>
                <a:ext uri="{FF2B5EF4-FFF2-40B4-BE49-F238E27FC236}">
                  <a16:creationId xmlns:a16="http://schemas.microsoft.com/office/drawing/2014/main" id="{E8D35F97-F4CE-215B-7BB9-43D8A9A56673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0420351" y="117299"/>
              <a:ext cx="1314449" cy="956254"/>
            </a:xfrm>
            <a:prstGeom prst="ellipse">
              <a:avLst/>
            </a:prstGeom>
            <a:solidFill>
              <a:schemeClr val="bg1"/>
            </a:solidFill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6" name="Picture 4" descr="IUCEA (@iucea_info) / X">
              <a:extLst>
                <a:ext uri="{FF2B5EF4-FFF2-40B4-BE49-F238E27FC236}">
                  <a16:creationId xmlns:a16="http://schemas.microsoft.com/office/drawing/2014/main" id="{F88ED6DA-250D-611F-C2C9-6261EA850FA8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74758" y="112656"/>
              <a:ext cx="985404" cy="9854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7" name="Picture 6" descr="A group of people standing together&#10;&#10;Description automatically generated">
            <a:extLst>
              <a:ext uri="{FF2B5EF4-FFF2-40B4-BE49-F238E27FC236}">
                <a16:creationId xmlns:a16="http://schemas.microsoft.com/office/drawing/2014/main" id="{F3B6E333-7EB6-69B1-7C80-5DC6B798FA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5642" y="3016251"/>
            <a:ext cx="4156358" cy="2812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9244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29FBD7-FF5E-2B72-D8E2-863807D6C7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89F914-DD26-4F5F-8B93-48B6C7A4C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G" dirty="0"/>
              <a:t>Progress so far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D0E786-A233-38E6-9F12-08476DD086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sz="1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b="1" dirty="0">
                <a:effectLst/>
                <a:latin typeface="Avenir Book" panose="02000503020000020003" pitchFamily="2" charset="0"/>
                <a:ea typeface="Times New Roman" panose="02020603050405020304" pitchFamily="18" charset="0"/>
              </a:rPr>
              <a:t>Awareness Campaigns </a:t>
            </a:r>
            <a:endParaRPr lang="en-UG" b="1" dirty="0">
              <a:latin typeface="Avenir Book" panose="02000503020000020003" pitchFamily="2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1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00000"/>
              </a:lnSpc>
              <a:buFont typeface="Wingdings" pitchFamily="2" charset="2"/>
              <a:buChar char="§"/>
            </a:pPr>
            <a:r>
              <a:rPr lang="en-GB" sz="2400" dirty="0">
                <a:effectLst/>
                <a:latin typeface="Avenir Book" panose="02000503020000020003" pitchFamily="2" charset="0"/>
                <a:ea typeface="Calibri" panose="020F0502020204030204" pitchFamily="34" charset="0"/>
              </a:rPr>
              <a:t>A Directive of Sectoral Council of EAC on Education, Culture, Sports, Science and Technology  to present a white paper  on the </a:t>
            </a:r>
            <a:r>
              <a:rPr lang="en-GB" sz="2400" dirty="0">
                <a:latin typeface="Avenir Book" panose="02000503020000020003" pitchFamily="2" charset="0"/>
                <a:ea typeface="Calibri" panose="020F0502020204030204" pitchFamily="34" charset="0"/>
              </a:rPr>
              <a:t>R</a:t>
            </a:r>
            <a:r>
              <a:rPr lang="en-GB" sz="2400" dirty="0">
                <a:effectLst/>
                <a:latin typeface="Avenir Book" panose="02000503020000020003" pitchFamily="2" charset="0"/>
                <a:ea typeface="Calibri" panose="020F0502020204030204" pitchFamily="34" charset="0"/>
              </a:rPr>
              <a:t>oles of NRENs in Higher </a:t>
            </a:r>
            <a:r>
              <a:rPr lang="en-GB" sz="2400" dirty="0">
                <a:latin typeface="Avenir Book" panose="02000503020000020003" pitchFamily="2" charset="0"/>
                <a:ea typeface="Calibri" panose="020F0502020204030204" pitchFamily="34" charset="0"/>
              </a:rPr>
              <a:t>E</a:t>
            </a:r>
            <a:r>
              <a:rPr lang="en-GB" sz="2400" dirty="0">
                <a:effectLst/>
                <a:latin typeface="Avenir Book" panose="02000503020000020003" pitchFamily="2" charset="0"/>
                <a:ea typeface="Calibri" panose="020F0502020204030204" pitchFamily="34" charset="0"/>
              </a:rPr>
              <a:t>ducation </a:t>
            </a:r>
            <a:r>
              <a:rPr lang="en-GB" sz="2400" dirty="0">
                <a:latin typeface="Avenir Book" panose="02000503020000020003" pitchFamily="2" charset="0"/>
                <a:ea typeface="Calibri" panose="020F0502020204030204" pitchFamily="34" charset="0"/>
              </a:rPr>
              <a:t>D</a:t>
            </a:r>
            <a:r>
              <a:rPr lang="en-GB" sz="2400" dirty="0">
                <a:effectLst/>
                <a:latin typeface="Avenir Book" panose="02000503020000020003" pitchFamily="2" charset="0"/>
                <a:ea typeface="Calibri" panose="020F0502020204030204" pitchFamily="34" charset="0"/>
              </a:rPr>
              <a:t>evelopment </a:t>
            </a:r>
            <a:r>
              <a:rPr lang="en-GB" sz="2400" dirty="0">
                <a:effectLst/>
                <a:latin typeface="Avenir Book" panose="02000503020000020003" pitchFamily="2" charset="0"/>
                <a:ea typeface="Times New Roman" panose="02020603050405020304" pitchFamily="18" charset="0"/>
              </a:rPr>
              <a:t> - </a:t>
            </a:r>
            <a:r>
              <a:rPr lang="en-GB" sz="2400" i="1" dirty="0">
                <a:solidFill>
                  <a:srgbClr val="FF0000"/>
                </a:solidFill>
                <a:effectLst/>
                <a:latin typeface="Avenir Book" panose="02000503020000020003" pitchFamily="2" charset="0"/>
                <a:ea typeface="Times New Roman" panose="02020603050405020304" pitchFamily="18" charset="0"/>
              </a:rPr>
              <a:t>on going! </a:t>
            </a:r>
          </a:p>
          <a:p>
            <a:pPr>
              <a:buFont typeface="Wingdings" pitchFamily="2" charset="2"/>
              <a:buChar char="§"/>
            </a:pPr>
            <a:endParaRPr lang="en-GB" sz="2400" dirty="0">
              <a:effectLst/>
              <a:latin typeface="Avenir Book" panose="02000503020000020003" pitchFamily="2" charset="0"/>
              <a:ea typeface="Times New Roman" panose="02020603050405020304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GB" sz="2400" i="1" dirty="0">
                <a:solidFill>
                  <a:srgbClr val="0070C0"/>
                </a:solidFill>
                <a:latin typeface="Avenir Book" panose="02000503020000020003"/>
                <a:ea typeface="Times New Roman" panose="02020603050405020304" pitchFamily="18" charset="0"/>
              </a:rPr>
              <a:t>Call for participation: </a:t>
            </a:r>
            <a:r>
              <a:rPr lang="en-GB" sz="2400" dirty="0">
                <a:latin typeface="Avenir Book" panose="02000503020000020003"/>
                <a:ea typeface="Times New Roman" panose="02020603050405020304" pitchFamily="18" charset="0"/>
              </a:rPr>
              <a:t>submit your input via </a:t>
            </a:r>
            <a:r>
              <a:rPr lang="en-GB" sz="2400" dirty="0">
                <a:solidFill>
                  <a:srgbClr val="0070C0"/>
                </a:solidFill>
                <a:latin typeface="Avenir Book" panose="02000503020000020003"/>
                <a:ea typeface="Times New Roman" panose="02020603050405020304" pitchFamily="18" charset="0"/>
              </a:rPr>
              <a:t>menti.com </a:t>
            </a:r>
            <a:r>
              <a:rPr lang="en-GB" sz="2400" b="1" i="0" dirty="0">
                <a:effectLst/>
                <a:latin typeface="Avenir Book" panose="02000503020000020003"/>
                <a:ea typeface="Verdana" panose="020B0604030504040204" pitchFamily="34" charset="0"/>
              </a:rPr>
              <a:t>3642 7402</a:t>
            </a:r>
            <a:endParaRPr lang="en-UG" sz="2400" dirty="0">
              <a:effectLst/>
              <a:latin typeface="Avenir Book" panose="02000503020000020003"/>
              <a:ea typeface="Times New Roman" panose="02020603050405020304" pitchFamily="18" charset="0"/>
            </a:endParaRPr>
          </a:p>
          <a:p>
            <a:endParaRPr lang="en-UG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9461410-A0E6-8924-0540-E5E79BBD086B}"/>
              </a:ext>
            </a:extLst>
          </p:cNvPr>
          <p:cNvGrpSpPr/>
          <p:nvPr/>
        </p:nvGrpSpPr>
        <p:grpSpPr>
          <a:xfrm>
            <a:off x="9427158" y="265056"/>
            <a:ext cx="2460042" cy="985404"/>
            <a:chOff x="9274758" y="112656"/>
            <a:chExt cx="2460042" cy="985404"/>
          </a:xfrm>
        </p:grpSpPr>
        <p:pic>
          <p:nvPicPr>
            <p:cNvPr id="5" name="Picture 4" descr="A close up of a flag&#10;&#10;Description automatically generated">
              <a:extLst>
                <a:ext uri="{FF2B5EF4-FFF2-40B4-BE49-F238E27FC236}">
                  <a16:creationId xmlns:a16="http://schemas.microsoft.com/office/drawing/2014/main" id="{697ECD6F-CF93-43B8-5985-A96E9174FB6B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0420351" y="117299"/>
              <a:ext cx="1314449" cy="956254"/>
            </a:xfrm>
            <a:prstGeom prst="ellipse">
              <a:avLst/>
            </a:prstGeom>
            <a:solidFill>
              <a:schemeClr val="bg1"/>
            </a:solidFill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6" name="Picture 4" descr="IUCEA (@iucea_info) / X">
              <a:extLst>
                <a:ext uri="{FF2B5EF4-FFF2-40B4-BE49-F238E27FC236}">
                  <a16:creationId xmlns:a16="http://schemas.microsoft.com/office/drawing/2014/main" id="{08B15DC0-6E79-63F7-4C00-BFE1699322D4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74758" y="112656"/>
              <a:ext cx="985404" cy="9854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354320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68DB1-BC98-99C5-1671-88A0D41C7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>
                <a:latin typeface="Avenir Book" panose="02000503020000020003" pitchFamily="2" charset="0"/>
                <a:ea typeface="Times New Roman" panose="02020603050405020304" pitchFamily="18" charset="0"/>
              </a:rPr>
              <a:t>Call for participation</a:t>
            </a:r>
            <a:r>
              <a:rPr lang="en-GB" dirty="0"/>
              <a:t> </a:t>
            </a:r>
            <a:endParaRPr lang="en-UG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C81A312-B62A-24C0-91A6-241289E7B3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22082" y="1595538"/>
            <a:ext cx="5181600" cy="2253948"/>
          </a:xfrm>
        </p:spPr>
        <p:txBody>
          <a:bodyPr/>
          <a:lstStyle/>
          <a:p>
            <a:pPr marL="0" indent="0">
              <a:buNone/>
            </a:pP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Submit your inputs on the menti.com </a:t>
            </a:r>
          </a:p>
          <a:p>
            <a:pPr>
              <a:buFont typeface="Wingdings" pitchFamily="2" charset="2"/>
              <a:buChar char="§"/>
            </a:pPr>
            <a:r>
              <a:rPr lang="en-GB" b="0" i="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code </a:t>
            </a:r>
            <a:r>
              <a:rPr lang="en-GB" b="1" i="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3642 7402</a:t>
            </a:r>
            <a:endParaRPr lang="en-UG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7" name="Picture 6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5AF0B121-34B0-B5C6-E5BE-7805DC4BD9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0" y="1690688"/>
            <a:ext cx="3683000" cy="368300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7BFBC5B2-1218-47B3-EC25-7C712951EBC9}"/>
              </a:ext>
            </a:extLst>
          </p:cNvPr>
          <p:cNvGrpSpPr/>
          <p:nvPr/>
        </p:nvGrpSpPr>
        <p:grpSpPr>
          <a:xfrm>
            <a:off x="9427158" y="265056"/>
            <a:ext cx="2460042" cy="985404"/>
            <a:chOff x="9274758" y="112656"/>
            <a:chExt cx="2460042" cy="985404"/>
          </a:xfrm>
        </p:grpSpPr>
        <p:pic>
          <p:nvPicPr>
            <p:cNvPr id="10" name="Picture 9" descr="A close up of a flag&#10;&#10;Description automatically generated">
              <a:extLst>
                <a:ext uri="{FF2B5EF4-FFF2-40B4-BE49-F238E27FC236}">
                  <a16:creationId xmlns:a16="http://schemas.microsoft.com/office/drawing/2014/main" id="{6DC44A53-8ED8-79A2-7DD0-9AD7B94C2486}"/>
                </a:ext>
              </a:extLst>
            </p:cNvPr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0420351" y="117299"/>
              <a:ext cx="1314449" cy="956254"/>
            </a:xfrm>
            <a:prstGeom prst="ellipse">
              <a:avLst/>
            </a:prstGeom>
            <a:solidFill>
              <a:schemeClr val="bg1"/>
            </a:solidFill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11" name="Picture 4" descr="IUCEA (@iucea_info) / X">
              <a:extLst>
                <a:ext uri="{FF2B5EF4-FFF2-40B4-BE49-F238E27FC236}">
                  <a16:creationId xmlns:a16="http://schemas.microsoft.com/office/drawing/2014/main" id="{1623BA83-0586-96D1-8059-D483AACBBA76}"/>
                </a:ext>
              </a:extLst>
            </p:cNvPr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74758" y="112656"/>
              <a:ext cx="985404" cy="9854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9828E60D-4A20-484D-637F-B4465F034B43}"/>
              </a:ext>
            </a:extLst>
          </p:cNvPr>
          <p:cNvSpPr txBox="1"/>
          <p:nvPr/>
        </p:nvSpPr>
        <p:spPr>
          <a:xfrm>
            <a:off x="4318000" y="4135488"/>
            <a:ext cx="7478889" cy="23083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What  are the challenges that your NRENs faces/faced that hinder its development/advancement  </a:t>
            </a:r>
            <a:endParaRPr lang="en-UG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What are different ways 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could governments help address these challenges </a:t>
            </a:r>
            <a:endParaRPr lang="en-UG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Are there any support/services  currently your NREN receives from government </a:t>
            </a:r>
            <a:endParaRPr lang="en-UG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What support/services do you wish  NRENs</a:t>
            </a:r>
            <a:r>
              <a:rPr lang="en-GB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  could 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get from respective governments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Any other comment  that will help the advocacy</a:t>
            </a:r>
            <a:endParaRPr lang="en-UG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97062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73056-7A50-F566-3432-E31E26682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>
                <a:latin typeface="Avenir Book" panose="02000503020000020003" pitchFamily="2" charset="0"/>
                <a:ea typeface="Times New Roman" panose="02020603050405020304" pitchFamily="18" charset="0"/>
              </a:rPr>
              <a:t>Call for participation</a:t>
            </a:r>
            <a:endParaRPr lang="en-U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B596AA-2282-DAC4-727F-6CC71964D7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GB" sz="2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What  are the challenges that NRENs faces (faced) that hinder its development/advancement  </a:t>
            </a:r>
            <a:endParaRPr lang="en-UG" sz="2800" i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GB" sz="2800" i="1" dirty="0">
                <a:latin typeface="Times New Roman" panose="02020603050405020304" pitchFamily="18" charset="0"/>
                <a:ea typeface="Calibri" panose="020F0502020204030204" pitchFamily="34" charset="0"/>
              </a:rPr>
              <a:t>What are different ways </a:t>
            </a:r>
            <a:r>
              <a:rPr lang="en-GB" sz="2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can governments help address these challenges </a:t>
            </a:r>
            <a:endParaRPr lang="en-UG" sz="2800" i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GB" sz="2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Are there any support/services  currently your NREN receive from government </a:t>
            </a:r>
            <a:endParaRPr lang="en-UG" sz="28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GB" sz="2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What support/services do you wish  NRENs</a:t>
            </a:r>
            <a:r>
              <a:rPr lang="en-GB" sz="28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2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get from respective governments </a:t>
            </a: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GB" sz="2800" i="1" dirty="0">
                <a:latin typeface="Times New Roman" panose="02020603050405020304" pitchFamily="18" charset="0"/>
                <a:ea typeface="Calibri" panose="020F0502020204030204" pitchFamily="34" charset="0"/>
              </a:rPr>
              <a:t>Any other comment  that will help the advocacy</a:t>
            </a:r>
            <a:endParaRPr lang="en-UG" sz="2800" i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UG" dirty="0"/>
          </a:p>
        </p:txBody>
      </p:sp>
      <mc:AlternateContent xmlns:mc="http://schemas.openxmlformats.org/markup-compatibility/2006" xmlns:we="http://schemas.microsoft.com/office/webextensions/webextension/2010/11" xmlns:pca="http://schemas.microsoft.com/office/powerpoint/2013/contentapp">
        <mc:Choice Requires="we pca">
          <p:graphicFrame>
            <p:nvGraphicFramePr>
              <p:cNvPr id="4" name="Add-in 3">
                <a:extLst>
                  <a:ext uri="{FF2B5EF4-FFF2-40B4-BE49-F238E27FC236}">
                    <a16:creationId xmlns:a16="http://schemas.microsoft.com/office/drawing/2014/main" id="{ADFD7A5F-0329-4D95-4C4D-2E887A8F803F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0" y="0"/>
              <a:ext cx="12192000" cy="6858000"/>
            </p:xfrm>
            <a:graphic>
              <a:graphicData uri="http://schemas.microsoft.com/office/webextensions/webextension/2010/11">
                <we:webextensionref xmlns:we="http://schemas.microsoft.com/office/webextensions/webextension/2010/11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4" name="Add-in 3">
                <a:extLst>
                  <a:ext uri="{FF2B5EF4-FFF2-40B4-BE49-F238E27FC236}">
                    <a16:creationId xmlns:a16="http://schemas.microsoft.com/office/drawing/2014/main" id="{ADFD7A5F-0329-4D95-4C4D-2E887A8F803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0"/>
                <a:ext cx="12192000" cy="685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we="http://schemas.microsoft.com/office/webextensions/webextension/2010/11" xmlns:pca="http://schemas.microsoft.com/office/powerpoint/2013/contentapp">
        <mc:Choice Requires="we pca">
          <p:graphicFrame>
            <p:nvGraphicFramePr>
              <p:cNvPr id="5" name="Add-in 4">
                <a:extLst>
                  <a:ext uri="{FF2B5EF4-FFF2-40B4-BE49-F238E27FC236}">
                    <a16:creationId xmlns:a16="http://schemas.microsoft.com/office/drawing/2014/main" id="{6DDFC9FD-37D5-1534-9100-FC8A9AFF000B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0" y="0"/>
              <a:ext cx="12192000" cy="6858000"/>
            </p:xfrm>
            <a:graphic>
              <a:graphicData uri="http://schemas.microsoft.com/office/webextensions/webextension/2010/11">
                <we:webextensionref xmlns:we="http://schemas.microsoft.com/office/webextensions/webextension/2010/11" xmlns:r="http://schemas.openxmlformats.org/officeDocument/2006/relationships" r:id="rId4"/>
              </a:graphicData>
            </a:graphic>
          </p:graphicFrame>
        </mc:Choice>
        <mc:Fallback xmlns="">
          <p:pic>
            <p:nvPicPr>
              <p:cNvPr id="5" name="Add-in 4">
                <a:extLst>
                  <a:ext uri="{FF2B5EF4-FFF2-40B4-BE49-F238E27FC236}">
                    <a16:creationId xmlns:a16="http://schemas.microsoft.com/office/drawing/2014/main" id="{6DDFC9FD-37D5-1534-9100-FC8A9AFF000B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0"/>
                <a:ext cx="12192000" cy="685800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94E7F32E-A218-05FC-E693-67D39E993ADD}"/>
              </a:ext>
            </a:extLst>
          </p:cNvPr>
          <p:cNvSpPr txBox="1"/>
          <p:nvPr/>
        </p:nvSpPr>
        <p:spPr>
          <a:xfrm>
            <a:off x="4931230" y="5160219"/>
            <a:ext cx="3243941" cy="3697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i="0" dirty="0">
                <a:solidFill>
                  <a:srgbClr val="FF0000"/>
                </a:solidFill>
                <a:effectLst/>
                <a:latin typeface="Segoe UI" panose="020B0502040204020203" pitchFamily="34" charset="0"/>
              </a:rPr>
              <a:t>https://www.iucea.org/b4uc</a:t>
            </a:r>
            <a:endParaRPr lang="en-UG" b="1" dirty="0">
              <a:solidFill>
                <a:srgbClr val="FF0000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B160E03-44D6-92F8-523F-20F06BAAEDB1}"/>
              </a:ext>
            </a:extLst>
          </p:cNvPr>
          <p:cNvGrpSpPr/>
          <p:nvPr/>
        </p:nvGrpSpPr>
        <p:grpSpPr>
          <a:xfrm>
            <a:off x="9427158" y="265056"/>
            <a:ext cx="2460042" cy="985404"/>
            <a:chOff x="9274758" y="112656"/>
            <a:chExt cx="2460042" cy="985404"/>
          </a:xfrm>
        </p:grpSpPr>
        <p:pic>
          <p:nvPicPr>
            <p:cNvPr id="8" name="Picture 7" descr="A close up of a flag&#10;&#10;Description automatically generated">
              <a:extLst>
                <a:ext uri="{FF2B5EF4-FFF2-40B4-BE49-F238E27FC236}">
                  <a16:creationId xmlns:a16="http://schemas.microsoft.com/office/drawing/2014/main" id="{2076434F-2844-BC0D-4C88-CA282DFEF66A}"/>
                </a:ext>
              </a:extLst>
            </p:cNvPr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10420351" y="117299"/>
              <a:ext cx="1314449" cy="956254"/>
            </a:xfrm>
            <a:prstGeom prst="ellipse">
              <a:avLst/>
            </a:prstGeom>
            <a:solidFill>
              <a:schemeClr val="bg1"/>
            </a:solidFill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9" name="Picture 4" descr="IUCEA (@iucea_info) / X">
              <a:extLst>
                <a:ext uri="{FF2B5EF4-FFF2-40B4-BE49-F238E27FC236}">
                  <a16:creationId xmlns:a16="http://schemas.microsoft.com/office/drawing/2014/main" id="{F2ABB8F7-8394-CE67-3C57-830304CF96B4}"/>
                </a:ext>
              </a:extLst>
            </p:cNvPr>
            <p:cNvPicPr/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74758" y="112656"/>
              <a:ext cx="985404" cy="9854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373274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6D06BD-55C4-7B19-7A6F-28B54C28A5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A8213F-F910-17B4-8BD1-1DCAA8D77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G" dirty="0">
                <a:latin typeface="Avenir" panose="02000503020000020003" pitchFamily="2" charset="0"/>
              </a:rPr>
              <a:t>Progress so far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2111A0-9563-3E0E-B06E-AF2A8DC9C2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62676"/>
          </a:xfrm>
        </p:spPr>
        <p:txBody>
          <a:bodyPr/>
          <a:lstStyle/>
          <a:p>
            <a:pPr marL="0" indent="0">
              <a:buNone/>
            </a:pPr>
            <a:r>
              <a:rPr lang="en-UG" b="1" dirty="0">
                <a:effectLst/>
                <a:latin typeface="Avenir" panose="02000503020000020003" pitchFamily="2" charset="0"/>
                <a:ea typeface="Times New Roman" panose="02020603050405020304" pitchFamily="18" charset="0"/>
              </a:rPr>
              <a:t>Regional Networking and Joint Activities</a:t>
            </a:r>
          </a:p>
          <a:p>
            <a:pPr marL="0" lvl="0" indent="0">
              <a:buNone/>
            </a:pPr>
            <a:endParaRPr lang="en-UG" sz="1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lvl="0" indent="0">
              <a:buNone/>
            </a:pPr>
            <a:r>
              <a:rPr lang="en-UG" sz="2400" dirty="0">
                <a:effectLst/>
                <a:latin typeface="Avenir Book" panose="02000503020000020003" pitchFamily="2" charset="0"/>
                <a:ea typeface="Calibri" panose="020F0502020204030204" pitchFamily="34" charset="0"/>
              </a:rPr>
              <a:t>Establishment of East African  Forum  for  Research and Education Networks  (EAFREN)  - </a:t>
            </a:r>
            <a:r>
              <a:rPr lang="en-UG" sz="2400" i="1" dirty="0">
                <a:solidFill>
                  <a:srgbClr val="FF0000"/>
                </a:solidFill>
                <a:effectLst/>
                <a:latin typeface="Avenir Book" panose="02000503020000020003" pitchFamily="2" charset="0"/>
                <a:ea typeface="Calibri" panose="020F0502020204030204" pitchFamily="34" charset="0"/>
              </a:rPr>
              <a:t>ongoing</a:t>
            </a:r>
          </a:p>
          <a:p>
            <a:pPr lvl="1">
              <a:buFont typeface="Wingdings" pitchFamily="2" charset="2"/>
              <a:buChar char="§"/>
            </a:pPr>
            <a:r>
              <a:rPr lang="en-GB" sz="2000" dirty="0">
                <a:latin typeface="Avenir Book" panose="02000503020000020003" pitchFamily="2" charset="0"/>
                <a:ea typeface="Times New Roman" panose="02020603050405020304" pitchFamily="18" charset="0"/>
              </a:rPr>
              <a:t>Joint policy advocacy and awareness campaigns </a:t>
            </a:r>
          </a:p>
          <a:p>
            <a:pPr lvl="1">
              <a:buFont typeface="Wingdings" pitchFamily="2" charset="2"/>
              <a:buChar char="§"/>
            </a:pPr>
            <a:r>
              <a:rPr lang="en-UG" sz="2000" dirty="0">
                <a:effectLst/>
                <a:latin typeface="Avenir Book" panose="02000503020000020003" pitchFamily="2" charset="0"/>
                <a:ea typeface="Times New Roman" panose="02020603050405020304" pitchFamily="18" charset="0"/>
              </a:rPr>
              <a:t>Organizing joint events – capacity building activities for members</a:t>
            </a:r>
          </a:p>
          <a:p>
            <a:pPr lvl="1">
              <a:buFont typeface="Wingdings" pitchFamily="2" charset="2"/>
              <a:buChar char="§"/>
            </a:pPr>
            <a:r>
              <a:rPr lang="en-UG" sz="2000" dirty="0">
                <a:effectLst/>
                <a:latin typeface="Avenir Book" panose="02000503020000020003" pitchFamily="2" charset="0"/>
                <a:ea typeface="Times New Roman" panose="02020603050405020304" pitchFamily="18" charset="0"/>
              </a:rPr>
              <a:t>Collaborative research Initiatives</a:t>
            </a:r>
          </a:p>
          <a:p>
            <a:pPr lvl="1">
              <a:buFont typeface="Wingdings" pitchFamily="2" charset="2"/>
              <a:buChar char="§"/>
            </a:pPr>
            <a:r>
              <a:rPr lang="en-UG" sz="2000" dirty="0">
                <a:effectLst/>
                <a:latin typeface="Avenir Book" panose="02000503020000020003" pitchFamily="2" charset="0"/>
                <a:ea typeface="Times New Roman" panose="02020603050405020304" pitchFamily="18" charset="0"/>
              </a:rPr>
              <a:t>Joint funding  from the  EAC governments </a:t>
            </a:r>
          </a:p>
          <a:p>
            <a:pPr lvl="1"/>
            <a:endParaRPr lang="en-UG" dirty="0">
              <a:effectLst/>
              <a:latin typeface="Avenir Book" panose="02000503020000020003" pitchFamily="2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G" b="1" dirty="0">
                <a:latin typeface="Avenir Book" panose="02000503020000020003" pitchFamily="2" charset="0"/>
                <a:ea typeface="Times New Roman" panose="02020603050405020304" pitchFamily="18" charset="0"/>
              </a:rPr>
              <a:t>Call for Engagement  !!</a:t>
            </a:r>
            <a:endParaRPr lang="en-UG" b="1" dirty="0">
              <a:effectLst/>
              <a:latin typeface="Avenir Book" panose="02000503020000020003" pitchFamily="2" charset="0"/>
              <a:ea typeface="Times New Roman" panose="02020603050405020304" pitchFamily="18" charset="0"/>
            </a:endParaRPr>
          </a:p>
          <a:p>
            <a:endParaRPr lang="en-UG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4FC9144-35FB-4DCC-9C98-D75AB6A67B72}"/>
              </a:ext>
            </a:extLst>
          </p:cNvPr>
          <p:cNvGrpSpPr/>
          <p:nvPr/>
        </p:nvGrpSpPr>
        <p:grpSpPr>
          <a:xfrm>
            <a:off x="9427158" y="265056"/>
            <a:ext cx="2460042" cy="985404"/>
            <a:chOff x="9274758" y="112656"/>
            <a:chExt cx="2460042" cy="985404"/>
          </a:xfrm>
        </p:grpSpPr>
        <p:pic>
          <p:nvPicPr>
            <p:cNvPr id="5" name="Picture 4" descr="A close up of a flag&#10;&#10;Description automatically generated">
              <a:extLst>
                <a:ext uri="{FF2B5EF4-FFF2-40B4-BE49-F238E27FC236}">
                  <a16:creationId xmlns:a16="http://schemas.microsoft.com/office/drawing/2014/main" id="{000E0C57-E51C-15B5-DCE1-E6F7E18A0F71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0420351" y="117299"/>
              <a:ext cx="1314449" cy="956254"/>
            </a:xfrm>
            <a:prstGeom prst="ellipse">
              <a:avLst/>
            </a:prstGeom>
            <a:solidFill>
              <a:schemeClr val="bg1"/>
            </a:solidFill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6" name="Picture 4" descr="IUCEA (@iucea_info) / X">
              <a:extLst>
                <a:ext uri="{FF2B5EF4-FFF2-40B4-BE49-F238E27FC236}">
                  <a16:creationId xmlns:a16="http://schemas.microsoft.com/office/drawing/2014/main" id="{1F515361-FC13-9D59-C159-F35FA7346293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74758" y="112656"/>
              <a:ext cx="985404" cy="9854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064557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400776-ADFE-E3EF-FC99-078FD566D7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8D9B36-AA2B-C5C6-42B0-152F5D0D65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G" dirty="0">
                <a:latin typeface="Avenir" panose="02000503020000020003" pitchFamily="2" charset="0"/>
              </a:rPr>
              <a:t>Progress so far …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E70B20F-C07E-827F-39C7-94313ADBC7F0}"/>
              </a:ext>
            </a:extLst>
          </p:cNvPr>
          <p:cNvGrpSpPr/>
          <p:nvPr/>
        </p:nvGrpSpPr>
        <p:grpSpPr>
          <a:xfrm>
            <a:off x="9427158" y="265056"/>
            <a:ext cx="2460042" cy="985404"/>
            <a:chOff x="9274758" y="112656"/>
            <a:chExt cx="2460042" cy="985404"/>
          </a:xfrm>
        </p:grpSpPr>
        <p:pic>
          <p:nvPicPr>
            <p:cNvPr id="5" name="Picture 4" descr="A close up of a flag&#10;&#10;Description automatically generated">
              <a:extLst>
                <a:ext uri="{FF2B5EF4-FFF2-40B4-BE49-F238E27FC236}">
                  <a16:creationId xmlns:a16="http://schemas.microsoft.com/office/drawing/2014/main" id="{AE5EF045-B65C-3167-6020-4E3F7DDCE687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0420351" y="117299"/>
              <a:ext cx="1314449" cy="956254"/>
            </a:xfrm>
            <a:prstGeom prst="ellipse">
              <a:avLst/>
            </a:prstGeom>
            <a:solidFill>
              <a:schemeClr val="bg1"/>
            </a:solidFill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6" name="Picture 4" descr="IUCEA (@iucea_info) / X">
              <a:extLst>
                <a:ext uri="{FF2B5EF4-FFF2-40B4-BE49-F238E27FC236}">
                  <a16:creationId xmlns:a16="http://schemas.microsoft.com/office/drawing/2014/main" id="{B20E3F12-A2C1-B27D-367C-31FF8E58B3D0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74758" y="112656"/>
              <a:ext cx="985404" cy="9854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CA234A36-A169-1BDE-0D39-06A774756DF5}"/>
              </a:ext>
            </a:extLst>
          </p:cNvPr>
          <p:cNvSpPr txBox="1"/>
          <p:nvPr/>
        </p:nvSpPr>
        <p:spPr>
          <a:xfrm>
            <a:off x="838200" y="2053120"/>
            <a:ext cx="10282651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G" sz="2800" b="1" dirty="0">
                <a:latin typeface="Avenir" panose="02000503020000020003" pitchFamily="2" charset="0"/>
              </a:rPr>
              <a:t>Policy Briefs</a:t>
            </a:r>
            <a:endParaRPr lang="en-UG" dirty="0">
              <a:latin typeface="Avenir Book" panose="02000503020000020003" pitchFamily="2" charset="0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G" sz="2400" dirty="0">
                <a:latin typeface="Avenir Book" panose="02000503020000020003" pitchFamily="2" charset="0"/>
              </a:rPr>
              <a:t>Neutralizing the Demand and Costs of Bandiwidth Connectivity in the EA Universities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G" sz="2400" dirty="0">
                <a:latin typeface="Avenir Book" panose="02000503020000020003" pitchFamily="2" charset="0"/>
              </a:rPr>
              <a:t>Phasing out Islands of Knowledge Cyberspace Enables University to share Learning Resources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G" sz="2400" dirty="0">
                <a:latin typeface="Avenir Book" panose="02000503020000020003" pitchFamily="2" charset="0"/>
              </a:rPr>
              <a:t>Unleashing Potential of E-resources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G" sz="2400" dirty="0">
                <a:latin typeface="Avenir Book" panose="02000503020000020003" pitchFamily="2" charset="0"/>
              </a:rPr>
              <a:t>Retooling   East African Community Staff for t</a:t>
            </a:r>
            <a:r>
              <a:rPr lang="en-GB" sz="2400" dirty="0">
                <a:latin typeface="Avenir Book" panose="02000503020000020003" pitchFamily="2" charset="0"/>
              </a:rPr>
              <a:t>he</a:t>
            </a:r>
            <a:r>
              <a:rPr lang="en-UG" sz="2400" dirty="0">
                <a:latin typeface="Avenir Book" panose="02000503020000020003" pitchFamily="2" charset="0"/>
              </a:rPr>
              <a:t> Digital Age </a:t>
            </a:r>
          </a:p>
          <a:p>
            <a:r>
              <a:rPr lang="en-UG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427340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7B633-33C6-C66C-9D88-09C80D323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1784"/>
          </a:xfrm>
        </p:spPr>
        <p:txBody>
          <a:bodyPr>
            <a:normAutofit fontScale="90000"/>
          </a:bodyPr>
          <a:lstStyle/>
          <a:p>
            <a:br>
              <a:rPr lang="en-UG" dirty="0">
                <a:latin typeface="Avenir" panose="02000503020000020003" pitchFamily="2" charset="0"/>
              </a:rPr>
            </a:br>
            <a:br>
              <a:rPr lang="en-UG" dirty="0">
                <a:latin typeface="Avenir" panose="02000503020000020003" pitchFamily="2" charset="0"/>
              </a:rPr>
            </a:br>
            <a:r>
              <a:rPr lang="en-UG" dirty="0">
                <a:latin typeface="Avenir" panose="02000503020000020003" pitchFamily="2" charset="0"/>
              </a:rPr>
              <a:t>Concluding!</a:t>
            </a:r>
            <a:br>
              <a:rPr lang="en-UG" dirty="0">
                <a:latin typeface="Avenir" panose="02000503020000020003" pitchFamily="2" charset="0"/>
              </a:rPr>
            </a:br>
            <a:br>
              <a:rPr lang="en-UG" dirty="0">
                <a:latin typeface="Avenir" panose="02000503020000020003" pitchFamily="2" charset="0"/>
              </a:rPr>
            </a:br>
            <a:endParaRPr lang="en-UG" dirty="0">
              <a:latin typeface="Avenir" panose="02000503020000020003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107AE-168C-318F-04A1-92BF82110B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G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 </a:t>
            </a:r>
            <a:endParaRPr lang="en-UG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G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D26A80-3B99-7E84-ABD8-58A29D405641}"/>
              </a:ext>
            </a:extLst>
          </p:cNvPr>
          <p:cNvSpPr txBox="1"/>
          <p:nvPr/>
        </p:nvSpPr>
        <p:spPr>
          <a:xfrm>
            <a:off x="1773382" y="2305615"/>
            <a:ext cx="925125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G" sz="2800" dirty="0">
                <a:latin typeface="Avenir Book" panose="02000503020000020003" pitchFamily="2" charset="0"/>
              </a:rPr>
              <a:t>IUCEA  and NRENs have common goals/stakeholders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G" sz="2800" dirty="0">
                <a:latin typeface="Avenir Book" panose="02000503020000020003" pitchFamily="2" charset="0"/>
              </a:rPr>
              <a:t>IUCEA is a friend in the NREN community / not a foe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G" sz="2800" dirty="0">
                <a:latin typeface="Avenir Book" panose="02000503020000020003" pitchFamily="2" charset="0"/>
              </a:rPr>
              <a:t>IUCEA  can play a bridging role to governments </a:t>
            </a:r>
          </a:p>
          <a:p>
            <a:pPr marL="285750" indent="-285750">
              <a:buFont typeface="Wingdings" pitchFamily="2" charset="2"/>
              <a:buChar char="§"/>
            </a:pPr>
            <a:endParaRPr lang="en-UG" sz="2800" dirty="0">
              <a:latin typeface="Avenir Book" panose="02000503020000020003" pitchFamily="2" charset="0"/>
            </a:endParaRPr>
          </a:p>
          <a:p>
            <a:r>
              <a:rPr lang="en-UG" sz="2800" dirty="0">
                <a:latin typeface="Avenir Book" panose="02000503020000020003" pitchFamily="2" charset="0"/>
              </a:rPr>
              <a:t> let’s join hands to strengthen the efforts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9615552-0F17-097B-DECF-2E1CF23E5944}"/>
              </a:ext>
            </a:extLst>
          </p:cNvPr>
          <p:cNvGrpSpPr/>
          <p:nvPr/>
        </p:nvGrpSpPr>
        <p:grpSpPr>
          <a:xfrm>
            <a:off x="9427158" y="265056"/>
            <a:ext cx="2460042" cy="985404"/>
            <a:chOff x="9274758" y="112656"/>
            <a:chExt cx="2460042" cy="985404"/>
          </a:xfrm>
        </p:grpSpPr>
        <p:pic>
          <p:nvPicPr>
            <p:cNvPr id="6" name="Picture 5" descr="A close up of a flag&#10;&#10;Description automatically generated">
              <a:extLst>
                <a:ext uri="{FF2B5EF4-FFF2-40B4-BE49-F238E27FC236}">
                  <a16:creationId xmlns:a16="http://schemas.microsoft.com/office/drawing/2014/main" id="{A529E206-84AE-3324-18BC-28B9189E6A9E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0420351" y="117299"/>
              <a:ext cx="1314449" cy="956254"/>
            </a:xfrm>
            <a:prstGeom prst="ellipse">
              <a:avLst/>
            </a:prstGeom>
            <a:solidFill>
              <a:schemeClr val="bg1"/>
            </a:solidFill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7" name="Picture 4" descr="IUCEA (@iucea_info) / X">
              <a:extLst>
                <a:ext uri="{FF2B5EF4-FFF2-40B4-BE49-F238E27FC236}">
                  <a16:creationId xmlns:a16="http://schemas.microsoft.com/office/drawing/2014/main" id="{925BD413-4D57-C2DA-7FD1-8355C11DA0D7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74758" y="112656"/>
              <a:ext cx="985404" cy="9854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849623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C61DF9-0BD5-4C6C-3367-A39ED946C6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8CCDC-90BC-9132-3217-0973C538A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2D16C5-7657-5771-5C5B-B821D80D58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G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FF482F9-A073-B502-7BF4-965E16690A33}"/>
              </a:ext>
            </a:extLst>
          </p:cNvPr>
          <p:cNvGrpSpPr/>
          <p:nvPr/>
        </p:nvGrpSpPr>
        <p:grpSpPr>
          <a:xfrm>
            <a:off x="9427158" y="265056"/>
            <a:ext cx="2460042" cy="985404"/>
            <a:chOff x="9274758" y="112656"/>
            <a:chExt cx="2460042" cy="985404"/>
          </a:xfrm>
        </p:grpSpPr>
        <p:pic>
          <p:nvPicPr>
            <p:cNvPr id="5" name="Picture 4" descr="A close up of a flag&#10;&#10;Description automatically generated">
              <a:extLst>
                <a:ext uri="{FF2B5EF4-FFF2-40B4-BE49-F238E27FC236}">
                  <a16:creationId xmlns:a16="http://schemas.microsoft.com/office/drawing/2014/main" id="{4556F01B-8176-A731-E75D-534F9E09CC88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0420351" y="117299"/>
              <a:ext cx="1314449" cy="956254"/>
            </a:xfrm>
            <a:prstGeom prst="ellipse">
              <a:avLst/>
            </a:prstGeom>
            <a:solidFill>
              <a:schemeClr val="bg1"/>
            </a:solidFill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6" name="Picture 4" descr="IUCEA (@iucea_info) / X">
              <a:extLst>
                <a:ext uri="{FF2B5EF4-FFF2-40B4-BE49-F238E27FC236}">
                  <a16:creationId xmlns:a16="http://schemas.microsoft.com/office/drawing/2014/main" id="{BC794E6F-B1F4-8A70-2CA5-D7FA5221DE19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74758" y="112656"/>
              <a:ext cx="985404" cy="9854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66909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>
            <a:extLst>
              <a:ext uri="{FF2B5EF4-FFF2-40B4-BE49-F238E27FC236}">
                <a16:creationId xmlns:a16="http://schemas.microsoft.com/office/drawing/2014/main" id="{1A7D2949-733D-BD6A-7679-1F2E125EFA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1854" y="1406990"/>
            <a:ext cx="5569527" cy="4668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6A41B59-4C78-17A2-EF63-4D4EA82839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80507"/>
            <a:ext cx="8251501" cy="1325563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UG" dirty="0">
                <a:latin typeface="Avenir Book" panose="02000503020000020003" pitchFamily="2" charset="0"/>
              </a:rPr>
              <a:t>Inter University Council for  East Africa (IUCEA)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C884D6-60AD-D180-73C0-90B6A54BF996}"/>
              </a:ext>
            </a:extLst>
          </p:cNvPr>
          <p:cNvSpPr txBox="1"/>
          <p:nvPr/>
        </p:nvSpPr>
        <p:spPr>
          <a:xfrm>
            <a:off x="474133" y="2618096"/>
            <a:ext cx="72220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en-UG" sz="2400" dirty="0">
                <a:latin typeface="Avenir Book" panose="02000503020000020003" pitchFamily="2" charset="0"/>
              </a:rPr>
              <a:t>An institution of East African Community (EAC)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GB" sz="2400" dirty="0">
                <a:latin typeface="Avenir Book" panose="02000503020000020003" pitchFamily="2" charset="0"/>
              </a:rPr>
              <a:t>M</a:t>
            </a:r>
            <a:r>
              <a:rPr lang="en-UG" sz="2400" dirty="0">
                <a:latin typeface="Avenir Book" panose="02000503020000020003" pitchFamily="2" charset="0"/>
              </a:rPr>
              <a:t>ulti-governmental organization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GB" sz="2400" dirty="0">
                <a:latin typeface="Avenir Book" panose="02000503020000020003" pitchFamily="2" charset="0"/>
              </a:rPr>
              <a:t>M</a:t>
            </a:r>
            <a:r>
              <a:rPr lang="en-UG" sz="2400" dirty="0">
                <a:latin typeface="Avenir Book" panose="02000503020000020003" pitchFamily="2" charset="0"/>
              </a:rPr>
              <a:t>ember based institution 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G" sz="2400" dirty="0">
                <a:solidFill>
                  <a:srgbClr val="0070C0"/>
                </a:solidFill>
                <a:latin typeface="Avenir Book" panose="02000503020000020003" pitchFamily="2" charset="0"/>
              </a:rPr>
              <a:t>Advises Partner States on  all matters on higher </a:t>
            </a:r>
          </a:p>
          <a:p>
            <a:pPr lvl="1"/>
            <a:r>
              <a:rPr lang="en-UG" sz="2400" dirty="0">
                <a:solidFill>
                  <a:srgbClr val="0070C0"/>
                </a:solidFill>
                <a:latin typeface="Avenir Book" panose="02000503020000020003" pitchFamily="2" charset="0"/>
              </a:rPr>
              <a:t>education in the EAC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6E46C2F-D6E9-36A4-B675-BBBDB0951AC8}"/>
              </a:ext>
            </a:extLst>
          </p:cNvPr>
          <p:cNvGrpSpPr/>
          <p:nvPr/>
        </p:nvGrpSpPr>
        <p:grpSpPr>
          <a:xfrm>
            <a:off x="9274758" y="112656"/>
            <a:ext cx="2460042" cy="985404"/>
            <a:chOff x="9274758" y="112656"/>
            <a:chExt cx="2460042" cy="985404"/>
          </a:xfrm>
        </p:grpSpPr>
        <p:pic>
          <p:nvPicPr>
            <p:cNvPr id="10" name="Picture 9" descr="A close up of a flag&#10;&#10;Description automatically generated">
              <a:extLst>
                <a:ext uri="{FF2B5EF4-FFF2-40B4-BE49-F238E27FC236}">
                  <a16:creationId xmlns:a16="http://schemas.microsoft.com/office/drawing/2014/main" id="{D2C2D948-F587-3EEA-F18D-86184E481F02}"/>
                </a:ext>
              </a:extLst>
            </p:cNvPr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0420351" y="117299"/>
              <a:ext cx="1314449" cy="956254"/>
            </a:xfrm>
            <a:prstGeom prst="ellipse">
              <a:avLst/>
            </a:prstGeom>
            <a:solidFill>
              <a:schemeClr val="bg1"/>
            </a:solidFill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11" name="Picture 4" descr="IUCEA (@iucea_info) / X">
              <a:extLst>
                <a:ext uri="{FF2B5EF4-FFF2-40B4-BE49-F238E27FC236}">
                  <a16:creationId xmlns:a16="http://schemas.microsoft.com/office/drawing/2014/main" id="{AA4A7938-2520-9A43-7A93-40363B83B31C}"/>
                </a:ext>
              </a:extLst>
            </p:cNvPr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74758" y="112656"/>
              <a:ext cx="985404" cy="9854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F454582-BB4F-46A9-C92F-B20DDBEBE7AC}"/>
              </a:ext>
            </a:extLst>
          </p:cNvPr>
          <p:cNvGrpSpPr/>
          <p:nvPr/>
        </p:nvGrpSpPr>
        <p:grpSpPr>
          <a:xfrm>
            <a:off x="8053252" y="2346426"/>
            <a:ext cx="3783139" cy="3122808"/>
            <a:chOff x="8053252" y="2346426"/>
            <a:chExt cx="3783139" cy="3122808"/>
          </a:xfrm>
        </p:grpSpPr>
        <p:pic>
          <p:nvPicPr>
            <p:cNvPr id="3" name="Picture 24" descr="SomaliREN – Connecting Minds">
              <a:extLst>
                <a:ext uri="{FF2B5EF4-FFF2-40B4-BE49-F238E27FC236}">
                  <a16:creationId xmlns:a16="http://schemas.microsoft.com/office/drawing/2014/main" id="{D0BCBBB3-962B-4E59-01A5-F63776F0C8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61767" y="2346426"/>
              <a:ext cx="1274624" cy="6165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A54218D-2EB8-1FC3-5ED3-B1F753F81F2A}"/>
                </a:ext>
              </a:extLst>
            </p:cNvPr>
            <p:cNvSpPr/>
            <p:nvPr/>
          </p:nvSpPr>
          <p:spPr>
            <a:xfrm>
              <a:off x="9274758" y="3105761"/>
              <a:ext cx="533705" cy="538735"/>
            </a:xfrm>
            <a:prstGeom prst="rect">
              <a:avLst/>
            </a:prstGeom>
            <a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9000" r="-9000"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G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2B46697-D40C-EC7D-2F97-89EED4A94977}"/>
                </a:ext>
              </a:extLst>
            </p:cNvPr>
            <p:cNvSpPr/>
            <p:nvPr/>
          </p:nvSpPr>
          <p:spPr>
            <a:xfrm>
              <a:off x="10260162" y="3641686"/>
              <a:ext cx="983571" cy="337160"/>
            </a:xfrm>
            <a:prstGeom prst="rect">
              <a:avLst/>
            </a:prstGeom>
            <a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t="-6000" b="-6000"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G"/>
            </a:p>
          </p:txBody>
        </p:sp>
        <p:pic>
          <p:nvPicPr>
            <p:cNvPr id="6" name="Picture 26" descr="about ternet">
              <a:extLst>
                <a:ext uri="{FF2B5EF4-FFF2-40B4-BE49-F238E27FC236}">
                  <a16:creationId xmlns:a16="http://schemas.microsoft.com/office/drawing/2014/main" id="{EC937D4E-4653-319F-DBC3-00D807CF2A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80210" y="4619966"/>
              <a:ext cx="894189" cy="8492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C57E17D-B27F-1830-7228-F819320F8D8E}"/>
                </a:ext>
              </a:extLst>
            </p:cNvPr>
            <p:cNvSpPr txBox="1"/>
            <p:nvPr/>
          </p:nvSpPr>
          <p:spPr>
            <a:xfrm>
              <a:off x="8284167" y="3865745"/>
              <a:ext cx="11897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G" b="1" dirty="0">
                  <a:solidFill>
                    <a:srgbClr val="FFC000"/>
                  </a:solidFill>
                  <a:latin typeface="Avenir" panose="02000503020000020003" pitchFamily="2" charset="0"/>
                </a:rPr>
                <a:t>RwedNet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C43FD15-9F72-57E7-5B2B-DE7BD41BB3DA}"/>
                </a:ext>
              </a:extLst>
            </p:cNvPr>
            <p:cNvSpPr txBox="1"/>
            <p:nvPr/>
          </p:nvSpPr>
          <p:spPr>
            <a:xfrm>
              <a:off x="8053252" y="3323616"/>
              <a:ext cx="8306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G" dirty="0">
                  <a:solidFill>
                    <a:srgbClr val="FFC000"/>
                  </a:solidFill>
                </a:rPr>
                <a:t>Eb@le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0E7D634-4E66-735A-C92B-83A7BFD7CFEB}"/>
                </a:ext>
              </a:extLst>
            </p:cNvPr>
            <p:cNvSpPr txBox="1"/>
            <p:nvPr/>
          </p:nvSpPr>
          <p:spPr>
            <a:xfrm>
              <a:off x="8662434" y="4256129"/>
              <a:ext cx="9941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G" dirty="0">
                  <a:solidFill>
                    <a:srgbClr val="FFC000"/>
                  </a:solidFill>
                </a:rPr>
                <a:t>BERNET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34594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BDA20F-99F6-959A-88D6-C76799F6E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786776-80B4-6320-0E00-8C7B33EC89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G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74ADD16-7094-4428-B00D-6A9EE0C56BF9}"/>
              </a:ext>
            </a:extLst>
          </p:cNvPr>
          <p:cNvGrpSpPr/>
          <p:nvPr/>
        </p:nvGrpSpPr>
        <p:grpSpPr>
          <a:xfrm>
            <a:off x="9274758" y="112656"/>
            <a:ext cx="2460042" cy="985404"/>
            <a:chOff x="9274758" y="112656"/>
            <a:chExt cx="2460042" cy="985404"/>
          </a:xfrm>
        </p:grpSpPr>
        <p:pic>
          <p:nvPicPr>
            <p:cNvPr id="5" name="Picture 4" descr="A close up of a flag&#10;&#10;Description automatically generated">
              <a:extLst>
                <a:ext uri="{FF2B5EF4-FFF2-40B4-BE49-F238E27FC236}">
                  <a16:creationId xmlns:a16="http://schemas.microsoft.com/office/drawing/2014/main" id="{50C2A214-B351-B158-8017-303AAB9FF7F6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0420351" y="117299"/>
              <a:ext cx="1314449" cy="956254"/>
            </a:xfrm>
            <a:prstGeom prst="ellipse">
              <a:avLst/>
            </a:prstGeom>
            <a:solidFill>
              <a:schemeClr val="bg1"/>
            </a:solidFill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6" name="Picture 4" descr="IUCEA (@iucea_info) / X">
              <a:extLst>
                <a:ext uri="{FF2B5EF4-FFF2-40B4-BE49-F238E27FC236}">
                  <a16:creationId xmlns:a16="http://schemas.microsoft.com/office/drawing/2014/main" id="{23D6DC2C-A02C-CB7F-CF6D-CA79EA723494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74758" y="112656"/>
              <a:ext cx="985404" cy="9854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29782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4C94F8-2199-8C23-01F9-1089B2CED1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2433" y="2363281"/>
            <a:ext cx="9037918" cy="312311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3200" b="1" dirty="0">
                <a:effectLst/>
                <a:latin typeface="Avenir" panose="02000503020000020003" pitchFamily="2" charset="0"/>
                <a:ea typeface="Times New Roman" panose="02020603050405020304" pitchFamily="18" charset="0"/>
              </a:rPr>
              <a:t>IUCEA Act 2009 Article (6a</a:t>
            </a:r>
            <a:r>
              <a:rPr lang="en-GB" sz="3200" b="1" dirty="0">
                <a:latin typeface="Avenir" panose="02000503020000020003" pitchFamily="2" charset="0"/>
                <a:ea typeface="Times New Roman" panose="02020603050405020304" pitchFamily="18" charset="0"/>
                <a:sym typeface="Wingdings" pitchFamily="2" charset="2"/>
              </a:rPr>
              <a:t>)</a:t>
            </a:r>
          </a:p>
          <a:p>
            <a:pPr marL="0" indent="0">
              <a:buNone/>
            </a:pPr>
            <a:endParaRPr lang="en-UG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i="1" dirty="0">
                <a:solidFill>
                  <a:srgbClr val="FF0000"/>
                </a:solidFill>
                <a:latin typeface="Avenir" panose="02000503020000020003" pitchFamily="2" charset="0"/>
                <a:ea typeface="Times New Roman" panose="02020603050405020304" pitchFamily="18" charset="0"/>
              </a:rPr>
              <a:t>Ensure</a:t>
            </a:r>
            <a:r>
              <a:rPr lang="en-GB" dirty="0">
                <a:latin typeface="Avenir" panose="02000503020000020003" pitchFamily="2" charset="0"/>
                <a:ea typeface="Times New Roman" panose="02020603050405020304" pitchFamily="18" charset="0"/>
              </a:rPr>
              <a:t> the development of </a:t>
            </a:r>
            <a:r>
              <a:rPr lang="en-GB" dirty="0">
                <a:solidFill>
                  <a:srgbClr val="282FFF"/>
                </a:solidFill>
                <a:latin typeface="Avenir" panose="02000503020000020003" pitchFamily="2" charset="0"/>
                <a:ea typeface="Times New Roman" panose="02020603050405020304" pitchFamily="18" charset="0"/>
              </a:rPr>
              <a:t>comprehensive electronic network</a:t>
            </a:r>
            <a:r>
              <a:rPr lang="en-GB" dirty="0">
                <a:latin typeface="Avenir" panose="02000503020000020003" pitchFamily="2" charset="0"/>
                <a:ea typeface="Times New Roman" panose="02020603050405020304" pitchFamily="18" charset="0"/>
              </a:rPr>
              <a:t> for </a:t>
            </a:r>
            <a:r>
              <a:rPr lang="en-GB" dirty="0">
                <a:solidFill>
                  <a:srgbClr val="282FFF"/>
                </a:solidFill>
                <a:latin typeface="Avenir" panose="02000503020000020003" pitchFamily="2" charset="0"/>
                <a:ea typeface="Times New Roman" panose="02020603050405020304" pitchFamily="18" charset="0"/>
              </a:rPr>
              <a:t>teaching and learning, information dissemination </a:t>
            </a:r>
            <a:r>
              <a:rPr lang="en-GB" dirty="0">
                <a:latin typeface="Avenir" panose="02000503020000020003" pitchFamily="2" charset="0"/>
                <a:ea typeface="Times New Roman" panose="02020603050405020304" pitchFamily="18" charset="0"/>
              </a:rPr>
              <a:t>between </a:t>
            </a:r>
            <a:r>
              <a:rPr lang="en-GB" i="1" u="sng" dirty="0">
                <a:latin typeface="Avenir" panose="02000503020000020003" pitchFamily="2" charset="0"/>
                <a:ea typeface="Times New Roman" panose="02020603050405020304" pitchFamily="18" charset="0"/>
              </a:rPr>
              <a:t>member universities</a:t>
            </a:r>
            <a:r>
              <a:rPr lang="en-GB" dirty="0">
                <a:latin typeface="Avenir" panose="02000503020000020003" pitchFamily="2" charset="0"/>
                <a:ea typeface="Times New Roman" panose="02020603050405020304" pitchFamily="18" charset="0"/>
              </a:rPr>
              <a:t> and research partners</a:t>
            </a:r>
            <a:endParaRPr lang="en-UG" dirty="0">
              <a:latin typeface="Avenir" panose="02000503020000020003" pitchFamily="2" charset="0"/>
              <a:ea typeface="Times New Roman" panose="02020603050405020304" pitchFamily="18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C71D11E-23C9-27DE-0CCA-5B6470CF2BE0}"/>
              </a:ext>
            </a:extLst>
          </p:cNvPr>
          <p:cNvGrpSpPr/>
          <p:nvPr/>
        </p:nvGrpSpPr>
        <p:grpSpPr>
          <a:xfrm>
            <a:off x="9274758" y="112656"/>
            <a:ext cx="2460042" cy="985404"/>
            <a:chOff x="9274758" y="112656"/>
            <a:chExt cx="2460042" cy="985404"/>
          </a:xfrm>
        </p:grpSpPr>
        <p:pic>
          <p:nvPicPr>
            <p:cNvPr id="5" name="Picture 4" descr="A close up of a flag&#10;&#10;Description automatically generated">
              <a:extLst>
                <a:ext uri="{FF2B5EF4-FFF2-40B4-BE49-F238E27FC236}">
                  <a16:creationId xmlns:a16="http://schemas.microsoft.com/office/drawing/2014/main" id="{10D52325-2102-887D-7371-E0D7F1DEC6D5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0420351" y="117299"/>
              <a:ext cx="1314449" cy="956254"/>
            </a:xfrm>
            <a:prstGeom prst="ellipse">
              <a:avLst/>
            </a:prstGeom>
            <a:solidFill>
              <a:schemeClr val="bg1"/>
            </a:solidFill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6" name="Picture 4" descr="IUCEA (@iucea_info) / X">
              <a:extLst>
                <a:ext uri="{FF2B5EF4-FFF2-40B4-BE49-F238E27FC236}">
                  <a16:creationId xmlns:a16="http://schemas.microsoft.com/office/drawing/2014/main" id="{AD6C4764-ED85-7CB2-9DDF-06A26E6A6AA5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74758" y="112656"/>
              <a:ext cx="985404" cy="9854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5695DF72-C52B-132C-324D-E2451AA57521}"/>
              </a:ext>
            </a:extLst>
          </p:cNvPr>
          <p:cNvSpPr txBox="1"/>
          <p:nvPr/>
        </p:nvSpPr>
        <p:spPr>
          <a:xfrm>
            <a:off x="1260764" y="365667"/>
            <a:ext cx="46362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effectLst/>
                <a:latin typeface="Avenir Book" panose="02000503020000020003" pitchFamily="2" charset="0"/>
                <a:ea typeface="Times New Roman" panose="02020603050405020304" pitchFamily="18" charset="0"/>
              </a:rPr>
              <a:t>Functions of IUCEA</a:t>
            </a:r>
            <a:endParaRPr lang="en-UG" sz="4000" dirty="0"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429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ADB9C1-AFAB-6F7A-C977-6B24593BF1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F77A1D4E-FE44-AE04-AAAD-522C61B49E84}"/>
              </a:ext>
            </a:extLst>
          </p:cNvPr>
          <p:cNvGrpSpPr/>
          <p:nvPr/>
        </p:nvGrpSpPr>
        <p:grpSpPr>
          <a:xfrm>
            <a:off x="9274758" y="112656"/>
            <a:ext cx="2460042" cy="985404"/>
            <a:chOff x="9274758" y="112656"/>
            <a:chExt cx="2460042" cy="985404"/>
          </a:xfrm>
        </p:grpSpPr>
        <p:pic>
          <p:nvPicPr>
            <p:cNvPr id="5" name="Picture 4" descr="A close up of a flag&#10;&#10;Description automatically generated">
              <a:extLst>
                <a:ext uri="{FF2B5EF4-FFF2-40B4-BE49-F238E27FC236}">
                  <a16:creationId xmlns:a16="http://schemas.microsoft.com/office/drawing/2014/main" id="{04A52822-AB2A-85C8-11F7-4FE8D8AC0572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0420351" y="117299"/>
              <a:ext cx="1314449" cy="956254"/>
            </a:xfrm>
            <a:prstGeom prst="ellipse">
              <a:avLst/>
            </a:prstGeom>
            <a:solidFill>
              <a:schemeClr val="bg1"/>
            </a:solidFill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6" name="Picture 4" descr="IUCEA (@iucea_info) / X">
              <a:extLst>
                <a:ext uri="{FF2B5EF4-FFF2-40B4-BE49-F238E27FC236}">
                  <a16:creationId xmlns:a16="http://schemas.microsoft.com/office/drawing/2014/main" id="{C712E3BE-E652-A1AD-26CD-0EA560DAACB6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74758" y="112656"/>
              <a:ext cx="985404" cy="9854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2" name="Picture 24" descr="SomaliREN – Connecting Minds">
            <a:extLst>
              <a:ext uri="{FF2B5EF4-FFF2-40B4-BE49-F238E27FC236}">
                <a16:creationId xmlns:a16="http://schemas.microsoft.com/office/drawing/2014/main" id="{96075C13-1134-C89B-6F97-2618543E7F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766" y="4556947"/>
            <a:ext cx="1274624" cy="616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B03A335-B599-4D99-D5EA-C474BB38762D}"/>
              </a:ext>
            </a:extLst>
          </p:cNvPr>
          <p:cNvSpPr/>
          <p:nvPr/>
        </p:nvSpPr>
        <p:spPr>
          <a:xfrm>
            <a:off x="516161" y="2352865"/>
            <a:ext cx="864447" cy="797806"/>
          </a:xfrm>
          <a:prstGeom prst="rect">
            <a:avLst/>
          </a:prstGeom>
          <a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9000" r="-9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G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E56E5FF-F7AF-64DC-41B1-B248249A662F}"/>
              </a:ext>
            </a:extLst>
          </p:cNvPr>
          <p:cNvSpPr/>
          <p:nvPr/>
        </p:nvSpPr>
        <p:spPr>
          <a:xfrm>
            <a:off x="359412" y="1588790"/>
            <a:ext cx="1067109" cy="459543"/>
          </a:xfrm>
          <a:prstGeom prst="rect">
            <a:avLst/>
          </a:prstGeom>
          <a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6000" b="-6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G"/>
          </a:p>
        </p:txBody>
      </p:sp>
      <p:pic>
        <p:nvPicPr>
          <p:cNvPr id="2074" name="Picture 26" descr="about ternet">
            <a:extLst>
              <a:ext uri="{FF2B5EF4-FFF2-40B4-BE49-F238E27FC236}">
                <a16:creationId xmlns:a16="http://schemas.microsoft.com/office/drawing/2014/main" id="{9FE6A88F-23BE-8061-8B11-674A065D36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888" y="3183047"/>
            <a:ext cx="1145720" cy="1088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44270AA0-883B-2DD7-0CC4-CBF0AFBB9289}"/>
              </a:ext>
            </a:extLst>
          </p:cNvPr>
          <p:cNvSpPr txBox="1"/>
          <p:nvPr/>
        </p:nvSpPr>
        <p:spPr>
          <a:xfrm>
            <a:off x="364244" y="5469234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G" b="1" dirty="0">
                <a:latin typeface="Avenir" panose="02000503020000020003" pitchFamily="2" charset="0"/>
              </a:rPr>
              <a:t>RwedNet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6B79270-393E-9483-BA90-4DBA9711691A}"/>
              </a:ext>
            </a:extLst>
          </p:cNvPr>
          <p:cNvSpPr txBox="1"/>
          <p:nvPr/>
        </p:nvSpPr>
        <p:spPr>
          <a:xfrm>
            <a:off x="1778602" y="2680207"/>
            <a:ext cx="88308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G" sz="1800" kern="0" dirty="0">
                <a:effectLst/>
                <a:latin typeface="Avenir Book" panose="02000503020000020003" pitchFamily="2" charset="0"/>
                <a:ea typeface="Times New Roman" panose="02020603050405020304" pitchFamily="18" charset="0"/>
                <a:cs typeface="Didot" panose="02000503000000020003" pitchFamily="2" charset="-79"/>
              </a:rPr>
              <a:t> </a:t>
            </a:r>
            <a:endParaRPr lang="en-UG" dirty="0">
              <a:latin typeface="Avenir Book" panose="02000503020000020003" pitchFamily="2" charset="0"/>
              <a:cs typeface="Didot" panose="02000503000000020003" pitchFamily="2" charset="-79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8E7896E-37F2-6281-D048-B6A76482EA0E}"/>
              </a:ext>
            </a:extLst>
          </p:cNvPr>
          <p:cNvSpPr txBox="1"/>
          <p:nvPr/>
        </p:nvSpPr>
        <p:spPr>
          <a:xfrm>
            <a:off x="1785891" y="3516195"/>
            <a:ext cx="8710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G" sz="1800" kern="0" dirty="0">
                <a:effectLst/>
                <a:latin typeface="Avenir Book" panose="02000503020000020003" pitchFamily="2" charset="0"/>
                <a:ea typeface="Times New Roman" panose="02020603050405020304" pitchFamily="18" charset="0"/>
                <a:cs typeface="Didot" panose="02000503000000020003" pitchFamily="2" charset="-79"/>
              </a:rPr>
              <a:t> </a:t>
            </a:r>
            <a:endParaRPr lang="en-UG" dirty="0">
              <a:latin typeface="Avenir Book" panose="02000503020000020003" pitchFamily="2" charset="0"/>
              <a:cs typeface="Didot" panose="02000503000000020003" pitchFamily="2" charset="-79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2508AB3-798D-5693-A8A5-97EEEF95D68F}"/>
              </a:ext>
            </a:extLst>
          </p:cNvPr>
          <p:cNvSpPr txBox="1"/>
          <p:nvPr/>
        </p:nvSpPr>
        <p:spPr>
          <a:xfrm>
            <a:off x="1758181" y="1598218"/>
            <a:ext cx="9020655" cy="467820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G" sz="2000" kern="0" dirty="0">
                <a:effectLst/>
                <a:latin typeface="Avenir" panose="02000503020000020003" pitchFamily="2" charset="0"/>
                <a:ea typeface="Times New Roman" panose="02020603050405020304" pitchFamily="18" charset="0"/>
                <a:cs typeface="Didot" panose="02000503000000020003" pitchFamily="2" charset="-79"/>
              </a:rPr>
              <a:t>cost-effective, fast and reliable </a:t>
            </a:r>
            <a:r>
              <a:rPr lang="en-UG" sz="2000" kern="0" dirty="0">
                <a:solidFill>
                  <a:srgbClr val="0070C0"/>
                </a:solidFill>
                <a:effectLst/>
                <a:latin typeface="Avenir" panose="02000503020000020003" pitchFamily="2" charset="0"/>
                <a:ea typeface="Times New Roman" panose="02020603050405020304" pitchFamily="18" charset="0"/>
                <a:cs typeface="Didot" panose="02000503000000020003" pitchFamily="2" charset="-79"/>
              </a:rPr>
              <a:t>Internet connectivity</a:t>
            </a:r>
            <a:r>
              <a:rPr lang="en-UG" sz="2000" kern="0" dirty="0">
                <a:effectLst/>
                <a:latin typeface="Avenir" panose="02000503020000020003" pitchFamily="2" charset="0"/>
                <a:ea typeface="Times New Roman" panose="02020603050405020304" pitchFamily="18" charset="0"/>
                <a:cs typeface="Didot" panose="02000503000000020003" pitchFamily="2" charset="-79"/>
              </a:rPr>
              <a:t> and related services to enhance  education and research</a:t>
            </a:r>
          </a:p>
          <a:p>
            <a:pPr algn="r"/>
            <a:endParaRPr lang="en-UG" sz="2000" kern="0" dirty="0">
              <a:latin typeface="Avenir" panose="02000503020000020003" pitchFamily="2" charset="0"/>
              <a:cs typeface="Didot" panose="02000503000000020003" pitchFamily="2" charset="-79"/>
            </a:endParaRPr>
          </a:p>
          <a:p>
            <a:r>
              <a:rPr lang="en-UG" sz="2000" kern="0" dirty="0">
                <a:solidFill>
                  <a:srgbClr val="0070C0"/>
                </a:solidFill>
                <a:effectLst/>
                <a:latin typeface="Avenir Book" panose="02000503020000020003" pitchFamily="2" charset="0"/>
                <a:ea typeface="Times New Roman" panose="02020603050405020304" pitchFamily="18" charset="0"/>
                <a:cs typeface="Didot" panose="02000503000000020003" pitchFamily="2" charset="-79"/>
              </a:rPr>
              <a:t>high-speed Internet </a:t>
            </a:r>
            <a:r>
              <a:rPr lang="en-UG" sz="2000" kern="0" dirty="0">
                <a:effectLst/>
                <a:latin typeface="Avenir Book" panose="02000503020000020003" pitchFamily="2" charset="0"/>
                <a:ea typeface="Times New Roman" panose="02020603050405020304" pitchFamily="18" charset="0"/>
                <a:cs typeface="Didot" panose="02000503000000020003" pitchFamily="2" charset="-79"/>
              </a:rPr>
              <a:t>and a wide range of affordable ICT solutions </a:t>
            </a:r>
            <a:r>
              <a:rPr lang="en-UG" sz="2000" kern="0" dirty="0">
                <a:latin typeface="Avenir Book" panose="02000503020000020003" pitchFamily="2" charset="0"/>
                <a:ea typeface="Times New Roman" panose="02020603050405020304" pitchFamily="18" charset="0"/>
                <a:cs typeface="Didot" panose="02000503000000020003" pitchFamily="2" charset="-79"/>
              </a:rPr>
              <a:t> </a:t>
            </a:r>
            <a:r>
              <a:rPr lang="en-UG" sz="2000" kern="0" dirty="0">
                <a:effectLst/>
                <a:latin typeface="Avenir Book" panose="02000503020000020003" pitchFamily="2" charset="0"/>
                <a:ea typeface="Times New Roman" panose="02020603050405020304" pitchFamily="18" charset="0"/>
                <a:cs typeface="Didot" panose="02000503000000020003" pitchFamily="2" charset="-79"/>
              </a:rPr>
              <a:t>information </a:t>
            </a:r>
          </a:p>
          <a:p>
            <a:r>
              <a:rPr lang="en-UG" sz="2000" kern="0" dirty="0">
                <a:effectLst/>
                <a:latin typeface="Avenir Book" panose="02000503020000020003" pitchFamily="2" charset="0"/>
                <a:ea typeface="Times New Roman" panose="02020603050405020304" pitchFamily="18" charset="0"/>
                <a:cs typeface="Didot" panose="02000503000000020003" pitchFamily="2" charset="-79"/>
              </a:rPr>
              <a:t>and knowledge sharing</a:t>
            </a:r>
            <a:r>
              <a:rPr lang="en-UG" sz="2000" dirty="0">
                <a:effectLst/>
                <a:latin typeface="Avenir" panose="02000503020000020003" pitchFamily="2" charset="0"/>
                <a:cs typeface="Didot" panose="02000503000000020003" pitchFamily="2" charset="-79"/>
              </a:rPr>
              <a:t> </a:t>
            </a:r>
          </a:p>
          <a:p>
            <a:pPr algn="r"/>
            <a:endParaRPr lang="en-UG" sz="2000" dirty="0">
              <a:solidFill>
                <a:srgbClr val="0070C0"/>
              </a:solidFill>
              <a:latin typeface="Avenir" panose="02000503020000020003" pitchFamily="2" charset="0"/>
              <a:cs typeface="Didot" panose="02000503000000020003" pitchFamily="2" charset="-79"/>
            </a:endParaRPr>
          </a:p>
          <a:p>
            <a:r>
              <a:rPr lang="en-UG" sz="2000" kern="0" dirty="0">
                <a:solidFill>
                  <a:srgbClr val="0070C0"/>
                </a:solidFill>
                <a:effectLst/>
                <a:latin typeface="Avenir Book" panose="02000503020000020003" pitchFamily="2" charset="0"/>
                <a:ea typeface="Times New Roman" panose="02020603050405020304" pitchFamily="18" charset="0"/>
                <a:cs typeface="Didot" panose="02000503000000020003" pitchFamily="2" charset="-79"/>
              </a:rPr>
              <a:t>network infrastructure </a:t>
            </a:r>
            <a:r>
              <a:rPr lang="en-UG" sz="2000" kern="0" dirty="0">
                <a:effectLst/>
                <a:latin typeface="Avenir Book" panose="02000503020000020003" pitchFamily="2" charset="0"/>
                <a:ea typeface="Times New Roman" panose="02020603050405020304" pitchFamily="18" charset="0"/>
                <a:cs typeface="Didot" panose="02000503000000020003" pitchFamily="2" charset="-79"/>
              </a:rPr>
              <a:t>and associated services for enabling sharing of education and research resources</a:t>
            </a:r>
          </a:p>
          <a:p>
            <a:endParaRPr lang="en-UG" sz="2000" dirty="0">
              <a:effectLst/>
              <a:latin typeface="Avenir Book" panose="02000503020000020003" pitchFamily="2" charset="0"/>
              <a:ea typeface="Calibri" panose="020F0502020204030204" pitchFamily="34" charset="0"/>
              <a:cs typeface="Didot" panose="02000503000000020003" pitchFamily="2" charset="-79"/>
            </a:endParaRPr>
          </a:p>
          <a:p>
            <a:endParaRPr lang="en-UG" sz="2000" dirty="0">
              <a:effectLst/>
              <a:latin typeface="Avenir Book" panose="02000503020000020003" pitchFamily="2" charset="0"/>
              <a:ea typeface="Calibri" panose="020F0502020204030204" pitchFamily="34" charset="0"/>
              <a:cs typeface="Didot" panose="02000503000000020003" pitchFamily="2" charset="-79"/>
            </a:endParaRPr>
          </a:p>
          <a:p>
            <a:r>
              <a:rPr lang="en-UG" sz="2000" dirty="0">
                <a:effectLst/>
                <a:latin typeface="Avenir Book" panose="02000503020000020003" pitchFamily="2" charset="0"/>
                <a:ea typeface="Calibri" panose="020F0502020204030204" pitchFamily="34" charset="0"/>
                <a:cs typeface="Didot" panose="02000503000000020003" pitchFamily="2" charset="-79"/>
              </a:rPr>
              <a:t>develop and </a:t>
            </a:r>
            <a:r>
              <a:rPr lang="en-UG" sz="2000" dirty="0">
                <a:solidFill>
                  <a:srgbClr val="0070C0"/>
                </a:solidFill>
                <a:effectLst/>
                <a:latin typeface="Avenir Book" panose="02000503020000020003" pitchFamily="2" charset="0"/>
                <a:ea typeface="Calibri" panose="020F0502020204030204" pitchFamily="34" charset="0"/>
                <a:cs typeface="Didot" panose="02000503000000020003" pitchFamily="2" charset="-79"/>
              </a:rPr>
              <a:t>implement e-infrastructures </a:t>
            </a:r>
            <a:r>
              <a:rPr lang="en-UG" sz="2000" dirty="0">
                <a:effectLst/>
                <a:latin typeface="Avenir Book" panose="02000503020000020003" pitchFamily="2" charset="0"/>
                <a:ea typeface="Calibri" panose="020F0502020204030204" pitchFamily="34" charset="0"/>
                <a:cs typeface="Didot" panose="02000503000000020003" pitchFamily="2" charset="-79"/>
              </a:rPr>
              <a:t>for research and education purposes</a:t>
            </a:r>
          </a:p>
          <a:p>
            <a:endParaRPr lang="en-UG" sz="2000" dirty="0">
              <a:solidFill>
                <a:srgbClr val="0070C0"/>
              </a:solidFill>
              <a:effectLst/>
              <a:latin typeface="Avenir" panose="02000503020000020003" pitchFamily="2" charset="0"/>
              <a:ea typeface="Calibri" panose="020F0502020204030204" pitchFamily="34" charset="0"/>
              <a:cs typeface="Didot" panose="02000503000000020003" pitchFamily="2" charset="-79"/>
            </a:endParaRPr>
          </a:p>
          <a:p>
            <a:r>
              <a:rPr lang="en-UG" sz="2000" dirty="0">
                <a:solidFill>
                  <a:srgbClr val="0070C0"/>
                </a:solidFill>
                <a:effectLst/>
                <a:latin typeface="Avenir" panose="02000503020000020003" pitchFamily="2" charset="0"/>
                <a:ea typeface="Calibri" panose="020F0502020204030204" pitchFamily="34" charset="0"/>
                <a:cs typeface="Didot" panose="02000503000000020003" pitchFamily="2" charset="-79"/>
              </a:rPr>
              <a:t>interconnecting the country’s universities </a:t>
            </a:r>
            <a:r>
              <a:rPr lang="en-UG" sz="2000" dirty="0">
                <a:effectLst/>
                <a:latin typeface="Avenir" panose="02000503020000020003" pitchFamily="2" charset="0"/>
                <a:ea typeface="Calibri" panose="020F0502020204030204" pitchFamily="34" charset="0"/>
                <a:cs typeface="Didot" panose="02000503000000020003" pitchFamily="2" charset="-79"/>
              </a:rPr>
              <a:t>and  providing affordable bandwidth to the universities</a:t>
            </a:r>
            <a:endParaRPr lang="en-UG" sz="2000" dirty="0">
              <a:effectLst/>
              <a:latin typeface="Avenir Book" panose="02000503020000020003" pitchFamily="2" charset="0"/>
              <a:ea typeface="Calibri" panose="020F0502020204030204" pitchFamily="34" charset="0"/>
              <a:cs typeface="Didot" panose="02000503000000020003" pitchFamily="2" charset="-79"/>
            </a:endParaRPr>
          </a:p>
          <a:p>
            <a:endParaRPr lang="en-UG" dirty="0">
              <a:latin typeface="Avenir" panose="02000503020000020003" pitchFamily="2" charset="0"/>
              <a:cs typeface="Didot" panose="02000503000000020003" pitchFamily="2" charset="-79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210868-A252-C795-FD80-E43AEEC1651F}"/>
              </a:ext>
            </a:extLst>
          </p:cNvPr>
          <p:cNvSpPr txBox="1"/>
          <p:nvPr/>
        </p:nvSpPr>
        <p:spPr>
          <a:xfrm>
            <a:off x="959118" y="289312"/>
            <a:ext cx="70952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G" sz="4000" dirty="0">
                <a:latin typeface="Avenir" panose="02000503020000020003" pitchFamily="2" charset="0"/>
              </a:rPr>
              <a:t>Missions of NRENs in the EAC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C7D8A88-ECCF-E606-5BB9-36E0391493FF}"/>
              </a:ext>
            </a:extLst>
          </p:cNvPr>
          <p:cNvCxnSpPr/>
          <p:nvPr/>
        </p:nvCxnSpPr>
        <p:spPr>
          <a:xfrm>
            <a:off x="1758181" y="1205345"/>
            <a:ext cx="0" cy="532014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737CDB1-B776-05D8-F6B0-D30B78A30064}"/>
              </a:ext>
            </a:extLst>
          </p:cNvPr>
          <p:cNvGrpSpPr/>
          <p:nvPr/>
        </p:nvGrpSpPr>
        <p:grpSpPr>
          <a:xfrm>
            <a:off x="10626395" y="1940945"/>
            <a:ext cx="1298864" cy="3544440"/>
            <a:chOff x="10626395" y="1885525"/>
            <a:chExt cx="1298864" cy="3544440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3A16E1-8915-9546-EF05-CD928E795252}"/>
                </a:ext>
              </a:extLst>
            </p:cNvPr>
            <p:cNvSpPr txBox="1"/>
            <p:nvPr/>
          </p:nvSpPr>
          <p:spPr>
            <a:xfrm rot="5400000">
              <a:off x="10294151" y="3303802"/>
              <a:ext cx="2554330" cy="707886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G" sz="4000" i="1" dirty="0">
                  <a:latin typeface="Avenir Light" panose="020B0402020203020204" pitchFamily="34" charset="77"/>
                </a:rPr>
                <a:t>Members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3F4EB9ED-6B70-A4D9-17FA-8F1D4154A543}"/>
                </a:ext>
              </a:extLst>
            </p:cNvPr>
            <p:cNvCxnSpPr>
              <a:cxnSpLocks/>
            </p:cNvCxnSpPr>
            <p:nvPr/>
          </p:nvCxnSpPr>
          <p:spPr>
            <a:xfrm>
              <a:off x="10626395" y="1885525"/>
              <a:ext cx="613143" cy="50256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EB0DC3E-19F9-87B0-FBFF-BA3B708A538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778836" y="4931647"/>
              <a:ext cx="432993" cy="49831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58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B47C2-39EC-91AB-28E1-F478A83A26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1011" y="1809655"/>
            <a:ext cx="10209934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GB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effectLst/>
              <a:latin typeface="Avenir Book" panose="02000503020000020003" pitchFamily="2" charset="0"/>
              <a:ea typeface="Times New Roman" panose="02020603050405020304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GB" dirty="0">
                <a:latin typeface="Avenir Book" panose="02000503020000020003" pitchFamily="2" charset="0"/>
                <a:ea typeface="Times New Roman" panose="02020603050405020304" pitchFamily="18" charset="0"/>
              </a:rPr>
              <a:t>Digital transformation in  higher education </a:t>
            </a:r>
          </a:p>
          <a:p>
            <a:pPr>
              <a:buFont typeface="Wingdings" pitchFamily="2" charset="2"/>
              <a:buChar char="§"/>
            </a:pPr>
            <a:r>
              <a:rPr lang="en-GB" dirty="0">
                <a:latin typeface="Avenir Book" panose="02000503020000020003" pitchFamily="2" charset="0"/>
                <a:ea typeface="Times New Roman" panose="02020603050405020304" pitchFamily="18" charset="0"/>
              </a:rPr>
              <a:t>Member-based</a:t>
            </a:r>
          </a:p>
          <a:p>
            <a:pPr>
              <a:buFontTx/>
              <a:buChar char="-"/>
            </a:pPr>
            <a:endParaRPr lang="en-GB" dirty="0">
              <a:latin typeface="Avenir Book" panose="02000503020000020003" pitchFamily="2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i="1" dirty="0">
                <a:solidFill>
                  <a:srgbClr val="0070C0"/>
                </a:solidFill>
                <a:latin typeface="Avenir Book" panose="02000503020000020003" pitchFamily="2" charset="0"/>
                <a:ea typeface="Times New Roman" panose="02020603050405020304" pitchFamily="18" charset="0"/>
              </a:rPr>
              <a:t>Except :  </a:t>
            </a:r>
          </a:p>
          <a:p>
            <a:pPr>
              <a:buFont typeface="Wingdings" pitchFamily="2" charset="2"/>
              <a:buChar char="§"/>
            </a:pPr>
            <a:r>
              <a:rPr lang="en-GB" dirty="0">
                <a:solidFill>
                  <a:srgbClr val="FF0000"/>
                </a:solidFill>
                <a:latin typeface="Avenir Book" panose="02000503020000020003" pitchFamily="2" charset="0"/>
                <a:ea typeface="Times New Roman" panose="02020603050405020304" pitchFamily="18" charset="0"/>
              </a:rPr>
              <a:t>IUCEA isn’t an NREN</a:t>
            </a:r>
          </a:p>
          <a:p>
            <a:pPr marL="0" indent="0">
              <a:buNone/>
            </a:pPr>
            <a:endParaRPr lang="en-GB" dirty="0">
              <a:effectLst/>
              <a:latin typeface="Avenir Book" panose="02000503020000020003" pitchFamily="2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>
                <a:latin typeface="Avenir Book" panose="02000503020000020003" pitchFamily="2" charset="0"/>
                <a:ea typeface="Times New Roman" panose="02020603050405020304" pitchFamily="18" charset="0"/>
              </a:rPr>
              <a:t>How can  IUCEA </a:t>
            </a:r>
            <a:r>
              <a:rPr lang="en-GB" i="1" dirty="0">
                <a:solidFill>
                  <a:srgbClr val="0070C0"/>
                </a:solidFill>
                <a:latin typeface="Avenir Book" panose="02000503020000020003" pitchFamily="2" charset="0"/>
                <a:ea typeface="Times New Roman" panose="02020603050405020304" pitchFamily="18" charset="0"/>
              </a:rPr>
              <a:t>Ensure</a:t>
            </a:r>
            <a:r>
              <a:rPr lang="en-GB" i="1" dirty="0">
                <a:latin typeface="Avenir Book" panose="02000503020000020003" pitchFamily="2" charset="0"/>
                <a:ea typeface="Times New Roman" panose="02020603050405020304" pitchFamily="18" charset="0"/>
              </a:rPr>
              <a:t> </a:t>
            </a:r>
            <a:r>
              <a:rPr lang="en-GB" dirty="0">
                <a:latin typeface="Avenir Book" panose="02000503020000020003" pitchFamily="2" charset="0"/>
                <a:ea typeface="Times New Roman" panose="02020603050405020304" pitchFamily="18" charset="0"/>
              </a:rPr>
              <a:t>its</a:t>
            </a:r>
            <a:r>
              <a:rPr lang="en-GB" i="1" dirty="0">
                <a:latin typeface="Avenir Book" panose="02000503020000020003" pitchFamily="2" charset="0"/>
                <a:ea typeface="Times New Roman" panose="02020603050405020304" pitchFamily="18" charset="0"/>
              </a:rPr>
              <a:t> </a:t>
            </a:r>
            <a:r>
              <a:rPr lang="en-GB" dirty="0">
                <a:latin typeface="Avenir Book" panose="02000503020000020003" pitchFamily="2" charset="0"/>
                <a:ea typeface="Times New Roman" panose="02020603050405020304" pitchFamily="18" charset="0"/>
              </a:rPr>
              <a:t>members are (inter-)connected ?</a:t>
            </a:r>
            <a:endParaRPr lang="en-GB" dirty="0">
              <a:effectLst/>
              <a:latin typeface="Avenir Book" panose="02000503020000020003" pitchFamily="2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G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G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355D57D-9682-71DE-AFFC-52E517C3C63A}"/>
              </a:ext>
            </a:extLst>
          </p:cNvPr>
          <p:cNvGrpSpPr/>
          <p:nvPr/>
        </p:nvGrpSpPr>
        <p:grpSpPr>
          <a:xfrm>
            <a:off x="9427158" y="265056"/>
            <a:ext cx="2460042" cy="985404"/>
            <a:chOff x="9274758" y="112656"/>
            <a:chExt cx="2460042" cy="985404"/>
          </a:xfrm>
        </p:grpSpPr>
        <p:pic>
          <p:nvPicPr>
            <p:cNvPr id="5" name="Picture 4" descr="A close up of a flag&#10;&#10;Description automatically generated">
              <a:extLst>
                <a:ext uri="{FF2B5EF4-FFF2-40B4-BE49-F238E27FC236}">
                  <a16:creationId xmlns:a16="http://schemas.microsoft.com/office/drawing/2014/main" id="{41DCE144-EAA8-6984-C8E6-8B4231876F34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0420351" y="117299"/>
              <a:ext cx="1314449" cy="956254"/>
            </a:xfrm>
            <a:prstGeom prst="ellipse">
              <a:avLst/>
            </a:prstGeom>
            <a:solidFill>
              <a:schemeClr val="bg1"/>
            </a:solidFill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6" name="Picture 4" descr="IUCEA (@iucea_info) / X">
              <a:extLst>
                <a:ext uri="{FF2B5EF4-FFF2-40B4-BE49-F238E27FC236}">
                  <a16:creationId xmlns:a16="http://schemas.microsoft.com/office/drawing/2014/main" id="{7E9E70C8-5C9A-4C9E-9B3A-12657A97775F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74758" y="112656"/>
              <a:ext cx="985404" cy="9854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0AFC1E01-A763-4E8D-E52B-09D6EBB73580}"/>
              </a:ext>
            </a:extLst>
          </p:cNvPr>
          <p:cNvSpPr txBox="1"/>
          <p:nvPr/>
        </p:nvSpPr>
        <p:spPr>
          <a:xfrm>
            <a:off x="1616780" y="363105"/>
            <a:ext cx="60899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effectLst/>
                <a:latin typeface="Avenir Book" panose="02000503020000020003" pitchFamily="2" charset="0"/>
                <a:ea typeface="Times New Roman" panose="02020603050405020304" pitchFamily="18" charset="0"/>
              </a:rPr>
              <a:t>Overlapping Missions</a:t>
            </a:r>
            <a:r>
              <a:rPr lang="en-GB" sz="4000" dirty="0">
                <a:latin typeface="Avenir Book" panose="02000503020000020003" pitchFamily="2" charset="0"/>
                <a:ea typeface="Times New Roman" panose="02020603050405020304" pitchFamily="18" charset="0"/>
              </a:rPr>
              <a:t> and </a:t>
            </a:r>
            <a:r>
              <a:rPr lang="en-GB" sz="4000" dirty="0">
                <a:effectLst/>
                <a:latin typeface="Avenir Book" panose="02000503020000020003" pitchFamily="2" charset="0"/>
                <a:ea typeface="Times New Roman" panose="02020603050405020304" pitchFamily="18" charset="0"/>
              </a:rPr>
              <a:t>Stakeholders</a:t>
            </a:r>
            <a:endParaRPr lang="en-UG" sz="4000" dirty="0"/>
          </a:p>
        </p:txBody>
      </p:sp>
    </p:spTree>
    <p:extLst>
      <p:ext uri="{BB962C8B-B14F-4D97-AF65-F5344CB8AC3E}">
        <p14:creationId xmlns:p14="http://schemas.microsoft.com/office/powerpoint/2010/main" val="4086515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DCE1F-9E4C-6128-CD22-0A1ED7A2E5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0371" y="500062"/>
            <a:ext cx="5336822" cy="1325563"/>
          </a:xfrm>
        </p:spPr>
        <p:txBody>
          <a:bodyPr/>
          <a:lstStyle/>
          <a:p>
            <a:r>
              <a:rPr lang="en-UG" dirty="0">
                <a:latin typeface="Avenir" panose="02000503020000020003" pitchFamily="2" charset="0"/>
              </a:rPr>
              <a:t>How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EC02B5-F47B-DFD7-6114-5634C8061F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5220" y="1554691"/>
            <a:ext cx="9906000" cy="3355976"/>
          </a:xfrm>
        </p:spPr>
        <p:txBody>
          <a:bodyPr/>
          <a:lstStyle/>
          <a:p>
            <a:pPr>
              <a:lnSpc>
                <a:spcPct val="100000"/>
              </a:lnSpc>
            </a:pPr>
            <a:endParaRPr lang="en-GB" dirty="0">
              <a:latin typeface="Avenir Book" panose="02000503020000020003" pitchFamily="2" charset="0"/>
            </a:endParaRPr>
          </a:p>
          <a:p>
            <a:pPr>
              <a:lnSpc>
                <a:spcPct val="100000"/>
              </a:lnSpc>
              <a:buFont typeface="Wingdings" pitchFamily="2" charset="2"/>
              <a:buChar char="§"/>
            </a:pPr>
            <a:r>
              <a:rPr lang="en-GB" sz="2400" dirty="0">
                <a:latin typeface="Avenir Book" panose="02000503020000020003" pitchFamily="2" charset="0"/>
              </a:rPr>
              <a:t>Advisory and Policy </a:t>
            </a:r>
            <a:r>
              <a:rPr lang="en-GB" sz="2400" dirty="0">
                <a:solidFill>
                  <a:srgbClr val="0070C0"/>
                </a:solidFill>
                <a:latin typeface="Avenir Book" panose="02000503020000020003" pitchFamily="2" charset="0"/>
              </a:rPr>
              <a:t>Advocacy</a:t>
            </a:r>
            <a:r>
              <a:rPr lang="en-GB" sz="2400" dirty="0">
                <a:latin typeface="Avenir Book" panose="02000503020000020003" pitchFamily="2" charset="0"/>
              </a:rPr>
              <a:t>  </a:t>
            </a:r>
          </a:p>
          <a:p>
            <a:pPr>
              <a:lnSpc>
                <a:spcPct val="100000"/>
              </a:lnSpc>
              <a:buFont typeface="Wingdings" pitchFamily="2" charset="2"/>
              <a:buChar char="§"/>
            </a:pPr>
            <a:r>
              <a:rPr lang="en-GB" sz="2400" dirty="0">
                <a:solidFill>
                  <a:srgbClr val="0070C0"/>
                </a:solidFill>
                <a:latin typeface="Avenir Book" panose="02000503020000020003" pitchFamily="2" charset="0"/>
              </a:rPr>
              <a:t>Partnership</a:t>
            </a:r>
            <a:r>
              <a:rPr lang="en-GB" sz="2400" dirty="0">
                <a:latin typeface="Avenir Book" panose="02000503020000020003" pitchFamily="2" charset="0"/>
              </a:rPr>
              <a:t> with Regional  and National RENs</a:t>
            </a:r>
          </a:p>
          <a:p>
            <a:pPr>
              <a:lnSpc>
                <a:spcPct val="100000"/>
              </a:lnSpc>
              <a:buFont typeface="Wingdings" pitchFamily="2" charset="2"/>
              <a:buChar char="§"/>
            </a:pPr>
            <a:r>
              <a:rPr lang="en-GB" sz="2400" dirty="0">
                <a:solidFill>
                  <a:srgbClr val="0070C0"/>
                </a:solidFill>
                <a:latin typeface="Avenir Book" panose="02000503020000020003" pitchFamily="2" charset="0"/>
              </a:rPr>
              <a:t>Building a bridge (synergies) </a:t>
            </a:r>
            <a:r>
              <a:rPr lang="en-GB" sz="2400" dirty="0">
                <a:latin typeface="Avenir Book" panose="02000503020000020003" pitchFamily="2" charset="0"/>
              </a:rPr>
              <a:t>between NRENs  and EAC </a:t>
            </a:r>
            <a:r>
              <a:rPr lang="en-GB" sz="2400" i="1" dirty="0">
                <a:solidFill>
                  <a:srgbClr val="FF0000"/>
                </a:solidFill>
                <a:latin typeface="Avenir Book" panose="02000503020000020003" pitchFamily="2" charset="0"/>
              </a:rPr>
              <a:t>Governments </a:t>
            </a:r>
          </a:p>
          <a:p>
            <a:pPr lvl="1">
              <a:lnSpc>
                <a:spcPct val="100000"/>
              </a:lnSpc>
            </a:pPr>
            <a:r>
              <a:rPr lang="en-UG" i="1" dirty="0">
                <a:effectLst/>
                <a:latin typeface="Avenir Light" panose="020B0402020203020204" pitchFamily="34" charset="77"/>
                <a:ea typeface="Times New Roman" panose="02020603050405020304" pitchFamily="18" charset="0"/>
              </a:rPr>
              <a:t>A Key to Advancing Research and Education in East Africa</a:t>
            </a:r>
            <a:endParaRPr lang="en-GB" i="1" dirty="0">
              <a:latin typeface="Avenir Book" panose="02000503020000020003" pitchFamily="2" charset="0"/>
            </a:endParaRPr>
          </a:p>
          <a:p>
            <a:pPr marL="457200" lvl="1" indent="0">
              <a:lnSpc>
                <a:spcPct val="100000"/>
              </a:lnSpc>
              <a:buNone/>
            </a:pPr>
            <a:endParaRPr lang="en-GB" dirty="0">
              <a:latin typeface="Avenir Book" panose="02000503020000020003" pitchFamily="2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6934C74-B7C4-FD60-1E8B-F07F26C82537}"/>
              </a:ext>
            </a:extLst>
          </p:cNvPr>
          <p:cNvGrpSpPr/>
          <p:nvPr/>
        </p:nvGrpSpPr>
        <p:grpSpPr>
          <a:xfrm>
            <a:off x="9427158" y="265056"/>
            <a:ext cx="2460042" cy="985404"/>
            <a:chOff x="9274758" y="112656"/>
            <a:chExt cx="2460042" cy="985404"/>
          </a:xfrm>
        </p:grpSpPr>
        <p:pic>
          <p:nvPicPr>
            <p:cNvPr id="5" name="Picture 4" descr="A close up of a flag&#10;&#10;Description automatically generated">
              <a:extLst>
                <a:ext uri="{FF2B5EF4-FFF2-40B4-BE49-F238E27FC236}">
                  <a16:creationId xmlns:a16="http://schemas.microsoft.com/office/drawing/2014/main" id="{EDF10E32-FE65-3618-F729-02FDCEEE4D5B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0420351" y="117299"/>
              <a:ext cx="1314449" cy="956254"/>
            </a:xfrm>
            <a:prstGeom prst="ellipse">
              <a:avLst/>
            </a:prstGeom>
            <a:solidFill>
              <a:schemeClr val="bg1"/>
            </a:solidFill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6" name="Picture 4" descr="IUCEA (@iucea_info) / X">
              <a:extLst>
                <a:ext uri="{FF2B5EF4-FFF2-40B4-BE49-F238E27FC236}">
                  <a16:creationId xmlns:a16="http://schemas.microsoft.com/office/drawing/2014/main" id="{71409B8A-77BB-84AD-CE2E-872B02CE0718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74758" y="112656"/>
              <a:ext cx="985404" cy="9854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FE1CE505-EB55-0857-0CCC-336FB31BE4FE}"/>
              </a:ext>
            </a:extLst>
          </p:cNvPr>
          <p:cNvSpPr txBox="1"/>
          <p:nvPr/>
        </p:nvSpPr>
        <p:spPr>
          <a:xfrm>
            <a:off x="1872979" y="4617156"/>
            <a:ext cx="921271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GB" sz="2400" b="1" dirty="0">
                <a:effectLst/>
                <a:latin typeface="Avenir Book" panose="02000503020000020003" pitchFamily="2" charset="0"/>
                <a:ea typeface="Times New Roman" panose="02020603050405020304" pitchFamily="18" charset="0"/>
              </a:rPr>
              <a:t>IUCEA </a:t>
            </a:r>
            <a:r>
              <a:rPr lang="en-GB" sz="2400" b="1" dirty="0">
                <a:latin typeface="Avenir Book" panose="02000503020000020003" pitchFamily="2" charset="0"/>
                <a:ea typeface="Times New Roman" panose="02020603050405020304" pitchFamily="18" charset="0"/>
              </a:rPr>
              <a:t>Strategic Plan: </a:t>
            </a:r>
            <a:r>
              <a:rPr lang="en-GB" sz="2400" b="1" dirty="0">
                <a:effectLst/>
                <a:latin typeface="Avenir Book" panose="02000503020000020003" pitchFamily="2" charset="0"/>
                <a:ea typeface="Times New Roman" panose="02020603050405020304" pitchFamily="18" charset="0"/>
              </a:rPr>
              <a:t>Strategic Objective 4</a:t>
            </a:r>
            <a:endParaRPr lang="en-UG" sz="2400" b="1" dirty="0">
              <a:effectLst/>
              <a:latin typeface="Avenir Book" panose="02000503020000020003" pitchFamily="2" charset="0"/>
              <a:ea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GB" sz="2000" dirty="0">
                <a:effectLst/>
                <a:latin typeface="Avenir Book" panose="02000503020000020003" pitchFamily="2" charset="0"/>
                <a:ea typeface="Times New Roman" panose="02020603050405020304" pitchFamily="18" charset="0"/>
              </a:rPr>
              <a:t> </a:t>
            </a:r>
            <a:endParaRPr lang="en-UG" sz="2000" i="1" dirty="0">
              <a:solidFill>
                <a:srgbClr val="0070C0"/>
              </a:solidFill>
              <a:effectLst/>
              <a:latin typeface="Avenir Book" panose="02000503020000020003" pitchFamily="2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000" i="1" dirty="0">
                <a:solidFill>
                  <a:srgbClr val="0070C0"/>
                </a:solidFill>
                <a:effectLst/>
                <a:latin typeface="Avenir Book" panose="02000503020000020003" pitchFamily="2" charset="0"/>
                <a:ea typeface="Times New Roman" panose="02020603050405020304" pitchFamily="18" charset="0"/>
              </a:rPr>
              <a:t>Advocate for a digital learning infrastructure that focuses on enhancing quality and innovation of teaching and learning in higher learning institutions in EAC</a:t>
            </a:r>
            <a:endParaRPr lang="en-UG" sz="2000" i="1" dirty="0">
              <a:solidFill>
                <a:srgbClr val="0070C0"/>
              </a:solidFill>
              <a:effectLst/>
              <a:latin typeface="Avenir Book" panose="02000503020000020003" pitchFamily="2" charset="0"/>
              <a:ea typeface="Times New Roman" panose="02020603050405020304" pitchFamily="18" charset="0"/>
            </a:endParaRPr>
          </a:p>
          <a:p>
            <a:endParaRPr lang="en-UG" sz="2000" dirty="0"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0107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73FF1-EFFB-D5C5-937A-915BE3232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6245" y="265056"/>
            <a:ext cx="7910689" cy="1325563"/>
          </a:xfrm>
        </p:spPr>
        <p:txBody>
          <a:bodyPr/>
          <a:lstStyle/>
          <a:p>
            <a:r>
              <a:rPr lang="en-UG" dirty="0">
                <a:latin typeface="Avenir Book" panose="02000503020000020003" pitchFamily="2" charset="0"/>
              </a:rPr>
              <a:t>Governments’ Roles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D55B3A-0398-7253-BCC3-E678DD8FD6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86114"/>
            <a:ext cx="10868891" cy="447614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itchFamily="2" charset="2"/>
              <a:buChar char="§"/>
            </a:pPr>
            <a:endParaRPr lang="en-UG" dirty="0">
              <a:effectLst/>
              <a:latin typeface="Avenir" panose="02000503020000020003" pitchFamily="2" charset="0"/>
              <a:ea typeface="Times New Roman" panose="02020603050405020304" pitchFamily="18" charset="0"/>
            </a:endParaRPr>
          </a:p>
          <a:p>
            <a:pPr>
              <a:lnSpc>
                <a:spcPct val="100000"/>
              </a:lnSpc>
              <a:buFont typeface="Wingdings" pitchFamily="2" charset="2"/>
              <a:buChar char="§"/>
            </a:pPr>
            <a:r>
              <a:rPr lang="en-UG" dirty="0">
                <a:effectLst/>
                <a:latin typeface="Avenir" panose="02000503020000020003" pitchFamily="2" charset="0"/>
                <a:ea typeface="Times New Roman" panose="02020603050405020304" pitchFamily="18" charset="0"/>
              </a:rPr>
              <a:t>Promotion of ICT Adoption</a:t>
            </a:r>
          </a:p>
          <a:p>
            <a:pPr lvl="1">
              <a:lnSpc>
                <a:spcPct val="100000"/>
              </a:lnSpc>
            </a:pPr>
            <a:r>
              <a:rPr lang="en-UG" dirty="0">
                <a:latin typeface="Avenir" panose="02000503020000020003" pitchFamily="2" charset="0"/>
                <a:ea typeface="Times New Roman" panose="02020603050405020304" pitchFamily="18" charset="0"/>
              </a:rPr>
              <a:t>P</a:t>
            </a:r>
            <a:r>
              <a:rPr lang="en-UG" dirty="0">
                <a:effectLst/>
                <a:latin typeface="Avenir" panose="02000503020000020003" pitchFamily="2" charset="0"/>
                <a:ea typeface="Times New Roman" panose="02020603050405020304" pitchFamily="18" charset="0"/>
              </a:rPr>
              <a:t>romote the adoption of ICTs in teaching, learning, and research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latin typeface="Avenir" panose="02000503020000020003" pitchFamily="2" charset="0"/>
                <a:ea typeface="Times New Roman" panose="02020603050405020304" pitchFamily="18" charset="0"/>
              </a:rPr>
              <a:t>Provide </a:t>
            </a:r>
            <a:r>
              <a:rPr lang="en-UG" dirty="0">
                <a:effectLst/>
                <a:latin typeface="Avenir" panose="02000503020000020003" pitchFamily="2" charset="0"/>
                <a:ea typeface="Times New Roman" panose="02020603050405020304" pitchFamily="18" charset="0"/>
              </a:rPr>
              <a:t> institutional </a:t>
            </a:r>
            <a:r>
              <a:rPr lang="en-UG" dirty="0">
                <a:solidFill>
                  <a:srgbClr val="0070C0"/>
                </a:solidFill>
                <a:effectLst/>
                <a:latin typeface="Avenir" panose="02000503020000020003" pitchFamily="2" charset="0"/>
                <a:ea typeface="Times New Roman" panose="02020603050405020304" pitchFamily="18" charset="0"/>
              </a:rPr>
              <a:t>budgets</a:t>
            </a:r>
            <a:r>
              <a:rPr lang="en-UG" dirty="0">
                <a:effectLst/>
                <a:latin typeface="Avenir" panose="02000503020000020003" pitchFamily="2" charset="0"/>
                <a:ea typeface="Times New Roman" panose="02020603050405020304" pitchFamily="18" charset="0"/>
              </a:rPr>
              <a:t> on ICTs to utilize for NREN resources</a:t>
            </a:r>
          </a:p>
          <a:p>
            <a:pPr lvl="1">
              <a:lnSpc>
                <a:spcPct val="100000"/>
              </a:lnSpc>
            </a:pPr>
            <a:endParaRPr lang="en-UG" sz="2800" dirty="0">
              <a:effectLst/>
              <a:latin typeface="Avenir" panose="02000503020000020003" pitchFamily="2" charset="0"/>
              <a:ea typeface="Times New Roman" panose="02020603050405020304" pitchFamily="18" charset="0"/>
            </a:endParaRPr>
          </a:p>
          <a:p>
            <a:pPr>
              <a:lnSpc>
                <a:spcPct val="100000"/>
              </a:lnSpc>
              <a:buFont typeface="Wingdings" pitchFamily="2" charset="2"/>
              <a:buChar char="§"/>
            </a:pPr>
            <a:r>
              <a:rPr lang="en-UG" dirty="0">
                <a:effectLst/>
                <a:latin typeface="Avenir" panose="02000503020000020003" pitchFamily="2" charset="0"/>
                <a:ea typeface="Times New Roman" panose="02020603050405020304" pitchFamily="18" charset="0"/>
              </a:rPr>
              <a:t>Funding</a:t>
            </a:r>
            <a:endParaRPr lang="en-UG" dirty="0">
              <a:latin typeface="Avenir" panose="02000503020000020003" pitchFamily="2" charset="0"/>
              <a:ea typeface="Times New Roman" panose="02020603050405020304" pitchFamily="18" charset="0"/>
            </a:endParaRPr>
          </a:p>
          <a:p>
            <a:pPr lvl="1">
              <a:lnSpc>
                <a:spcPct val="100000"/>
              </a:lnSpc>
            </a:pPr>
            <a:r>
              <a:rPr lang="en-UG" dirty="0">
                <a:solidFill>
                  <a:srgbClr val="0070C0"/>
                </a:solidFill>
                <a:effectLst/>
                <a:latin typeface="Avenir" panose="02000503020000020003" pitchFamily="2" charset="0"/>
                <a:ea typeface="Times New Roman" panose="02020603050405020304" pitchFamily="18" charset="0"/>
              </a:rPr>
              <a:t>Startup</a:t>
            </a:r>
            <a:r>
              <a:rPr lang="en-UG" dirty="0">
                <a:effectLst/>
                <a:latin typeface="Avenir" panose="02000503020000020003" pitchFamily="2" charset="0"/>
                <a:ea typeface="Times New Roman" panose="02020603050405020304" pitchFamily="18" charset="0"/>
              </a:rPr>
              <a:t> funding for NREN establishment</a:t>
            </a:r>
          </a:p>
          <a:p>
            <a:pPr lvl="1">
              <a:lnSpc>
                <a:spcPct val="100000"/>
              </a:lnSpc>
            </a:pPr>
            <a:r>
              <a:rPr lang="en-UG" dirty="0">
                <a:latin typeface="Avenir" panose="02000503020000020003" pitchFamily="2" charset="0"/>
                <a:ea typeface="Times New Roman" panose="02020603050405020304" pitchFamily="18" charset="0"/>
              </a:rPr>
              <a:t>L</a:t>
            </a:r>
            <a:r>
              <a:rPr lang="en-UG" dirty="0">
                <a:effectLst/>
                <a:latin typeface="Avenir" panose="02000503020000020003" pitchFamily="2" charset="0"/>
                <a:ea typeface="Times New Roman" panose="02020603050405020304" pitchFamily="18" charset="0"/>
              </a:rPr>
              <a:t>everage additional resources from </a:t>
            </a:r>
            <a:r>
              <a:rPr lang="en-UG" dirty="0">
                <a:solidFill>
                  <a:srgbClr val="0070C0"/>
                </a:solidFill>
                <a:effectLst/>
                <a:latin typeface="Avenir" panose="02000503020000020003" pitchFamily="2" charset="0"/>
                <a:ea typeface="Times New Roman" panose="02020603050405020304" pitchFamily="18" charset="0"/>
              </a:rPr>
              <a:t>development partners</a:t>
            </a:r>
            <a:endParaRPr lang="en-UG" dirty="0">
              <a:solidFill>
                <a:srgbClr val="0070C0"/>
              </a:solidFill>
              <a:latin typeface="Avenir" panose="02000503020000020003" pitchFamily="2" charset="0"/>
              <a:ea typeface="Times New Roman" panose="02020603050405020304" pitchFamily="18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4467388-CCF9-C385-4AD6-E72DCBAA1796}"/>
              </a:ext>
            </a:extLst>
          </p:cNvPr>
          <p:cNvGrpSpPr/>
          <p:nvPr/>
        </p:nvGrpSpPr>
        <p:grpSpPr>
          <a:xfrm>
            <a:off x="9427158" y="265056"/>
            <a:ext cx="2460042" cy="985404"/>
            <a:chOff x="9274758" y="112656"/>
            <a:chExt cx="2460042" cy="985404"/>
          </a:xfrm>
        </p:grpSpPr>
        <p:pic>
          <p:nvPicPr>
            <p:cNvPr id="5" name="Picture 4" descr="A close up of a flag&#10;&#10;Description automatically generated">
              <a:extLst>
                <a:ext uri="{FF2B5EF4-FFF2-40B4-BE49-F238E27FC236}">
                  <a16:creationId xmlns:a16="http://schemas.microsoft.com/office/drawing/2014/main" id="{6469B309-8A9E-D081-66CC-80017394D3DC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0420351" y="117299"/>
              <a:ext cx="1314449" cy="956254"/>
            </a:xfrm>
            <a:prstGeom prst="ellipse">
              <a:avLst/>
            </a:prstGeom>
            <a:solidFill>
              <a:schemeClr val="bg1"/>
            </a:solidFill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6" name="Picture 4" descr="IUCEA (@iucea_info) / X">
              <a:extLst>
                <a:ext uri="{FF2B5EF4-FFF2-40B4-BE49-F238E27FC236}">
                  <a16:creationId xmlns:a16="http://schemas.microsoft.com/office/drawing/2014/main" id="{248226FB-68F7-AD25-7107-C50A080BA7DE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74758" y="112656"/>
              <a:ext cx="985404" cy="9854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762567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BB7D28-6C4A-4B44-12F6-D80D3B0938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AF8E1-549A-E9F6-6730-3E710779A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G" dirty="0">
                <a:latin typeface="Avenir Book" panose="02000503020000020003" pitchFamily="2" charset="0"/>
              </a:rPr>
              <a:t>Governments’ Roles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0AD911-B11A-84A3-0A90-0C7B67A73A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786114"/>
            <a:ext cx="10515599" cy="4655816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itchFamily="2" charset="2"/>
              <a:buChar char="§"/>
            </a:pPr>
            <a:r>
              <a:rPr lang="en-UG" sz="2400" dirty="0">
                <a:effectLst/>
                <a:latin typeface="Avenir" panose="02000503020000020003" pitchFamily="2" charset="0"/>
                <a:ea typeface="Times New Roman" panose="02020603050405020304" pitchFamily="18" charset="0"/>
              </a:rPr>
              <a:t>M</a:t>
            </a:r>
            <a:r>
              <a:rPr lang="en-UG" dirty="0">
                <a:effectLst/>
                <a:latin typeface="Avenir" panose="02000503020000020003" pitchFamily="2" charset="0"/>
                <a:ea typeface="Times New Roman" panose="02020603050405020304" pitchFamily="18" charset="0"/>
              </a:rPr>
              <a:t>arket Stimulation and Regulatory Policy </a:t>
            </a:r>
          </a:p>
          <a:p>
            <a:pPr lvl="1">
              <a:lnSpc>
                <a:spcPct val="100000"/>
              </a:lnSpc>
            </a:pPr>
            <a:r>
              <a:rPr lang="en-UG" dirty="0">
                <a:effectLst/>
                <a:latin typeface="Avenir" panose="02000503020000020003" pitchFamily="2" charset="0"/>
                <a:ea typeface="Times New Roman" panose="02020603050405020304" pitchFamily="18" charset="0"/>
              </a:rPr>
              <a:t>Creating enabling regulatory policies, e.g., ensuring that parts of telecom infrastructure, similar to roads and bridges, are used for </a:t>
            </a:r>
            <a:r>
              <a:rPr lang="en-UG" dirty="0">
                <a:solidFill>
                  <a:srgbClr val="0070C0"/>
                </a:solidFill>
                <a:effectLst/>
                <a:latin typeface="Avenir" panose="02000503020000020003" pitchFamily="2" charset="0"/>
                <a:ea typeface="Times New Roman" panose="02020603050405020304" pitchFamily="18" charset="0"/>
              </a:rPr>
              <a:t>public goods </a:t>
            </a:r>
            <a:r>
              <a:rPr lang="en-UG" dirty="0">
                <a:effectLst/>
                <a:latin typeface="Avenir" panose="02000503020000020003" pitchFamily="2" charset="0"/>
                <a:ea typeface="Times New Roman" panose="02020603050405020304" pitchFamily="18" charset="0"/>
              </a:rPr>
              <a:t>like education and health</a:t>
            </a:r>
          </a:p>
          <a:p>
            <a:pPr lvl="1">
              <a:lnSpc>
                <a:spcPct val="100000"/>
              </a:lnSpc>
            </a:pPr>
            <a:endParaRPr lang="en-UG" sz="3400" dirty="0">
              <a:effectLst/>
              <a:latin typeface="Avenir" panose="02000503020000020003" pitchFamily="2" charset="0"/>
              <a:ea typeface="Times New Roman" panose="02020603050405020304" pitchFamily="18" charset="0"/>
            </a:endParaRPr>
          </a:p>
          <a:p>
            <a:pPr>
              <a:lnSpc>
                <a:spcPct val="100000"/>
              </a:lnSpc>
              <a:buFont typeface="Wingdings" pitchFamily="2" charset="2"/>
              <a:buChar char="§"/>
            </a:pPr>
            <a:r>
              <a:rPr lang="en-UG" dirty="0">
                <a:effectLst/>
                <a:latin typeface="Avenir" panose="02000503020000020003" pitchFamily="2" charset="0"/>
                <a:ea typeface="Times New Roman" panose="02020603050405020304" pitchFamily="18" charset="0"/>
              </a:rPr>
              <a:t>Encouraging Regional Connectivity</a:t>
            </a:r>
          </a:p>
          <a:p>
            <a:pPr lvl="1">
              <a:lnSpc>
                <a:spcPct val="100000"/>
              </a:lnSpc>
            </a:pPr>
            <a:r>
              <a:rPr lang="en-UG" dirty="0">
                <a:latin typeface="Avenir" panose="02000503020000020003" pitchFamily="2" charset="0"/>
                <a:ea typeface="Times New Roman" panose="02020603050405020304" pitchFamily="18" charset="0"/>
              </a:rPr>
              <a:t>P</a:t>
            </a:r>
            <a:r>
              <a:rPr lang="en-UG" dirty="0">
                <a:effectLst/>
                <a:latin typeface="Avenir" panose="02000503020000020003" pitchFamily="2" charset="0"/>
                <a:ea typeface="Times New Roman" panose="02020603050405020304" pitchFamily="18" charset="0"/>
              </a:rPr>
              <a:t>romote interconnectivity between national NRENs and regional RENs to increase affordability and reach 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latin typeface="Avenir" panose="02000503020000020003" pitchFamily="2" charset="0"/>
                <a:ea typeface="Times New Roman" panose="02020603050405020304" pitchFamily="18" charset="0"/>
              </a:rPr>
              <a:t>E</a:t>
            </a:r>
            <a:r>
              <a:rPr lang="en-UG" dirty="0">
                <a:latin typeface="Avenir" panose="02000503020000020003" pitchFamily="2" charset="0"/>
                <a:ea typeface="Times New Roman" panose="02020603050405020304" pitchFamily="18" charset="0"/>
              </a:rPr>
              <a:t>xpanding access, and e</a:t>
            </a:r>
            <a:r>
              <a:rPr lang="en-UG" dirty="0">
                <a:effectLst/>
                <a:latin typeface="Avenir" panose="02000503020000020003" pitchFamily="2" charset="0"/>
                <a:ea typeface="Times New Roman" panose="02020603050405020304" pitchFamily="18" charset="0"/>
              </a:rPr>
              <a:t>nabling </a:t>
            </a:r>
            <a:r>
              <a:rPr lang="en-UG" dirty="0">
                <a:solidFill>
                  <a:srgbClr val="0070C0"/>
                </a:solidFill>
                <a:effectLst/>
                <a:latin typeface="Avenir" panose="02000503020000020003" pitchFamily="2" charset="0"/>
                <a:ea typeface="Times New Roman" panose="02020603050405020304" pitchFamily="18" charset="0"/>
              </a:rPr>
              <a:t>negotiating power </a:t>
            </a:r>
            <a:r>
              <a:rPr lang="en-UG" dirty="0">
                <a:effectLst/>
                <a:latin typeface="Avenir" panose="02000503020000020003" pitchFamily="2" charset="0"/>
                <a:ea typeface="Times New Roman" panose="02020603050405020304" pitchFamily="18" charset="0"/>
              </a:rPr>
              <a:t>for better bandwidth rates.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895C9F1-5624-1F9C-ADFD-840F6189C26E}"/>
              </a:ext>
            </a:extLst>
          </p:cNvPr>
          <p:cNvGrpSpPr/>
          <p:nvPr/>
        </p:nvGrpSpPr>
        <p:grpSpPr>
          <a:xfrm>
            <a:off x="9427158" y="265056"/>
            <a:ext cx="2460042" cy="985404"/>
            <a:chOff x="9274758" y="112656"/>
            <a:chExt cx="2460042" cy="985404"/>
          </a:xfrm>
        </p:grpSpPr>
        <p:pic>
          <p:nvPicPr>
            <p:cNvPr id="5" name="Picture 4" descr="A close up of a flag&#10;&#10;Description automatically generated">
              <a:extLst>
                <a:ext uri="{FF2B5EF4-FFF2-40B4-BE49-F238E27FC236}">
                  <a16:creationId xmlns:a16="http://schemas.microsoft.com/office/drawing/2014/main" id="{38AC987F-7E7D-9DD9-F242-912A863BB953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0420351" y="117299"/>
              <a:ext cx="1314449" cy="956254"/>
            </a:xfrm>
            <a:prstGeom prst="ellipse">
              <a:avLst/>
            </a:prstGeom>
            <a:solidFill>
              <a:schemeClr val="bg1"/>
            </a:solidFill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6" name="Picture 4" descr="IUCEA (@iucea_info) / X">
              <a:extLst>
                <a:ext uri="{FF2B5EF4-FFF2-40B4-BE49-F238E27FC236}">
                  <a16:creationId xmlns:a16="http://schemas.microsoft.com/office/drawing/2014/main" id="{7529AB21-8769-0F18-1A81-4FDAF9551D6A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74758" y="112656"/>
              <a:ext cx="985404" cy="9854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836987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9A16E9-E26E-AA45-86E4-E61790A95B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375" y="145011"/>
            <a:ext cx="10515600" cy="1325563"/>
          </a:xfrm>
        </p:spPr>
        <p:txBody>
          <a:bodyPr/>
          <a:lstStyle/>
          <a:p>
            <a:r>
              <a:rPr lang="en-UG" dirty="0">
                <a:latin typeface="Avenir" panose="02000503020000020003" pitchFamily="2" charset="0"/>
              </a:rPr>
              <a:t>Bridging NRENs to Governments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7D1076-9D66-99D9-CA2A-675B56D59D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375" y="1470574"/>
            <a:ext cx="10515600" cy="52524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G" b="1" dirty="0">
                <a:latin typeface="Avenir Book" panose="02000503020000020003" pitchFamily="2" charset="0"/>
              </a:rPr>
              <a:t>IUCEA’s role</a:t>
            </a:r>
          </a:p>
          <a:p>
            <a:pPr marL="0" indent="0">
              <a:buNone/>
            </a:pPr>
            <a:endParaRPr lang="en-UG" sz="900" dirty="0">
              <a:latin typeface="Avenir Book" panose="02000503020000020003" pitchFamily="2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UG" sz="2400" dirty="0">
                <a:effectLst/>
                <a:latin typeface="Avenir Book" panose="02000503020000020003" pitchFamily="2" charset="0"/>
                <a:ea typeface="Times New Roman" panose="02020603050405020304" pitchFamily="18" charset="0"/>
              </a:rPr>
              <a:t>Advocacy and Policy Support</a:t>
            </a:r>
          </a:p>
          <a:p>
            <a:pPr lvl="1">
              <a:lnSpc>
                <a:spcPct val="110000"/>
              </a:lnSpc>
              <a:buFont typeface="Wingdings" pitchFamily="2" charset="2"/>
              <a:buChar char="§"/>
            </a:pPr>
            <a:r>
              <a:rPr lang="en-UG" sz="2000" dirty="0">
                <a:effectLst/>
                <a:latin typeface="Avenir Book" panose="02000503020000020003" pitchFamily="2" charset="0"/>
                <a:ea typeface="Times New Roman" panose="02020603050405020304" pitchFamily="18" charset="0"/>
              </a:rPr>
              <a:t>Advocate for enabling and supporting </a:t>
            </a:r>
            <a:r>
              <a:rPr lang="en-UG" sz="2000" dirty="0">
                <a:solidFill>
                  <a:srgbClr val="0070C0"/>
                </a:solidFill>
                <a:effectLst/>
                <a:latin typeface="Avenir Book" panose="02000503020000020003" pitchFamily="2" charset="0"/>
                <a:ea typeface="Times New Roman" panose="02020603050405020304" pitchFamily="18" charset="0"/>
              </a:rPr>
              <a:t>policies</a:t>
            </a:r>
            <a:r>
              <a:rPr lang="en-UG" sz="2000" dirty="0">
                <a:effectLst/>
                <a:latin typeface="Avenir Book" panose="02000503020000020003" pitchFamily="2" charset="0"/>
                <a:ea typeface="Times New Roman" panose="02020603050405020304" pitchFamily="18" charset="0"/>
              </a:rPr>
              <a:t>  for </a:t>
            </a:r>
            <a:r>
              <a:rPr lang="en-UG" sz="2000" dirty="0">
                <a:latin typeface="Avenir Book" panose="02000503020000020003" pitchFamily="2" charset="0"/>
                <a:ea typeface="Times New Roman" panose="02020603050405020304" pitchFamily="18" charset="0"/>
              </a:rPr>
              <a:t>NRENs</a:t>
            </a:r>
            <a:endParaRPr lang="en-UG" sz="2000" dirty="0">
              <a:effectLst/>
              <a:latin typeface="Avenir Book" panose="02000503020000020003" pitchFamily="2" charset="0"/>
              <a:ea typeface="Times New Roman" panose="02020603050405020304" pitchFamily="18" charset="0"/>
            </a:endParaRPr>
          </a:p>
          <a:p>
            <a:pPr lvl="1">
              <a:lnSpc>
                <a:spcPct val="110000"/>
              </a:lnSpc>
              <a:buFont typeface="Wingdings" pitchFamily="2" charset="2"/>
              <a:buChar char="§"/>
            </a:pPr>
            <a:r>
              <a:rPr lang="en-UG" sz="2000" dirty="0">
                <a:latin typeface="Avenir Book" panose="02000503020000020003" pitchFamily="2" charset="0"/>
                <a:ea typeface="Times New Roman" panose="02020603050405020304" pitchFamily="18" charset="0"/>
              </a:rPr>
              <a:t>E</a:t>
            </a:r>
            <a:r>
              <a:rPr lang="en-UG" sz="2000" dirty="0">
                <a:effectLst/>
                <a:latin typeface="Avenir Book" panose="02000503020000020003" pitchFamily="2" charset="0"/>
                <a:ea typeface="Times New Roman" panose="02020603050405020304" pitchFamily="18" charset="0"/>
              </a:rPr>
              <a:t>ngage with EAC governments on the benefits of </a:t>
            </a:r>
            <a:r>
              <a:rPr lang="en-UG" sz="2000" dirty="0">
                <a:solidFill>
                  <a:srgbClr val="0070C0"/>
                </a:solidFill>
                <a:effectLst/>
                <a:latin typeface="Avenir Book" panose="02000503020000020003" pitchFamily="2" charset="0"/>
                <a:ea typeface="Times New Roman" panose="02020603050405020304" pitchFamily="18" charset="0"/>
              </a:rPr>
              <a:t>investing/supporting </a:t>
            </a:r>
            <a:r>
              <a:rPr lang="en-UG" sz="2000" dirty="0">
                <a:effectLst/>
                <a:latin typeface="Avenir Book" panose="02000503020000020003" pitchFamily="2" charset="0"/>
                <a:ea typeface="Times New Roman" panose="02020603050405020304" pitchFamily="18" charset="0"/>
              </a:rPr>
              <a:t>on NRENs</a:t>
            </a:r>
          </a:p>
          <a:p>
            <a:pPr lvl="1">
              <a:lnSpc>
                <a:spcPct val="110000"/>
              </a:lnSpc>
              <a:buFont typeface="Wingdings" pitchFamily="2" charset="2"/>
              <a:buChar char="§"/>
            </a:pPr>
            <a:endParaRPr lang="en-UG" sz="1000" kern="0" dirty="0">
              <a:effectLst/>
              <a:latin typeface="Avenir Book" panose="02000503020000020003" pitchFamily="2" charset="0"/>
              <a:ea typeface="Times New Roman" panose="02020603050405020304" pitchFamily="18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UG" sz="2400" kern="0" dirty="0">
                <a:effectLst/>
                <a:latin typeface="Avenir Book" panose="02000503020000020003" pitchFamily="2" charset="0"/>
                <a:ea typeface="Times New Roman" panose="02020603050405020304" pitchFamily="18" charset="0"/>
              </a:rPr>
              <a:t>Awareness Campaigns</a:t>
            </a:r>
            <a:r>
              <a:rPr lang="en-UG" sz="2400" dirty="0">
                <a:effectLst/>
                <a:latin typeface="Avenir Book" panose="02000503020000020003" pitchFamily="2" charset="0"/>
              </a:rPr>
              <a:t> </a:t>
            </a:r>
          </a:p>
          <a:p>
            <a:pPr lvl="1">
              <a:lnSpc>
                <a:spcPct val="110000"/>
              </a:lnSpc>
              <a:buFont typeface="Wingdings" pitchFamily="2" charset="2"/>
              <a:buChar char="§"/>
            </a:pPr>
            <a:r>
              <a:rPr lang="en-UG" sz="2000" dirty="0">
                <a:effectLst/>
                <a:latin typeface="Avenir Book" panose="02000503020000020003" pitchFamily="2" charset="0"/>
                <a:ea typeface="Times New Roman" panose="02020603050405020304" pitchFamily="18" charset="0"/>
              </a:rPr>
              <a:t>Promote the benefits NREN services to government stakeholders and the public</a:t>
            </a:r>
          </a:p>
          <a:p>
            <a:pPr lvl="1">
              <a:lnSpc>
                <a:spcPct val="110000"/>
              </a:lnSpc>
              <a:buFont typeface="Wingdings" pitchFamily="2" charset="2"/>
              <a:buChar char="§"/>
            </a:pPr>
            <a:r>
              <a:rPr lang="en-UG" sz="2000" dirty="0">
                <a:effectLst/>
                <a:latin typeface="Avenir Book" panose="02000503020000020003" pitchFamily="2" charset="0"/>
                <a:ea typeface="Times New Roman" panose="02020603050405020304" pitchFamily="18" charset="0"/>
              </a:rPr>
              <a:t>Highlight success stories and case studies showcasing to EAC partner states the impact of NREN on education and research</a:t>
            </a:r>
          </a:p>
          <a:p>
            <a:pPr>
              <a:buFont typeface="Wingdings" pitchFamily="2" charset="2"/>
              <a:buChar char="§"/>
            </a:pPr>
            <a:endParaRPr lang="en-UG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G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370F682-254C-D440-A4B0-E2C898179E03}"/>
              </a:ext>
            </a:extLst>
          </p:cNvPr>
          <p:cNvGrpSpPr/>
          <p:nvPr/>
        </p:nvGrpSpPr>
        <p:grpSpPr>
          <a:xfrm>
            <a:off x="9427158" y="265056"/>
            <a:ext cx="2460042" cy="985404"/>
            <a:chOff x="9274758" y="112656"/>
            <a:chExt cx="2460042" cy="985404"/>
          </a:xfrm>
        </p:grpSpPr>
        <p:pic>
          <p:nvPicPr>
            <p:cNvPr id="5" name="Picture 4" descr="A close up of a flag&#10;&#10;Description automatically generated">
              <a:extLst>
                <a:ext uri="{FF2B5EF4-FFF2-40B4-BE49-F238E27FC236}">
                  <a16:creationId xmlns:a16="http://schemas.microsoft.com/office/drawing/2014/main" id="{75823C7D-5212-4C93-03F8-8421E1866311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0420351" y="117299"/>
              <a:ext cx="1314449" cy="956254"/>
            </a:xfrm>
            <a:prstGeom prst="ellipse">
              <a:avLst/>
            </a:prstGeom>
            <a:solidFill>
              <a:schemeClr val="bg1"/>
            </a:solidFill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6" name="Picture 4" descr="IUCEA (@iucea_info) / X">
              <a:extLst>
                <a:ext uri="{FF2B5EF4-FFF2-40B4-BE49-F238E27FC236}">
                  <a16:creationId xmlns:a16="http://schemas.microsoft.com/office/drawing/2014/main" id="{50493922-BCE2-5E06-A2EF-88BFA00C8F45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74758" y="112656"/>
              <a:ext cx="985404" cy="9854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79580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webextensions/webextension1.xml><?xml version="1.0" encoding="utf-8"?>
<we:webextension xmlns:we="http://schemas.microsoft.com/office/webextensions/webextension/2010/11" id="{D5A2A228-C896-414F-B7B8-E21329C05443}">
  <we:reference id="wa104381526" version="1.0.0.2" store="en-US" storeType="OMEX"/>
  <we:alternateReferences>
    <we:reference id="WA104381526" version="1.0.0.2" store="WA104381526" storeType="OMEX"/>
  </we:alternateReferences>
  <we:properties>
    <we:property name="FormID" value="&quot;5hwzgvaVH029fc2y24fl3QlGK4sKrPJChIqK0A41waZUQlAwNUwzVkZZSlFSQVZLMjNNVDdLTDJCNy4u#selectmode&quot;"/>
  </we:properties>
  <we:bindings/>
  <we:snapshot xmlns:r="http://schemas.openxmlformats.org/officeDocument/2006/relationships"/>
</we:webextension>
</file>

<file path=ppt/webextensions/webextension2.xml><?xml version="1.0" encoding="utf-8"?>
<we:webextension xmlns:we="http://schemas.microsoft.com/office/webextensions/webextension/2010/11" id="{055F406A-8160-4662-8BC6-7E08D5B09464}">
  <we:reference id="wa104381526" version="1.0.0.2" store="en-US" storeType="OMEX"/>
  <we:alternateReferences>
    <we:reference id="WA104381526" version="1.0.0.2" store="WA104381526" storeType="OMEX"/>
  </we:alternateReferences>
  <we:properties>
    <we:property name="FormID" value="&quot;5hwzgvaVH029fc2y24fl3QlGK4sKrPJChIqK0A41waZURFE2OElGNEQ4S0E1S0VQNkZHUEpWTkYxUy4u&quot;"/>
    <we:property name="FormMode" value="&quot;DesignTime&quot;"/>
  </we:properties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1949</TotalTime>
  <Words>917</Words>
  <Application>Microsoft Macintosh PowerPoint</Application>
  <PresentationFormat>Widescreen</PresentationFormat>
  <Paragraphs>149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2" baseType="lpstr">
      <vt:lpstr>Aptos</vt:lpstr>
      <vt:lpstr>Aptos Display</vt:lpstr>
      <vt:lpstr>Arial</vt:lpstr>
      <vt:lpstr>Avenir</vt:lpstr>
      <vt:lpstr>Avenir Book</vt:lpstr>
      <vt:lpstr>Avenir Light</vt:lpstr>
      <vt:lpstr>Calibri</vt:lpstr>
      <vt:lpstr>Segoe UI</vt:lpstr>
      <vt:lpstr>Times New Roman</vt:lpstr>
      <vt:lpstr>Verdana</vt:lpstr>
      <vt:lpstr>Wingdings</vt:lpstr>
      <vt:lpstr>Office Theme</vt:lpstr>
      <vt:lpstr> NREN-Government Synergies: A Key to Advancing Research and Education in East Africa </vt:lpstr>
      <vt:lpstr>Inter University Council for  East Africa (IUCEA)</vt:lpstr>
      <vt:lpstr>PowerPoint Presentation</vt:lpstr>
      <vt:lpstr>PowerPoint Presentation</vt:lpstr>
      <vt:lpstr>PowerPoint Presentation</vt:lpstr>
      <vt:lpstr>How ?</vt:lpstr>
      <vt:lpstr>Governments’ Roles</vt:lpstr>
      <vt:lpstr>Governments’ Roles</vt:lpstr>
      <vt:lpstr>Bridging NRENs to Governments</vt:lpstr>
      <vt:lpstr>Building Partnerships  with NRENs </vt:lpstr>
      <vt:lpstr>Progress so far …</vt:lpstr>
      <vt:lpstr>Progress so far …</vt:lpstr>
      <vt:lpstr>Progress so far …</vt:lpstr>
      <vt:lpstr>Call for participation </vt:lpstr>
      <vt:lpstr>Call for participation</vt:lpstr>
      <vt:lpstr>Progress so far …</vt:lpstr>
      <vt:lpstr>Progress so far …</vt:lpstr>
      <vt:lpstr>  Concluding! 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Prof Idris A. Rai</dc:creator>
  <cp:lastModifiedBy>Prof Idris A. Rai</cp:lastModifiedBy>
  <cp:revision>3</cp:revision>
  <dcterms:created xsi:type="dcterms:W3CDTF">2024-10-30T11:55:00Z</dcterms:created>
  <dcterms:modified xsi:type="dcterms:W3CDTF">2024-11-01T05:58:51Z</dcterms:modified>
</cp:coreProperties>
</file>