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49"/>
  </p:notesMasterIdLst>
  <p:sldIdLst>
    <p:sldId id="1138" r:id="rId10"/>
    <p:sldId id="1097" r:id="rId11"/>
    <p:sldId id="1139" r:id="rId12"/>
    <p:sldId id="1114" r:id="rId13"/>
    <p:sldId id="1140" r:id="rId14"/>
    <p:sldId id="1099" r:id="rId15"/>
    <p:sldId id="1142" r:id="rId16"/>
    <p:sldId id="1096" r:id="rId17"/>
    <p:sldId id="1141" r:id="rId18"/>
    <p:sldId id="1098" r:id="rId19"/>
    <p:sldId id="1128" r:id="rId20"/>
    <p:sldId id="1100" r:id="rId21"/>
    <p:sldId id="1101" r:id="rId22"/>
    <p:sldId id="1102" r:id="rId23"/>
    <p:sldId id="1103" r:id="rId24"/>
    <p:sldId id="1104" r:id="rId25"/>
    <p:sldId id="1105" r:id="rId26"/>
    <p:sldId id="1106" r:id="rId27"/>
    <p:sldId id="1107" r:id="rId28"/>
    <p:sldId id="1108" r:id="rId29"/>
    <p:sldId id="1118" r:id="rId30"/>
    <p:sldId id="1119" r:id="rId31"/>
    <p:sldId id="1120" r:id="rId32"/>
    <p:sldId id="1121" r:id="rId33"/>
    <p:sldId id="1122" r:id="rId34"/>
    <p:sldId id="1123" r:id="rId35"/>
    <p:sldId id="1125" r:id="rId36"/>
    <p:sldId id="1126" r:id="rId37"/>
    <p:sldId id="1124" r:id="rId38"/>
    <p:sldId id="1127" r:id="rId39"/>
    <p:sldId id="1143" r:id="rId40"/>
    <p:sldId id="1131" r:id="rId41"/>
    <p:sldId id="1132" r:id="rId42"/>
    <p:sldId id="1133" r:id="rId43"/>
    <p:sldId id="1134" r:id="rId44"/>
    <p:sldId id="1144" r:id="rId45"/>
    <p:sldId id="1136" r:id="rId46"/>
    <p:sldId id="1137" r:id="rId47"/>
    <p:sldId id="1087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8BD"/>
    <a:srgbClr val="1F4270"/>
    <a:srgbClr val="1F4E79"/>
    <a:srgbClr val="9CFEF5"/>
    <a:srgbClr val="00FFFF"/>
    <a:srgbClr val="C4457A"/>
    <a:srgbClr val="F4E200"/>
    <a:srgbClr val="002060"/>
    <a:srgbClr val="45A342"/>
    <a:srgbClr val="0AB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93979" autoAdjust="0"/>
  </p:normalViewPr>
  <p:slideViewPr>
    <p:cSldViewPr snapToGrid="0">
      <p:cViewPr varScale="1">
        <p:scale>
          <a:sx n="78" d="100"/>
          <a:sy n="78" d="100"/>
        </p:scale>
        <p:origin x="1200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commentAuthors" Target="commentAuthor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8" Type="http://schemas.openxmlformats.org/officeDocument/2006/relationships/slideMaster" Target="slideMasters/slideMaster4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09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03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23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990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79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04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7011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989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91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48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694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716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340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4084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006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433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190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580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134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3409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90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41268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2095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4073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2228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972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26146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9368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590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7467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1867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0159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495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41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01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26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5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11199" y="2952989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1AFB44-C939-9C74-C018-C6BB0EDC813E}"/>
              </a:ext>
            </a:extLst>
          </p:cNvPr>
          <p:cNvSpPr txBox="1"/>
          <p:nvPr userDrawn="1"/>
        </p:nvSpPr>
        <p:spPr>
          <a:xfrm>
            <a:off x="788189" y="3888884"/>
            <a:ext cx="6130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EE5634-7C1C-5968-19AF-0C55F30326B9}"/>
              </a:ext>
            </a:extLst>
          </p:cNvPr>
          <p:cNvSpPr txBox="1"/>
          <p:nvPr userDrawn="1"/>
        </p:nvSpPr>
        <p:spPr>
          <a:xfrm>
            <a:off x="734920" y="3208081"/>
            <a:ext cx="962273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bg1"/>
                </a:solidFill>
              </a:rPr>
              <a:t>Homepage</a:t>
            </a:r>
            <a:r>
              <a:rPr lang="en-GB" sz="2800" dirty="0">
                <a:solidFill>
                  <a:schemeClr val="bg1"/>
                </a:solidFill>
              </a:rPr>
              <a:t>: https://wiki.geant.org/display/WIF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>
                <a:solidFill>
                  <a:schemeClr val="bg1"/>
                </a:solidFill>
              </a:rPr>
              <a:t>WiFiMon</a:t>
            </a:r>
            <a:r>
              <a:rPr lang="en-US" sz="2800" b="1" dirty="0">
                <a:solidFill>
                  <a:schemeClr val="bg1"/>
                </a:solidFill>
              </a:rPr>
              <a:t> mailing list</a:t>
            </a:r>
            <a:r>
              <a:rPr lang="en-US" sz="2800" dirty="0">
                <a:solidFill>
                  <a:schemeClr val="bg1"/>
                </a:solidFill>
              </a:rPr>
              <a:t>: wifimon-ops@lists.geant.org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.geant.org/2023/10/31/how-cern-manages-its-wifi-infrastructure-using-wifimon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.geant.org/2024/02/29/wifimon-infoshare-21-march-2024-1200-1300-cet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193618" y="5528085"/>
            <a:ext cx="7770516" cy="63178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bg1"/>
                </a:solidFill>
              </a:rPr>
              <a:t>UbuntuNet</a:t>
            </a:r>
            <a:r>
              <a:rPr lang="en-US" dirty="0">
                <a:solidFill>
                  <a:schemeClr val="bg1"/>
                </a:solidFill>
              </a:rPr>
              <a:t> Connect 2024, Dar es Salaam, Tanzania</a:t>
            </a:r>
          </a:p>
          <a:p>
            <a:r>
              <a:rPr lang="en-US" dirty="0">
                <a:solidFill>
                  <a:schemeClr val="bg1"/>
                </a:solidFill>
              </a:rPr>
              <a:t>October 31th, 2024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49" y="1782873"/>
            <a:ext cx="7413900" cy="1246157"/>
          </a:xfrm>
        </p:spPr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: Experiences from Users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8249" y="3029030"/>
            <a:ext cx="10444393" cy="1436385"/>
          </a:xfrm>
        </p:spPr>
        <p:txBody>
          <a:bodyPr lIns="91440" tIns="45720" rIns="91440" bIns="45720" anchor="t"/>
          <a:lstStyle/>
          <a:p>
            <a:endParaRPr lang="en-US" sz="2800" dirty="0">
              <a:cs typeface="Calibri"/>
            </a:endParaRPr>
          </a:p>
          <a:p>
            <a:r>
              <a:rPr lang="en-US" sz="2800" dirty="0" err="1">
                <a:cs typeface="Calibri"/>
              </a:rPr>
              <a:t>Elisantila</a:t>
            </a:r>
            <a:r>
              <a:rPr lang="en-US" sz="2800" dirty="0">
                <a:cs typeface="Calibri"/>
              </a:rPr>
              <a:t> Gaci, RASH, </a:t>
            </a:r>
            <a:r>
              <a:rPr lang="en-US" sz="2800" dirty="0" err="1">
                <a:cs typeface="Calibri"/>
              </a:rPr>
              <a:t>WiFiMon</a:t>
            </a:r>
            <a:r>
              <a:rPr lang="en-US" sz="2800" dirty="0">
                <a:cs typeface="Calibri"/>
              </a:rPr>
              <a:t> Service Manager</a:t>
            </a:r>
          </a:p>
          <a:p>
            <a:endParaRPr lang="en-US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6656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ASNET-AM Pilot Details (1/2)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663540" y="4440836"/>
            <a:ext cx="9056715" cy="22776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5897" y="889938"/>
            <a:ext cx="12192000" cy="24831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eduroam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at the Institute for Informatics and Automation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Problems (IIAP) - National Academy of Sciences of Armenia</a:t>
            </a: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between 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September 21</a:t>
            </a:r>
            <a:r>
              <a:rPr lang="en-US" sz="2800" b="1" baseline="30000" dirty="0">
                <a:solidFill>
                  <a:srgbClr val="1E4E79"/>
                </a:solidFill>
                <a:cs typeface="Calibri"/>
              </a:rPr>
              <a:t>st 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- October 3</a:t>
            </a:r>
            <a:r>
              <a:rPr lang="en-US" sz="2800" b="1" baseline="30000" dirty="0">
                <a:solidFill>
                  <a:srgbClr val="1E4E79"/>
                </a:solidFill>
                <a:cs typeface="Calibri"/>
              </a:rPr>
              <a:t>rd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 2023 </a:t>
            </a: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about 50-100 people (researchers, professors, engineers, students)</a:t>
            </a: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Measurements from 1 WHP (Raspberry Pi 4 Model B) – placed on the floor</a:t>
            </a:r>
          </a:p>
          <a:p>
            <a:pPr indent="-4572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WAS/WTS installed in a single VM with 4 vCPU’s, 8 GB RAM (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v. 2.1.0)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1698174" y="4354801"/>
            <a:ext cx="9022081" cy="227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Pilot Goal:</a:t>
            </a: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Experiment with newly introduced </a:t>
            </a:r>
            <a:r>
              <a:rPr lang="en-US" b="1" dirty="0" err="1">
                <a:solidFill>
                  <a:srgbClr val="1F4E79"/>
                </a:solidFill>
                <a:latin typeface="+mn-lt"/>
              </a:rPr>
              <a:t>WiFiMon</a:t>
            </a:r>
            <a:r>
              <a:rPr lang="en-US" b="1" dirty="0">
                <a:solidFill>
                  <a:srgbClr val="1F4E79"/>
                </a:solidFill>
                <a:latin typeface="+mn-lt"/>
              </a:rPr>
              <a:t> features</a:t>
            </a:r>
            <a:endParaRPr lang="en-US" b="1" dirty="0">
              <a:solidFill>
                <a:srgbClr val="FF0000"/>
              </a:solidFill>
              <a:latin typeface="+mn-lt"/>
            </a:endParaRPr>
          </a:p>
          <a:p>
            <a:pPr indent="-457200"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Help ASNET-AM Wi-Fi administrators identify interesting points requiring further inspection</a:t>
            </a:r>
          </a:p>
        </p:txBody>
      </p:sp>
    </p:spTree>
    <p:extLst>
      <p:ext uri="{BB962C8B-B14F-4D97-AF65-F5344CB8AC3E}">
        <p14:creationId xmlns:p14="http://schemas.microsoft.com/office/powerpoint/2010/main" val="1101608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ASNET-AM Pilot Details (2/2)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271456" y="5981538"/>
            <a:ext cx="9396545" cy="6830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1436809" y="5981538"/>
            <a:ext cx="9318174" cy="68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Monitored area blueprints: </a:t>
            </a:r>
            <a:r>
              <a:rPr lang="en-US" dirty="0">
                <a:solidFill>
                  <a:srgbClr val="1F4E79"/>
                </a:solidFill>
                <a:latin typeface="+mn-lt"/>
              </a:rPr>
              <a:t>WHP is placed at the green bullet</a:t>
            </a:r>
          </a:p>
        </p:txBody>
      </p:sp>
      <p:pic>
        <p:nvPicPr>
          <p:cNvPr id="9" name="Picture 8" descr="A diagram of a building&#10;&#10;Description automatically generated">
            <a:extLst>
              <a:ext uri="{FF2B5EF4-FFF2-40B4-BE49-F238E27FC236}">
                <a16:creationId xmlns:a16="http://schemas.microsoft.com/office/drawing/2014/main" id="{1B014634-5030-5000-1511-802B43B5F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7" y="672598"/>
            <a:ext cx="11536385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51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(1/8)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47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(2/8)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2107474" y="2865122"/>
            <a:ext cx="714103" cy="61613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2107474" y="3481253"/>
            <a:ext cx="4876698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Total number of received measurements (since midnight)</a:t>
            </a:r>
          </a:p>
        </p:txBody>
      </p:sp>
    </p:spTree>
    <p:extLst>
      <p:ext uri="{BB962C8B-B14F-4D97-AF65-F5344CB8AC3E}">
        <p14:creationId xmlns:p14="http://schemas.microsoft.com/office/powerpoint/2010/main" val="293472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(3/8)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2778034" y="2865122"/>
            <a:ext cx="1175657" cy="61613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2442550" y="3378521"/>
            <a:ext cx="3988526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Average download throughput reported</a:t>
            </a:r>
          </a:p>
        </p:txBody>
      </p:sp>
    </p:spTree>
    <p:extLst>
      <p:ext uri="{BB962C8B-B14F-4D97-AF65-F5344CB8AC3E}">
        <p14:creationId xmlns:p14="http://schemas.microsoft.com/office/powerpoint/2010/main" val="460440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(4/8)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3962400" y="2943496"/>
            <a:ext cx="618308" cy="53128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2834435" y="3317580"/>
            <a:ext cx="3988526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Minimum download throughput reported</a:t>
            </a:r>
          </a:p>
        </p:txBody>
      </p:sp>
    </p:spTree>
    <p:extLst>
      <p:ext uri="{BB962C8B-B14F-4D97-AF65-F5344CB8AC3E}">
        <p14:creationId xmlns:p14="http://schemas.microsoft.com/office/powerpoint/2010/main" val="1964290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(5/8)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4607866" y="2921568"/>
            <a:ext cx="774030" cy="53128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3387633" y="3293320"/>
            <a:ext cx="3988526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Maximum download throughput reported</a:t>
            </a:r>
          </a:p>
        </p:txBody>
      </p:sp>
    </p:spTree>
    <p:extLst>
      <p:ext uri="{BB962C8B-B14F-4D97-AF65-F5344CB8AC3E}">
        <p14:creationId xmlns:p14="http://schemas.microsoft.com/office/powerpoint/2010/main" val="345407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(6/8)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5381896" y="2778035"/>
            <a:ext cx="2760618" cy="73152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5774815" y="3429000"/>
            <a:ext cx="3734945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Metrics for </a:t>
            </a:r>
            <a:br>
              <a:rPr lang="en-US" sz="2800" b="1" i="1" dirty="0">
                <a:solidFill>
                  <a:srgbClr val="1E4E79"/>
                </a:solidFill>
                <a:cs typeface="Calibri"/>
              </a:rPr>
            </a:br>
            <a:r>
              <a:rPr lang="en-US" sz="2800" b="1" i="1" dirty="0">
                <a:solidFill>
                  <a:srgbClr val="1E4E79"/>
                </a:solidFill>
                <a:cs typeface="Calibri"/>
              </a:rPr>
              <a:t>Upload Throughput</a:t>
            </a:r>
          </a:p>
        </p:txBody>
      </p:sp>
    </p:spTree>
    <p:extLst>
      <p:ext uri="{BB962C8B-B14F-4D97-AF65-F5344CB8AC3E}">
        <p14:creationId xmlns:p14="http://schemas.microsoft.com/office/powerpoint/2010/main" val="90416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(7/8)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3A3205-59A2-9654-B952-255D196899D4}"/>
              </a:ext>
            </a:extLst>
          </p:cNvPr>
          <p:cNvSpPr/>
          <p:nvPr/>
        </p:nvSpPr>
        <p:spPr>
          <a:xfrm>
            <a:off x="8064139" y="2808516"/>
            <a:ext cx="2595154" cy="73152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5B3016B0-9AA0-78AE-21C2-DEED9E97E397}"/>
              </a:ext>
            </a:extLst>
          </p:cNvPr>
          <p:cNvSpPr txBox="1"/>
          <p:nvPr/>
        </p:nvSpPr>
        <p:spPr bwMode="auto">
          <a:xfrm>
            <a:off x="7934540" y="3429000"/>
            <a:ext cx="3734945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i="1" dirty="0">
                <a:solidFill>
                  <a:srgbClr val="1E4E79"/>
                </a:solidFill>
                <a:cs typeface="Calibri"/>
              </a:rPr>
              <a:t>HTTP ping metrics</a:t>
            </a:r>
          </a:p>
        </p:txBody>
      </p:sp>
    </p:spTree>
    <p:extLst>
      <p:ext uri="{BB962C8B-B14F-4D97-AF65-F5344CB8AC3E}">
        <p14:creationId xmlns:p14="http://schemas.microsoft.com/office/powerpoint/2010/main" val="1997215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 (8/8)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48045" y="5233680"/>
            <a:ext cx="11878491" cy="15246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5794" y="5170484"/>
            <a:ext cx="11974287" cy="152469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The </a:t>
            </a:r>
            <a:r>
              <a:rPr lang="en-US" sz="2800" dirty="0" err="1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Analysis Server (WAS) received 4717 total measurements on 11  </a:t>
            </a:r>
            <a:b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days and 429 measurements per day on average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Loss of measurements is evident in various days (e.g. maximum loss on Oct 3</a:t>
            </a:r>
            <a:r>
              <a:rPr lang="en-US" sz="2800" baseline="300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rd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2104313" y="546761"/>
            <a:ext cx="8241470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Total number of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performance measurements received daily between Sep 23</a:t>
            </a:r>
            <a:r>
              <a:rPr lang="en-US" sz="2800" baseline="30000" dirty="0">
                <a:solidFill>
                  <a:srgbClr val="1E4E79"/>
                </a:solidFill>
                <a:cs typeface="Calibri"/>
              </a:rPr>
              <a:t>rd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and Oct 3</a:t>
            </a:r>
            <a:r>
              <a:rPr lang="en-US" sz="2800" baseline="30000" dirty="0">
                <a:solidFill>
                  <a:srgbClr val="1E4E79"/>
                </a:solidFill>
                <a:cs typeface="Calibri"/>
              </a:rPr>
              <a:t>rd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  <p:pic>
        <p:nvPicPr>
          <p:cNvPr id="12" name="Picture 11" descr="A graph with blue line&#10;&#10;Description automatically generated">
            <a:extLst>
              <a:ext uri="{FF2B5EF4-FFF2-40B4-BE49-F238E27FC236}">
                <a16:creationId xmlns:a16="http://schemas.microsoft.com/office/drawing/2014/main" id="{FDD6D6EA-37D6-B679-1549-C118E96CAE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24" y="1589851"/>
            <a:ext cx="10269383" cy="36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37AA8C0E-DF6A-C9F2-6E5B-C6D849A0B3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96" y="3297754"/>
            <a:ext cx="5961900" cy="19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7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Performance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635727" y="2446937"/>
            <a:ext cx="7376160" cy="38468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545479" y="877687"/>
            <a:ext cx="9991892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may report various types of performance measurements (against the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Test Server – WTS)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806737" y="2446937"/>
            <a:ext cx="5803070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most important are: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Download Throughput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Upload Throughput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HTTP Ping Round-Trip Time (RTT)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Jitter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8080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Download Throughput – Per Test-Tool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00273" y="4855147"/>
            <a:ext cx="11643384" cy="19488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download throughput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243615" y="4864646"/>
            <a:ext cx="11704769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</a:rPr>
              <a:t>NetTest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reports interesting performance drops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 err="1">
                <a:solidFill>
                  <a:srgbClr val="1E4E79"/>
                </a:solidFill>
                <a:cs typeface="Calibri"/>
              </a:rPr>
              <a:t>LibreSpeed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Speedtest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reports rather stable performance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Akamai Boomerang detects a very interesting performance drop during the 27</a:t>
            </a:r>
            <a:r>
              <a:rPr lang="en-US" sz="2800" baseline="30000" dirty="0">
                <a:solidFill>
                  <a:srgbClr val="1E4E79"/>
                </a:solidFill>
                <a:cs typeface="Calibri"/>
              </a:rPr>
              <a:t>th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of September; performance suddenly drops and almost stabilizes on a lower value</a:t>
            </a:r>
          </a:p>
        </p:txBody>
      </p:sp>
      <p:pic>
        <p:nvPicPr>
          <p:cNvPr id="5" name="Picture 4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37AAE89D-B5F6-B677-7E58-9C3C97192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76" y="1194194"/>
            <a:ext cx="8293310" cy="3626117"/>
          </a:xfrm>
          <a:prstGeom prst="rect">
            <a:avLst/>
          </a:prstGeom>
        </p:spPr>
      </p:pic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8412763" y="2623420"/>
            <a:ext cx="3918574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3 different test-tools were used (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NetTest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, Akamai Boomerang &amp;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LibreSpeed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 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Speedtest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6F5A31C-78A6-C496-97A5-19642826B948}"/>
              </a:ext>
            </a:extLst>
          </p:cNvPr>
          <p:cNvCxnSpPr/>
          <p:nvPr/>
        </p:nvCxnSpPr>
        <p:spPr>
          <a:xfrm>
            <a:off x="9004251" y="1729744"/>
            <a:ext cx="644434" cy="102761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82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Download Throughput – Aggregated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18960" y="5621501"/>
            <a:ext cx="11643384" cy="919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download throughput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62302" y="5631000"/>
            <a:ext cx="11704769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Interesting points (blue circles) can be seen in the diagram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Wi-Fi administrators may further inspect what happened at these points 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8029586" y="2362163"/>
            <a:ext cx="4065758" cy="12257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The results of all test-tools are aggregated</a:t>
            </a: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C9736DF3-38CA-EB7D-CDF7-5CC97452A7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0"/>
          <a:stretch/>
        </p:blipFill>
        <p:spPr>
          <a:xfrm>
            <a:off x="593044" y="1440462"/>
            <a:ext cx="6983244" cy="391530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2015BFF-CCC7-1006-99AD-929AC5C8CB60}"/>
              </a:ext>
            </a:extLst>
          </p:cNvPr>
          <p:cNvSpPr/>
          <p:nvPr/>
        </p:nvSpPr>
        <p:spPr>
          <a:xfrm>
            <a:off x="6718662" y="16794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FA7539F-ECF2-BDC6-2EEA-2B26409DF891}"/>
              </a:ext>
            </a:extLst>
          </p:cNvPr>
          <p:cNvSpPr/>
          <p:nvPr/>
        </p:nvSpPr>
        <p:spPr>
          <a:xfrm>
            <a:off x="6174378" y="215718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7B92118-D195-3B9B-3788-B6ADCBD02855}"/>
              </a:ext>
            </a:extLst>
          </p:cNvPr>
          <p:cNvSpPr/>
          <p:nvPr/>
        </p:nvSpPr>
        <p:spPr>
          <a:xfrm>
            <a:off x="4314150" y="16794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204A35-B7C2-8DA8-3094-99094B70F5CC}"/>
              </a:ext>
            </a:extLst>
          </p:cNvPr>
          <p:cNvSpPr/>
          <p:nvPr/>
        </p:nvSpPr>
        <p:spPr>
          <a:xfrm>
            <a:off x="6191469" y="376850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B991B3-877A-E70F-8FBE-46A29A13A688}"/>
              </a:ext>
            </a:extLst>
          </p:cNvPr>
          <p:cNvSpPr/>
          <p:nvPr/>
        </p:nvSpPr>
        <p:spPr>
          <a:xfrm>
            <a:off x="4829437" y="394286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8559B75-55F0-709C-82DB-9DFEF0AC0C50}"/>
              </a:ext>
            </a:extLst>
          </p:cNvPr>
          <p:cNvSpPr/>
          <p:nvPr/>
        </p:nvSpPr>
        <p:spPr>
          <a:xfrm>
            <a:off x="4215032" y="369741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2639CC1-2AB6-9D18-B925-601BDA395ED1}"/>
              </a:ext>
            </a:extLst>
          </p:cNvPr>
          <p:cNvSpPr/>
          <p:nvPr/>
        </p:nvSpPr>
        <p:spPr>
          <a:xfrm>
            <a:off x="3749040" y="374461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F238598-CEA6-F130-0CAF-61AA152EAD29}"/>
              </a:ext>
            </a:extLst>
          </p:cNvPr>
          <p:cNvSpPr/>
          <p:nvPr/>
        </p:nvSpPr>
        <p:spPr>
          <a:xfrm>
            <a:off x="1802675" y="360739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07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Upload Throughput – Aggregated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717426" y="5833456"/>
            <a:ext cx="8715441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upload throughput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839347" y="5888102"/>
            <a:ext cx="9386001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Significant drops (blue circles) are also visible in the chart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8511068" y="2811263"/>
            <a:ext cx="3680932" cy="12257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The results of all test-tools are aggregated</a:t>
            </a: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A99D48E9-B337-58C1-319B-E96355CB8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64" y="1552945"/>
            <a:ext cx="7858742" cy="345448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595DB4D-C401-86EF-79EA-FF99DAA7B8DC}"/>
              </a:ext>
            </a:extLst>
          </p:cNvPr>
          <p:cNvSpPr/>
          <p:nvPr/>
        </p:nvSpPr>
        <p:spPr>
          <a:xfrm>
            <a:off x="4343682" y="376706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B4BC4F-07A3-3F02-C482-B70720B8E033}"/>
              </a:ext>
            </a:extLst>
          </p:cNvPr>
          <p:cNvSpPr/>
          <p:nvPr/>
        </p:nvSpPr>
        <p:spPr>
          <a:xfrm>
            <a:off x="1479510" y="356241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FB6A18B-D3B7-EDB5-910A-2DEFBB08B143}"/>
              </a:ext>
            </a:extLst>
          </p:cNvPr>
          <p:cNvSpPr/>
          <p:nvPr/>
        </p:nvSpPr>
        <p:spPr>
          <a:xfrm>
            <a:off x="7236189" y="440062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18172C8-94EA-4EED-B349-DCEC1B08902A}"/>
              </a:ext>
            </a:extLst>
          </p:cNvPr>
          <p:cNvSpPr/>
          <p:nvPr/>
        </p:nvSpPr>
        <p:spPr>
          <a:xfrm>
            <a:off x="6608855" y="439746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F95DD52-3910-D780-5F4F-61F8BAD39997}"/>
              </a:ext>
            </a:extLst>
          </p:cNvPr>
          <p:cNvSpPr/>
          <p:nvPr/>
        </p:nvSpPr>
        <p:spPr>
          <a:xfrm>
            <a:off x="4453487" y="4371338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94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 Closer look on October 3</a:t>
            </a:r>
            <a:r>
              <a:rPr lang="en-US" sz="3600" i="1" baseline="30000" dirty="0">
                <a:solidFill>
                  <a:schemeClr val="bg1"/>
                </a:solidFill>
              </a:rPr>
              <a:t>rd</a:t>
            </a:r>
            <a:r>
              <a:rPr lang="en-US" sz="3600" i="1" dirty="0">
                <a:solidFill>
                  <a:schemeClr val="bg1"/>
                </a:solidFill>
              </a:rPr>
              <a:t>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005841" y="6007553"/>
            <a:ext cx="10071464" cy="5587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005841" y="6062199"/>
            <a:ext cx="10324011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Download throughput presumably dropped because of data uploads</a:t>
            </a:r>
          </a:p>
        </p:txBody>
      </p:sp>
      <p:pic>
        <p:nvPicPr>
          <p:cNvPr id="7" name="Picture 6" descr="A blue lines with dots&#10;&#10;Description automatically generated">
            <a:extLst>
              <a:ext uri="{FF2B5EF4-FFF2-40B4-BE49-F238E27FC236}">
                <a16:creationId xmlns:a16="http://schemas.microsoft.com/office/drawing/2014/main" id="{FE5C1947-CA00-8657-9DD7-FE6D759092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"/>
          <a:stretch/>
        </p:blipFill>
        <p:spPr>
          <a:xfrm>
            <a:off x="1933303" y="1024703"/>
            <a:ext cx="2203151" cy="3324689"/>
          </a:xfrm>
          <a:prstGeom prst="rect">
            <a:avLst/>
          </a:prstGeom>
        </p:spPr>
      </p:pic>
      <p:pic>
        <p:nvPicPr>
          <p:cNvPr id="13" name="Picture 12" descr="A line drawing of a graph&#10;&#10;Description automatically generated with medium confidence">
            <a:extLst>
              <a:ext uri="{FF2B5EF4-FFF2-40B4-BE49-F238E27FC236}">
                <a16:creationId xmlns:a16="http://schemas.microsoft.com/office/drawing/2014/main" id="{E8A0EEC5-71B3-FB44-B91E-419669DB50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8"/>
          <a:stretch/>
        </p:blipFill>
        <p:spPr>
          <a:xfrm>
            <a:off x="7339907" y="1024703"/>
            <a:ext cx="2735910" cy="3305636"/>
          </a:xfrm>
          <a:prstGeom prst="rect">
            <a:avLst/>
          </a:prstGeom>
        </p:spPr>
      </p:pic>
      <p:sp>
        <p:nvSpPr>
          <p:cNvPr id="14" name="Google Shape;296;p42">
            <a:extLst>
              <a:ext uri="{FF2B5EF4-FFF2-40B4-BE49-F238E27FC236}">
                <a16:creationId xmlns:a16="http://schemas.microsoft.com/office/drawing/2014/main" id="{90A3BE38-21C6-DD69-0AD6-906BDA4560B5}"/>
              </a:ext>
            </a:extLst>
          </p:cNvPr>
          <p:cNvSpPr txBox="1"/>
          <p:nvPr/>
        </p:nvSpPr>
        <p:spPr bwMode="auto">
          <a:xfrm>
            <a:off x="562509" y="4506321"/>
            <a:ext cx="4819388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Average download throughput</a:t>
            </a: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CD8E2E7D-15DD-F936-FF41-EAFF00435796}"/>
              </a:ext>
            </a:extLst>
          </p:cNvPr>
          <p:cNvSpPr txBox="1"/>
          <p:nvPr/>
        </p:nvSpPr>
        <p:spPr bwMode="auto">
          <a:xfrm>
            <a:off x="6720018" y="4506321"/>
            <a:ext cx="468979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Average upload throughput</a:t>
            </a:r>
          </a:p>
        </p:txBody>
      </p:sp>
    </p:spTree>
    <p:extLst>
      <p:ext uri="{BB962C8B-B14F-4D97-AF65-F5344CB8AC3E}">
        <p14:creationId xmlns:p14="http://schemas.microsoft.com/office/powerpoint/2010/main" val="2074664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HTTP Ping RTT - Aggregated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592024" y="5804906"/>
            <a:ext cx="7170285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HTTP Ping RTT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2583315" y="5859552"/>
            <a:ext cx="7274788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Higher RTT’s are visible (blue circles) in the chart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4220239F-54EC-93C2-0B6E-218170158BB5}"/>
              </a:ext>
            </a:extLst>
          </p:cNvPr>
          <p:cNvSpPr txBox="1"/>
          <p:nvPr/>
        </p:nvSpPr>
        <p:spPr bwMode="auto">
          <a:xfrm>
            <a:off x="9538680" y="2301833"/>
            <a:ext cx="2522491" cy="12257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The results of all test-tools are aggregated</a:t>
            </a:r>
          </a:p>
        </p:txBody>
      </p:sp>
      <p:pic>
        <p:nvPicPr>
          <p:cNvPr id="7" name="Picture 6" descr="A graph with blue dots&#10;&#10;Description automatically generated with medium confidence">
            <a:extLst>
              <a:ext uri="{FF2B5EF4-FFF2-40B4-BE49-F238E27FC236}">
                <a16:creationId xmlns:a16="http://schemas.microsoft.com/office/drawing/2014/main" id="{7F074388-8407-1BC1-DC41-D83064E5E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52" y="1296759"/>
            <a:ext cx="8916644" cy="390579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15F4606-C4F6-933C-3A00-9438236A3E06}"/>
              </a:ext>
            </a:extLst>
          </p:cNvPr>
          <p:cNvSpPr/>
          <p:nvPr/>
        </p:nvSpPr>
        <p:spPr>
          <a:xfrm>
            <a:off x="2593208" y="323622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24FBCCB-CC2F-F921-BECB-F01B290DE2B1}"/>
              </a:ext>
            </a:extLst>
          </p:cNvPr>
          <p:cNvSpPr/>
          <p:nvPr/>
        </p:nvSpPr>
        <p:spPr>
          <a:xfrm>
            <a:off x="2035165" y="277973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2A89711-08EB-5652-2CB5-C097130F4122}"/>
              </a:ext>
            </a:extLst>
          </p:cNvPr>
          <p:cNvSpPr/>
          <p:nvPr/>
        </p:nvSpPr>
        <p:spPr>
          <a:xfrm>
            <a:off x="4617872" y="2509768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48B8B0-3DA5-E5A8-5A01-400EA6F67913}"/>
              </a:ext>
            </a:extLst>
          </p:cNvPr>
          <p:cNvSpPr/>
          <p:nvPr/>
        </p:nvSpPr>
        <p:spPr>
          <a:xfrm>
            <a:off x="6191794" y="315903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7D90AB9-B3B3-1F1F-E2C7-E4E1AB94E0F9}"/>
              </a:ext>
            </a:extLst>
          </p:cNvPr>
          <p:cNvSpPr/>
          <p:nvPr/>
        </p:nvSpPr>
        <p:spPr>
          <a:xfrm>
            <a:off x="5834742" y="27274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8B31BE6-8C7D-FAE4-5957-4237471C152B}"/>
              </a:ext>
            </a:extLst>
          </p:cNvPr>
          <p:cNvSpPr/>
          <p:nvPr/>
        </p:nvSpPr>
        <p:spPr>
          <a:xfrm>
            <a:off x="6496595" y="318419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36560B-E83E-4BCE-31A2-8B1665CC6124}"/>
              </a:ext>
            </a:extLst>
          </p:cNvPr>
          <p:cNvSpPr/>
          <p:nvPr/>
        </p:nvSpPr>
        <p:spPr>
          <a:xfrm>
            <a:off x="6278880" y="2326771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D79A428-EEAC-1BF3-C9F9-FE52D390B90D}"/>
              </a:ext>
            </a:extLst>
          </p:cNvPr>
          <p:cNvSpPr/>
          <p:nvPr/>
        </p:nvSpPr>
        <p:spPr>
          <a:xfrm>
            <a:off x="8157439" y="3114673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BFAE092-2E2E-F183-89A4-3DF038BC0DFA}"/>
              </a:ext>
            </a:extLst>
          </p:cNvPr>
          <p:cNvSpPr/>
          <p:nvPr/>
        </p:nvSpPr>
        <p:spPr>
          <a:xfrm>
            <a:off x="8953341" y="3022046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19DA599-94F2-643F-DE60-396EFF5F4880}"/>
              </a:ext>
            </a:extLst>
          </p:cNvPr>
          <p:cNvSpPr/>
          <p:nvPr/>
        </p:nvSpPr>
        <p:spPr>
          <a:xfrm>
            <a:off x="5708470" y="152917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D38336B-0345-616C-2C3C-0DF98E502459}"/>
              </a:ext>
            </a:extLst>
          </p:cNvPr>
          <p:cNvSpPr/>
          <p:nvPr/>
        </p:nvSpPr>
        <p:spPr>
          <a:xfrm>
            <a:off x="1397725" y="2430037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EC5103E-9C24-CDC3-38F5-07DFDFE40FE9}"/>
              </a:ext>
            </a:extLst>
          </p:cNvPr>
          <p:cNvSpPr/>
          <p:nvPr/>
        </p:nvSpPr>
        <p:spPr>
          <a:xfrm>
            <a:off x="1214845" y="297969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C31D6A-49DF-DFEE-C3C8-354D68BF624C}"/>
              </a:ext>
            </a:extLst>
          </p:cNvPr>
          <p:cNvSpPr/>
          <p:nvPr/>
        </p:nvSpPr>
        <p:spPr>
          <a:xfrm>
            <a:off x="2352324" y="297969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A8E8B9-B8D9-7C9C-3BE6-5779FF0B11E3}"/>
              </a:ext>
            </a:extLst>
          </p:cNvPr>
          <p:cNvSpPr/>
          <p:nvPr/>
        </p:nvSpPr>
        <p:spPr>
          <a:xfrm>
            <a:off x="3039757" y="3332386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9D4FD46-6AA7-F891-1951-423DF6349687}"/>
              </a:ext>
            </a:extLst>
          </p:cNvPr>
          <p:cNvSpPr/>
          <p:nvPr/>
        </p:nvSpPr>
        <p:spPr>
          <a:xfrm>
            <a:off x="4315948" y="3322345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CA6EFB1-FA1E-53FE-DE96-BB20AE74ED56}"/>
              </a:ext>
            </a:extLst>
          </p:cNvPr>
          <p:cNvSpPr/>
          <p:nvPr/>
        </p:nvSpPr>
        <p:spPr>
          <a:xfrm>
            <a:off x="4400158" y="294485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95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Jitter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015748" y="5832589"/>
            <a:ext cx="10227018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Jitter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106395" y="5858717"/>
            <a:ext cx="10136371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 very high jitter measurement (blue circle) is visible on October 2nd</a:t>
            </a:r>
          </a:p>
        </p:txBody>
      </p:sp>
      <p:pic>
        <p:nvPicPr>
          <p:cNvPr id="5" name="Picture 4" descr="A graph of a number of blue dots&#10;&#10;Description automatically generated with medium confidence">
            <a:extLst>
              <a:ext uri="{FF2B5EF4-FFF2-40B4-BE49-F238E27FC236}">
                <a16:creationId xmlns:a16="http://schemas.microsoft.com/office/drawing/2014/main" id="{D0BA3E1E-C4EB-E789-314C-44B61CB517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49"/>
          <a:stretch/>
        </p:blipFill>
        <p:spPr>
          <a:xfrm>
            <a:off x="2062318" y="1537698"/>
            <a:ext cx="7379639" cy="3924848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A732E54-A4BC-D03D-18E3-88D86377A3A4}"/>
              </a:ext>
            </a:extLst>
          </p:cNvPr>
          <p:cNvSpPr/>
          <p:nvPr/>
        </p:nvSpPr>
        <p:spPr>
          <a:xfrm>
            <a:off x="7614699" y="1749149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089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Link Quality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462474" y="5769232"/>
            <a:ext cx="11459560" cy="956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65077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link quality during the last 10 days reported from the WLAN NIC of the probe: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506016" y="5812776"/>
            <a:ext cx="11224430" cy="10452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Link quality (WLAN NIC) does not capture the drops reported by </a:t>
            </a:r>
            <a:r>
              <a:rPr lang="en-US" sz="2800" dirty="0" err="1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WiFiMon</a:t>
            </a:r>
            <a:endParaRPr lang="en-US" sz="2800" dirty="0">
              <a:solidFill>
                <a:srgbClr val="1E4E79"/>
              </a:solidFill>
              <a:cs typeface="Calibri"/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 major drop on October 2</a:t>
            </a:r>
            <a:r>
              <a:rPr lang="en-US" sz="2800" baseline="300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nd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matches the jitter increase (previous slide)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6473868-397C-8148-872D-1AE30EF61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436" y="1641670"/>
            <a:ext cx="8230749" cy="3877216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A732E54-A4BC-D03D-18E3-88D86377A3A4}"/>
              </a:ext>
            </a:extLst>
          </p:cNvPr>
          <p:cNvSpPr/>
          <p:nvPr/>
        </p:nvSpPr>
        <p:spPr>
          <a:xfrm>
            <a:off x="7581962" y="29702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23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Number of Users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462474" y="5769232"/>
            <a:ext cx="11459560" cy="956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652087"/>
            <a:ext cx="1175973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number of Wi-Fi users during the last 10 days (reported by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arp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-scan):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506016" y="5812776"/>
            <a:ext cx="11224430" cy="10452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Almost no users during the weekend (</a:t>
            </a:r>
            <a:r>
              <a:rPr lang="en-US" sz="2800" b="1" dirty="0">
                <a:solidFill>
                  <a:schemeClr val="tx2"/>
                </a:solidFill>
                <a:cs typeface="Calibri"/>
                <a:sym typeface="Wingdings" panose="05000000000000000000" pitchFamily="2" charset="2"/>
              </a:rPr>
              <a:t>blue rectangle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Higher number of users during the conference days (</a:t>
            </a:r>
            <a:r>
              <a:rPr lang="en-US" sz="2800" b="1" dirty="0">
                <a:solidFill>
                  <a:srgbClr val="00B050"/>
                </a:solidFill>
                <a:cs typeface="Calibri"/>
                <a:sym typeface="Wingdings" panose="05000000000000000000" pitchFamily="2" charset="2"/>
              </a:rPr>
              <a:t>green rectangle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)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BB8A28FE-FF15-FE54-17BB-66596181F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15" y="1721496"/>
            <a:ext cx="8240275" cy="391532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E56A4C-D2E3-C885-B13D-6E6F32C14CD2}"/>
              </a:ext>
            </a:extLst>
          </p:cNvPr>
          <p:cNvSpPr/>
          <p:nvPr/>
        </p:nvSpPr>
        <p:spPr>
          <a:xfrm>
            <a:off x="6383847" y="4066903"/>
            <a:ext cx="1697712" cy="97988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EAF846-FA1F-6A54-9CAA-B3E9C7C5D3CF}"/>
              </a:ext>
            </a:extLst>
          </p:cNvPr>
          <p:cNvSpPr/>
          <p:nvPr/>
        </p:nvSpPr>
        <p:spPr>
          <a:xfrm>
            <a:off x="8648173" y="1953993"/>
            <a:ext cx="1697712" cy="97988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87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Performance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635727" y="2446937"/>
            <a:ext cx="7376160" cy="28827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545479" y="877687"/>
            <a:ext cx="9991892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Apart from average measurements,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may also report: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806737" y="2446937"/>
            <a:ext cx="5803070" cy="10218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Median values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Maximum values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Minimum values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à"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95</a:t>
            </a:r>
            <a:r>
              <a:rPr lang="en-US" sz="2800" baseline="300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th</a:t>
            </a:r>
            <a:r>
              <a:rPr lang="en-US" sz="2800" dirty="0">
                <a:solidFill>
                  <a:srgbClr val="1E4E79"/>
                </a:solidFill>
                <a:cs typeface="Calibri"/>
                <a:sym typeface="Wingdings" panose="05000000000000000000" pitchFamily="2" charset="2"/>
              </a:rPr>
              <a:t> percentile values</a:t>
            </a:r>
            <a:endParaRPr lang="en-US" sz="2800" dirty="0">
              <a:solidFill>
                <a:srgbClr val="1E4E7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611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A41F67-6E16-BC4F-8A8C-42F359C0BCBA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Introduction 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392097" y="4078592"/>
            <a:ext cx="11407806" cy="2191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214545" y="997113"/>
            <a:ext cx="11762912" cy="24318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Monitoring Wi-Fi performance as experienced by end users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Combination of crowdsourced &amp; hardware probe measurements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563732" y="3992751"/>
            <a:ext cx="11762911" cy="1993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Contribution: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Detection of Wi-Fi throughput degradation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Determination of underperforming areas within a Wi-Fi network 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  <a:sym typeface="Wingdings" panose="05000000000000000000" pitchFamily="2" charset="2"/>
              </a:rPr>
              <a:t>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 Admins may enhance performance, e.g. by installing more APs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1395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vs Max HTTP Ping RTT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246246" y="5808054"/>
            <a:ext cx="9979103" cy="5310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656292"/>
            <a:ext cx="11063047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Comparison between the average and the maximum HTTP Ping RTT: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263661" y="5851598"/>
            <a:ext cx="9961688" cy="48750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Maximum values of RTT are much higher than the reported average</a:t>
            </a:r>
          </a:p>
        </p:txBody>
      </p:sp>
      <p:pic>
        <p:nvPicPr>
          <p:cNvPr id="6" name="Picture 5" descr="A graph with blue dots&#10;&#10;Description automatically generated with medium confidence">
            <a:extLst>
              <a:ext uri="{FF2B5EF4-FFF2-40B4-BE49-F238E27FC236}">
                <a16:creationId xmlns:a16="http://schemas.microsoft.com/office/drawing/2014/main" id="{AAEA42F2-BE4B-0BF5-D6C3-02FEA0A9E4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56"/>
          <a:stretch/>
        </p:blipFill>
        <p:spPr>
          <a:xfrm>
            <a:off x="639791" y="1832833"/>
            <a:ext cx="5286579" cy="2874458"/>
          </a:xfrm>
          <a:prstGeom prst="rect">
            <a:avLst/>
          </a:prstGeom>
        </p:spPr>
      </p:pic>
      <p:pic>
        <p:nvPicPr>
          <p:cNvPr id="12" name="Picture 1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F1CA32B-2752-A90D-377D-34D62722E8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06"/>
          <a:stretch/>
        </p:blipFill>
        <p:spPr>
          <a:xfrm>
            <a:off x="6574971" y="1602889"/>
            <a:ext cx="4498207" cy="30676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E56A4C-D2E3-C885-B13D-6E6F32C14CD2}"/>
              </a:ext>
            </a:extLst>
          </p:cNvPr>
          <p:cNvSpPr/>
          <p:nvPr/>
        </p:nvSpPr>
        <p:spPr>
          <a:xfrm>
            <a:off x="6688181" y="2038248"/>
            <a:ext cx="495931" cy="24339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497756-525A-AE75-4C81-3DADC9797068}"/>
              </a:ext>
            </a:extLst>
          </p:cNvPr>
          <p:cNvSpPr/>
          <p:nvPr/>
        </p:nvSpPr>
        <p:spPr>
          <a:xfrm>
            <a:off x="734146" y="2001137"/>
            <a:ext cx="463053" cy="254383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3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8">
            <a:extLst>
              <a:ext uri="{FF2B5EF4-FFF2-40B4-BE49-F238E27FC236}">
                <a16:creationId xmlns:a16="http://schemas.microsoft.com/office/drawing/2014/main" id="{43989705-FEC7-E625-7852-71AB5DBC9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881" y="5202729"/>
            <a:ext cx="9577543" cy="1246157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  <a:defRPr/>
            </a:pPr>
            <a:r>
              <a:rPr lang="en-US" sz="4000" b="1" dirty="0">
                <a:latin typeface="+mn-lt"/>
              </a:rPr>
              <a:t>CERN (Switzerland)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Experiences reported in a published article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(</a:t>
            </a:r>
            <a:r>
              <a:rPr lang="en-US" sz="4000" b="1" dirty="0"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article</a:t>
            </a:r>
            <a:r>
              <a:rPr lang="en-US" sz="4000" b="1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21581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CERN Setup Details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184387" y="2512260"/>
            <a:ext cx="11751974" cy="24831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Thousands of users (researchers, visitors, students, etc.)</a:t>
            </a:r>
          </a:p>
          <a:p>
            <a:pPr indent="-457200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Roughly 5000 Access Points</a:t>
            </a:r>
            <a:endParaRPr lang="en-US" sz="2800" b="1" dirty="0">
              <a:solidFill>
                <a:srgbClr val="1E4E79"/>
              </a:solidFill>
              <a:cs typeface="Calibri"/>
            </a:endParaRP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Both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Hardware Probes (WHP’s) and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Software Probes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(WSP’s) are used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433347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CERN Crowdsourced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548181" y="6337603"/>
            <a:ext cx="11751974" cy="52039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WSP measurements collected from 4 clients within the CERN’s Wi-Fi network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 rotWithShape="1">
          <a:blip r:embed="rId3"/>
          <a:srcRect t="1914" b="2761"/>
          <a:stretch/>
        </p:blipFill>
        <p:spPr>
          <a:xfrm>
            <a:off x="1024567" y="737739"/>
            <a:ext cx="9953625" cy="545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231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CERN Hardware Probe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440026" y="6146597"/>
            <a:ext cx="11751974" cy="52039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WHP measurements collected from 4 locations within the CERN’s Wi-Fi network</a:t>
            </a: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 rotWithShape="1">
          <a:blip r:embed="rId3"/>
          <a:srcRect t="2953" b="3206"/>
          <a:stretch/>
        </p:blipFill>
        <p:spPr>
          <a:xfrm>
            <a:off x="1080779" y="727586"/>
            <a:ext cx="10010775" cy="521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054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Helped CERN Resolve Wi-Fi Issues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305001" y="5329084"/>
            <a:ext cx="11751974" cy="97411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reported Round Trip Time (RTT) and packet loss helped CERN identify an issue in the Wi-Fi configuration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91" y="1344407"/>
            <a:ext cx="11101706" cy="313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23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8">
            <a:extLst>
              <a:ext uri="{FF2B5EF4-FFF2-40B4-BE49-F238E27FC236}">
                <a16:creationId xmlns:a16="http://schemas.microsoft.com/office/drawing/2014/main" id="{43989705-FEC7-E625-7852-71AB5DBC9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881" y="5202729"/>
            <a:ext cx="9577543" cy="1246157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  <a:defRPr/>
            </a:pPr>
            <a:r>
              <a:rPr lang="en-US" sz="4000" b="1" dirty="0">
                <a:latin typeface="+mn-lt"/>
              </a:rPr>
              <a:t>RENU (Uganda)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Experiences reported during an </a:t>
            </a:r>
            <a:r>
              <a:rPr lang="en-US" sz="4000" b="1" dirty="0" err="1">
                <a:latin typeface="+mn-lt"/>
              </a:rPr>
              <a:t>infoshare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(</a:t>
            </a:r>
            <a:r>
              <a:rPr lang="en-US" sz="4000" b="1" dirty="0"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article</a:t>
            </a:r>
            <a:r>
              <a:rPr lang="en-US" sz="4000" b="1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77174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RENU Setup Details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184387" y="2512260"/>
            <a:ext cx="11751974" cy="24831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Thousands of users</a:t>
            </a:r>
          </a:p>
          <a:p>
            <a:pPr indent="-457200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Both WHP and WSP measurements are considered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85505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</a:t>
            </a:r>
            <a:r>
              <a:rPr lang="en-US" sz="3600" i="1">
                <a:solidFill>
                  <a:schemeClr val="bg1"/>
                </a:solidFill>
              </a:rPr>
              <a:t>Helped RENU </a:t>
            </a:r>
            <a:r>
              <a:rPr lang="en-US" sz="3600" i="1" dirty="0">
                <a:solidFill>
                  <a:schemeClr val="bg1"/>
                </a:solidFill>
              </a:rPr>
              <a:t>Resolve Wi-Fi Issues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1494704" y="5584723"/>
            <a:ext cx="9428934" cy="97411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Results reported by two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Hardware Probes (WHP’s) using multiple </a:t>
            </a:r>
            <a:r>
              <a:rPr lang="en-US" sz="2800" dirty="0" err="1">
                <a:solidFill>
                  <a:srgbClr val="1E4E79"/>
                </a:solidFill>
                <a:cs typeface="Calibri"/>
              </a:rPr>
              <a:t>WiFiMon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test tools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029358" y="814069"/>
            <a:ext cx="7438661" cy="433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993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A41F67-6E16-BC4F-8A8C-42F359C0BCBA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016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spcBef>
                <a:spcPts val="0"/>
              </a:spcBef>
              <a:spcAft>
                <a:spcPts val="0"/>
              </a:spcAft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vs Related Monitoring Tools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2C20B293-4E28-03AD-19F7-9ED0106510C3}"/>
              </a:ext>
            </a:extLst>
          </p:cNvPr>
          <p:cNvSpPr txBox="1"/>
          <p:nvPr/>
        </p:nvSpPr>
        <p:spPr bwMode="auto">
          <a:xfrm>
            <a:off x="65192" y="1229645"/>
            <a:ext cx="6579448" cy="4030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Monitoring from the end-user perspective (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end-user experience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)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No requirements for app installation or end-user intervention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Centralized view of Wi-Fi performance available to the administrator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A9C82AC9-AD7F-C7F2-70E6-6F3648334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71268" y="2337675"/>
            <a:ext cx="5075213" cy="256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94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>
            <a:extLst>
              <a:ext uri="{FF2B5EF4-FFF2-40B4-BE49-F238E27FC236}">
                <a16:creationId xmlns:a16="http://schemas.microsoft.com/office/drawing/2014/main" id="{5583F70B-AE08-CB33-B7FC-5377D1693A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39"/>
          <a:stretch/>
        </p:blipFill>
        <p:spPr>
          <a:xfrm>
            <a:off x="3141260" y="883310"/>
            <a:ext cx="5909480" cy="3002900"/>
          </a:xfrm>
          <a:prstGeom prst="rect">
            <a:avLst/>
          </a:prstGeom>
        </p:spPr>
      </p:pic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53AF52C-8D18-FBED-E853-8ABAF4934B7D}"/>
              </a:ext>
            </a:extLst>
          </p:cNvPr>
          <p:cNvSpPr txBox="1">
            <a:spLocks/>
          </p:cNvSpPr>
          <p:nvPr/>
        </p:nvSpPr>
        <p:spPr bwMode="auto">
          <a:xfrm>
            <a:off x="382717" y="73007"/>
            <a:ext cx="11598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Example: </a:t>
            </a: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WiFiMon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vs </a:t>
            </a: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Ookla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Speedtest</a:t>
            </a:r>
            <a:endParaRPr kumimoji="0" lang="en-US" sz="3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graphicFrame>
        <p:nvGraphicFramePr>
          <p:cNvPr id="10" name="Πίνακας 2">
            <a:extLst>
              <a:ext uri="{FF2B5EF4-FFF2-40B4-BE49-F238E27FC236}">
                <a16:creationId xmlns:a16="http://schemas.microsoft.com/office/drawing/2014/main" id="{D98E6B1F-F53A-2994-31D4-E570C2778A1B}"/>
              </a:ext>
            </a:extLst>
          </p:cNvPr>
          <p:cNvGraphicFramePr>
            <a:graphicFrameLocks noGrp="1"/>
          </p:cNvGraphicFramePr>
          <p:nvPr/>
        </p:nvGraphicFramePr>
        <p:xfrm>
          <a:off x="4180768" y="4327714"/>
          <a:ext cx="7463970" cy="216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3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278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WiFiMon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Ookla Speedtest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80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Automatically by visiting a site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By pressing “GO”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2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dirty="0">
                          <a:solidFill>
                            <a:srgbClr val="1F4270"/>
                          </a:solidFill>
                        </a:rPr>
                        <a:t>Wi-Fi administrator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dirty="0">
                          <a:solidFill>
                            <a:srgbClr val="1F4270"/>
                          </a:solidFill>
                        </a:rPr>
                        <a:t>End users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Πίνακας 4">
            <a:extLst>
              <a:ext uri="{FF2B5EF4-FFF2-40B4-BE49-F238E27FC236}">
                <a16:creationId xmlns:a16="http://schemas.microsoft.com/office/drawing/2014/main" id="{36FD459E-9012-B6F0-6F3D-B946C81E5F2A}"/>
              </a:ext>
            </a:extLst>
          </p:cNvPr>
          <p:cNvGraphicFramePr>
            <a:graphicFrameLocks noGrp="1"/>
          </p:cNvGraphicFramePr>
          <p:nvPr/>
        </p:nvGraphicFramePr>
        <p:xfrm>
          <a:off x="309029" y="4938258"/>
          <a:ext cx="3871739" cy="161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1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31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Measurements are triggered: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59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Results collected by: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231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A41F67-6E16-BC4F-8A8C-42F359C0BCBA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78E4527-A383-CF01-80A0-F40BEF76A087}"/>
              </a:ext>
            </a:extLst>
          </p:cNvPr>
          <p:cNvSpPr txBox="1">
            <a:spLocks/>
          </p:cNvSpPr>
          <p:nvPr/>
        </p:nvSpPr>
        <p:spPr>
          <a:xfrm>
            <a:off x="369571" y="660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WiFiMon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Operation</a:t>
            </a:r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B7C9C396-9E37-D714-EE74-980C96590B09}"/>
              </a:ext>
            </a:extLst>
          </p:cNvPr>
          <p:cNvSpPr txBox="1"/>
          <p:nvPr/>
        </p:nvSpPr>
        <p:spPr bwMode="auto">
          <a:xfrm>
            <a:off x="165209" y="925545"/>
            <a:ext cx="6145289" cy="22376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Pts val="2800"/>
              <a:buFont typeface="Arial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12B8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WiFiMon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2B8B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Components: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Software Probes (WSPs)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Hardware Probes (WHPs)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Analysis Server (WAS)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 Server (WTS)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computer network diagram with a computer and a computer chip&#10;&#10;Description automatically generated">
            <a:extLst>
              <a:ext uri="{FF2B5EF4-FFF2-40B4-BE49-F238E27FC236}">
                <a16:creationId xmlns:a16="http://schemas.microsoft.com/office/drawing/2014/main" id="{0DFA58A7-0F12-E05F-6841-BB89D4309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44969" y="1008157"/>
            <a:ext cx="7016059" cy="571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5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8">
            <a:extLst>
              <a:ext uri="{FF2B5EF4-FFF2-40B4-BE49-F238E27FC236}">
                <a16:creationId xmlns:a16="http://schemas.microsoft.com/office/drawing/2014/main" id="{43989705-FEC7-E625-7852-71AB5DBC9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721" y="4964985"/>
            <a:ext cx="3624799" cy="1246157"/>
          </a:xfrm>
        </p:spPr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Users</a:t>
            </a:r>
          </a:p>
        </p:txBody>
      </p:sp>
    </p:spTree>
    <p:extLst>
      <p:ext uri="{BB962C8B-B14F-4D97-AF65-F5344CB8AC3E}">
        <p14:creationId xmlns:p14="http://schemas.microsoft.com/office/powerpoint/2010/main" val="2007788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Main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Users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305001" y="958074"/>
            <a:ext cx="11762912" cy="360466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0"/>
              </a:spcAft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ASNET-AM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, Armenia</a:t>
            </a:r>
          </a:p>
          <a:p>
            <a:pPr>
              <a:spcAft>
                <a:spcPts val="3000"/>
              </a:spcAft>
              <a:defRPr/>
            </a:pPr>
            <a:endParaRPr lang="en-US" sz="2800" dirty="0">
              <a:solidFill>
                <a:srgbClr val="1E4E79"/>
              </a:solidFill>
              <a:cs typeface="Calibri"/>
            </a:endParaRPr>
          </a:p>
          <a:p>
            <a:pPr>
              <a:spcAft>
                <a:spcPts val="3000"/>
              </a:spcAft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CERN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, Switzerland</a:t>
            </a:r>
          </a:p>
          <a:p>
            <a:pPr>
              <a:spcAft>
                <a:spcPts val="3000"/>
              </a:spcAft>
              <a:defRPr/>
            </a:pPr>
            <a:endParaRPr lang="en-US" sz="2800" dirty="0">
              <a:solidFill>
                <a:srgbClr val="1E4E79"/>
              </a:solidFill>
              <a:cs typeface="Calibri"/>
            </a:endParaRPr>
          </a:p>
          <a:p>
            <a:pPr>
              <a:spcAft>
                <a:spcPts val="1800"/>
              </a:spcAft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RENU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, Uganda</a:t>
            </a:r>
          </a:p>
          <a:p>
            <a:pPr>
              <a:spcAft>
                <a:spcPts val="1800"/>
              </a:spcAft>
              <a:defRPr/>
            </a:pPr>
            <a:endParaRPr lang="en-US" sz="2800" dirty="0">
              <a:solidFill>
                <a:srgbClr val="1E4E79"/>
              </a:solidFill>
              <a:cs typeface="Calibri"/>
            </a:endParaRPr>
          </a:p>
          <a:p>
            <a:pPr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Currently being tested in 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Brazil</a:t>
            </a:r>
          </a:p>
        </p:txBody>
      </p:sp>
    </p:spTree>
    <p:extLst>
      <p:ext uri="{BB962C8B-B14F-4D97-AF65-F5344CB8AC3E}">
        <p14:creationId xmlns:p14="http://schemas.microsoft.com/office/powerpoint/2010/main" val="2074959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8">
            <a:extLst>
              <a:ext uri="{FF2B5EF4-FFF2-40B4-BE49-F238E27FC236}">
                <a16:creationId xmlns:a16="http://schemas.microsoft.com/office/drawing/2014/main" id="{43989705-FEC7-E625-7852-71AB5DBC9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17" y="5093001"/>
            <a:ext cx="8224231" cy="1246157"/>
          </a:xfrm>
        </p:spPr>
        <p:txBody>
          <a:bodyPr/>
          <a:lstStyle/>
          <a:p>
            <a:pPr marL="0" indent="0">
              <a:spcAft>
                <a:spcPts val="1200"/>
              </a:spcAft>
              <a:defRPr/>
            </a:pPr>
            <a:r>
              <a:rPr lang="en-US" sz="4000" b="1" dirty="0">
                <a:latin typeface="+mn-lt"/>
              </a:rPr>
              <a:t>ASNET-AM (Armenia)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Experiences from a conference pilot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85834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8" ma:contentTypeDescription="Create a new document." ma:contentTypeScope="" ma:versionID="a117e5615bdb4a3d6028115d9a02e72f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fb6cdc4fa938cfac5929b374edecd0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60DE6D5-1D5D-4AB0-A59C-D7A69D535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5908ebff-5f8e-4240-93d2-61fbc062eddd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8228d8e9-cc2d-4be2-9152-6eed6b2f3705"/>
    <ds:schemaRef ds:uri="http://schemas.microsoft.com/office/2006/metadata/propertie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16938</TotalTime>
  <Words>1122</Words>
  <Application>Microsoft Office PowerPoint</Application>
  <PresentationFormat>Widescreen</PresentationFormat>
  <Paragraphs>197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Wingdings</vt:lpstr>
      <vt:lpstr>Cover</vt:lpstr>
      <vt:lpstr>Standard layout</vt:lpstr>
      <vt:lpstr>1_Standard layout</vt:lpstr>
      <vt:lpstr>blank</vt:lpstr>
      <vt:lpstr>End Slide</vt:lpstr>
      <vt:lpstr>WiFiMon: Experiences from Users</vt:lpstr>
      <vt:lpstr>PowerPoint Presentation</vt:lpstr>
      <vt:lpstr>Introduction </vt:lpstr>
      <vt:lpstr>WiFiMon vs Related Monitoring Tools</vt:lpstr>
      <vt:lpstr>PowerPoint Presentation</vt:lpstr>
      <vt:lpstr>PowerPoint Presentation</vt:lpstr>
      <vt:lpstr>WiFiMon Users</vt:lpstr>
      <vt:lpstr>Main WiFiMon Users</vt:lpstr>
      <vt:lpstr>ASNET-AM (Armenia) Experiences from a conference pilot</vt:lpstr>
      <vt:lpstr>ASNET-AM Pilot Details (1/2)</vt:lpstr>
      <vt:lpstr>ASNET-AM Pilot Details (2/2)</vt:lpstr>
      <vt:lpstr>Overview of WiFiMon Measurements (1/8)</vt:lpstr>
      <vt:lpstr>Overview of WiFiMon Measurements (2/8)</vt:lpstr>
      <vt:lpstr>Overview of WiFiMon Measurements (3/8)</vt:lpstr>
      <vt:lpstr>Overview of WiFiMon Measurements (4/8)</vt:lpstr>
      <vt:lpstr>Overview of WiFiMon Measurements (5/8)</vt:lpstr>
      <vt:lpstr>Overview of WiFiMon Measurements (6/8)</vt:lpstr>
      <vt:lpstr>Overview of WiFiMon Measurements (7/8)</vt:lpstr>
      <vt:lpstr>Overview of WiFiMon Measurements (8/8)</vt:lpstr>
      <vt:lpstr>WiFiMon Performance Measurements</vt:lpstr>
      <vt:lpstr>Average Download Throughput – Per Test-Tool</vt:lpstr>
      <vt:lpstr>Average Download Throughput – Aggregated</vt:lpstr>
      <vt:lpstr>Average Upload Throughput – Aggregated</vt:lpstr>
      <vt:lpstr>A Closer look on October 3rd Measurements</vt:lpstr>
      <vt:lpstr>Average HTTP Ping RTT - Aggregated</vt:lpstr>
      <vt:lpstr>Average Jitter</vt:lpstr>
      <vt:lpstr>Average Link Quality</vt:lpstr>
      <vt:lpstr>Average Number of Users</vt:lpstr>
      <vt:lpstr>WiFiMon Performance Measurements</vt:lpstr>
      <vt:lpstr>Average vs Max HTTP Ping RTT</vt:lpstr>
      <vt:lpstr>CERN (Switzerland) Experiences reported in a published article (article)</vt:lpstr>
      <vt:lpstr>CERN Setup Details</vt:lpstr>
      <vt:lpstr>CERN Crowdsourced Measurements</vt:lpstr>
      <vt:lpstr>CERN Hardware Probe Measurements</vt:lpstr>
      <vt:lpstr>WiFiMon Helped CERN Resolve Wi-Fi Issues</vt:lpstr>
      <vt:lpstr>RENU (Uganda) Experiences reported during an infoshare (article)</vt:lpstr>
      <vt:lpstr>RENU Setup Details</vt:lpstr>
      <vt:lpstr>WiFiMon Helped RENU Resolve Wi-Fi Issues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WiFiMon Probes for Digital Generations</dc:title>
  <dc:creator>Elisantila Gaci</dc:creator>
  <cp:keywords>GN5-1</cp:keywords>
  <cp:lastModifiedBy>Elisantila Gaci</cp:lastModifiedBy>
  <cp:revision>102</cp:revision>
  <dcterms:created xsi:type="dcterms:W3CDTF">2023-05-29T08:40:15Z</dcterms:created>
  <dcterms:modified xsi:type="dcterms:W3CDTF">2024-10-22T23:33:34Z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