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57" r:id="rId4"/>
    <p:sldId id="258" r:id="rId5"/>
    <p:sldId id="259" r:id="rId6"/>
    <p:sldId id="260" r:id="rId7"/>
    <p:sldId id="261" r:id="rId8"/>
    <p:sldId id="265" r:id="rId9"/>
    <p:sldId id="263" r:id="rId10"/>
    <p:sldId id="264" r:id="rId11"/>
    <p:sldId id="266" r:id="rId12"/>
    <p:sldId id="268" r:id="rId13"/>
    <p:sldId id="270" r:id="rId14"/>
    <p:sldId id="267" r:id="rId15"/>
    <p:sldId id="269" r:id="rId16"/>
    <p:sldId id="271" r:id="rId17"/>
    <p:sldId id="272" r:id="rId18"/>
    <p:sldId id="275" r:id="rId19"/>
  </p:sldIdLst>
  <p:sldSz cx="12192000" cy="6858000"/>
  <p:notesSz cx="6858000" cy="9144000"/>
  <p:defaultTextStyle>
    <a:defPPr>
      <a:defRPr lang="en-N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342B1F-EB69-4313-B524-B47CA842760F}" v="97" dt="2024-10-25T16:34:14.6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2" autoAdjust="0"/>
    <p:restoredTop sz="94660"/>
  </p:normalViewPr>
  <p:slideViewPr>
    <p:cSldViewPr snapToGrid="0" showGuides="1">
      <p:cViewPr varScale="1">
        <p:scale>
          <a:sx n="78" d="100"/>
          <a:sy n="78" d="100"/>
        </p:scale>
        <p:origin x="82"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dirty="0"/>
              <a:t>Purpose</a:t>
            </a:r>
            <a:r>
              <a:rPr lang="en-GB" baseline="0" dirty="0"/>
              <a:t> for using AI</a:t>
            </a:r>
            <a:endParaRPr lang="en-GB"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NA"/>
        </a:p>
      </c:txPr>
    </c:title>
    <c:autoTitleDeleted val="0"/>
    <c:plotArea>
      <c:layout/>
      <c:barChart>
        <c:barDir val="bar"/>
        <c:grouping val="clustered"/>
        <c:varyColors val="0"/>
        <c:ser>
          <c:idx val="0"/>
          <c:order val="0"/>
          <c:tx>
            <c:strRef>
              <c:f>Sheet1!$B$9</c:f>
              <c:strCache>
                <c:ptCount val="1"/>
                <c:pt idx="0">
                  <c:v>Total </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cat>
            <c:strRef>
              <c:f>Sheet1!$A$10:$A$20</c:f>
              <c:strCache>
                <c:ptCount val="11"/>
                <c:pt idx="0">
                  <c:v>Data analysis, visualisation or modelling of data</c:v>
                </c:pt>
                <c:pt idx="1">
                  <c:v> Programming or simulations</c:v>
                </c:pt>
                <c:pt idx="2">
                  <c:v>Decision-making (e.g. by proposing alternatives, arguments, scenarios</c:v>
                </c:pt>
                <c:pt idx="3">
                  <c:v>Explanations of subject-specific facts, clarification of questions of understanding</c:v>
                </c:pt>
                <c:pt idx="4">
                  <c:v>Generate content for assignments and academic projects</c:v>
                </c:pt>
                <c:pt idx="5">
                  <c:v>Developing concepts or generating ideas (e.g. project designs</c:v>
                </c:pt>
                <c:pt idx="6">
                  <c:v> AI for research or study of literature</c:v>
                </c:pt>
                <c:pt idx="7">
                  <c:v>Problem-solving (e.g. when solving exercises)</c:v>
                </c:pt>
                <c:pt idx="8">
                  <c:v>Text analysis, text processing or text generation (e.g. of summaries, written work, etc</c:v>
                </c:pt>
                <c:pt idx="9">
                  <c:v> Language processing (e.g. transcription of lectures, discussions, etc</c:v>
                </c:pt>
                <c:pt idx="10">
                  <c:v>Translations or overcoming language problems, e.g. simplification of texts in a foreign language</c:v>
                </c:pt>
              </c:strCache>
            </c:strRef>
          </c:cat>
          <c:val>
            <c:numRef>
              <c:f>Sheet1!$B$10:$B$20</c:f>
              <c:numCache>
                <c:formatCode>General</c:formatCode>
                <c:ptCount val="11"/>
                <c:pt idx="0">
                  <c:v>30</c:v>
                </c:pt>
                <c:pt idx="1">
                  <c:v>18</c:v>
                </c:pt>
                <c:pt idx="2">
                  <c:v>47</c:v>
                </c:pt>
                <c:pt idx="3">
                  <c:v>111</c:v>
                </c:pt>
                <c:pt idx="4">
                  <c:v>100</c:v>
                </c:pt>
                <c:pt idx="5">
                  <c:v>66</c:v>
                </c:pt>
                <c:pt idx="6">
                  <c:v>44</c:v>
                </c:pt>
                <c:pt idx="7">
                  <c:v>60</c:v>
                </c:pt>
                <c:pt idx="8">
                  <c:v>36</c:v>
                </c:pt>
                <c:pt idx="9">
                  <c:v>23</c:v>
                </c:pt>
                <c:pt idx="10">
                  <c:v>23</c:v>
                </c:pt>
              </c:numCache>
            </c:numRef>
          </c:val>
          <c:extLst>
            <c:ext xmlns:c16="http://schemas.microsoft.com/office/drawing/2014/chart" uri="{C3380CC4-5D6E-409C-BE32-E72D297353CC}">
              <c16:uniqueId val="{00000000-70C0-4AC9-88EC-90EE2D56CF6C}"/>
            </c:ext>
          </c:extLst>
        </c:ser>
        <c:ser>
          <c:idx val="1"/>
          <c:order val="1"/>
          <c:tx>
            <c:strRef>
              <c:f>Sheet1!$C$9</c:f>
              <c:strCache>
                <c:ptCount val="1"/>
                <c:pt idx="0">
                  <c:v>Percent</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cat>
            <c:strRef>
              <c:f>Sheet1!$A$10:$A$20</c:f>
              <c:strCache>
                <c:ptCount val="11"/>
                <c:pt idx="0">
                  <c:v>Data analysis, visualisation or modelling of data</c:v>
                </c:pt>
                <c:pt idx="1">
                  <c:v> Programming or simulations</c:v>
                </c:pt>
                <c:pt idx="2">
                  <c:v>Decision-making (e.g. by proposing alternatives, arguments, scenarios</c:v>
                </c:pt>
                <c:pt idx="3">
                  <c:v>Explanations of subject-specific facts, clarification of questions of understanding</c:v>
                </c:pt>
                <c:pt idx="4">
                  <c:v>Generate content for assignments and academic projects</c:v>
                </c:pt>
                <c:pt idx="5">
                  <c:v>Developing concepts or generating ideas (e.g. project designs</c:v>
                </c:pt>
                <c:pt idx="6">
                  <c:v> AI for research or study of literature</c:v>
                </c:pt>
                <c:pt idx="7">
                  <c:v>Problem-solving (e.g. when solving exercises)</c:v>
                </c:pt>
                <c:pt idx="8">
                  <c:v>Text analysis, text processing or text generation (e.g. of summaries, written work, etc</c:v>
                </c:pt>
                <c:pt idx="9">
                  <c:v> Language processing (e.g. transcription of lectures, discussions, etc</c:v>
                </c:pt>
                <c:pt idx="10">
                  <c:v>Translations or overcoming language problems, e.g. simplification of texts in a foreign language</c:v>
                </c:pt>
              </c:strCache>
            </c:strRef>
          </c:cat>
          <c:val>
            <c:numRef>
              <c:f>Sheet1!$C$10:$C$20</c:f>
              <c:numCache>
                <c:formatCode>0.00%</c:formatCode>
                <c:ptCount val="11"/>
                <c:pt idx="0">
                  <c:v>0.17399999999999999</c:v>
                </c:pt>
                <c:pt idx="1">
                  <c:v>0.105</c:v>
                </c:pt>
                <c:pt idx="2">
                  <c:v>0.27300000000000002</c:v>
                </c:pt>
                <c:pt idx="3">
                  <c:v>0.64500000000000002</c:v>
                </c:pt>
                <c:pt idx="4">
                  <c:v>0.58099999999999996</c:v>
                </c:pt>
                <c:pt idx="5">
                  <c:v>0.38400000000000001</c:v>
                </c:pt>
                <c:pt idx="6" formatCode="0%">
                  <c:v>25.06</c:v>
                </c:pt>
                <c:pt idx="7">
                  <c:v>0.34899999999999998</c:v>
                </c:pt>
                <c:pt idx="8">
                  <c:v>0.20899999999999999</c:v>
                </c:pt>
                <c:pt idx="9">
                  <c:v>0.13400000000000001</c:v>
                </c:pt>
                <c:pt idx="10">
                  <c:v>0.13400000000000001</c:v>
                </c:pt>
              </c:numCache>
            </c:numRef>
          </c:val>
          <c:extLst>
            <c:ext xmlns:c16="http://schemas.microsoft.com/office/drawing/2014/chart" uri="{C3380CC4-5D6E-409C-BE32-E72D297353CC}">
              <c16:uniqueId val="{00000001-70C0-4AC9-88EC-90EE2D56CF6C}"/>
            </c:ext>
          </c:extLst>
        </c:ser>
        <c:dLbls>
          <c:showLegendKey val="0"/>
          <c:showVal val="0"/>
          <c:showCatName val="0"/>
          <c:showSerName val="0"/>
          <c:showPercent val="0"/>
          <c:showBubbleSize val="0"/>
        </c:dLbls>
        <c:gapWidth val="150"/>
        <c:axId val="1104868528"/>
        <c:axId val="1104871408"/>
      </c:barChart>
      <c:catAx>
        <c:axId val="1104868528"/>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NA"/>
          </a:p>
        </c:txPr>
        <c:crossAx val="1104871408"/>
        <c:crosses val="autoZero"/>
        <c:auto val="1"/>
        <c:lblAlgn val="ctr"/>
        <c:lblOffset val="100"/>
        <c:noMultiLvlLbl val="0"/>
      </c:catAx>
      <c:valAx>
        <c:axId val="1104871408"/>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NA"/>
          </a:p>
        </c:txPr>
        <c:crossAx val="11048685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NA"/>
        </a:p>
      </c:txPr>
    </c:legend>
    <c:plotVisOnly val="1"/>
    <c:dispBlanksAs val="gap"/>
    <c:showDLblsOverMax val="0"/>
  </c:chart>
  <c:spPr>
    <a:noFill/>
    <a:ln>
      <a:noFill/>
    </a:ln>
    <a:effectLst/>
  </c:spPr>
  <c:txPr>
    <a:bodyPr/>
    <a:lstStyle/>
    <a:p>
      <a:pPr>
        <a:defRPr/>
      </a:pPr>
      <a:endParaRPr lang="en-N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833E22E3-E9B5-45FE-9686-D037493DC75A}" type="doc">
      <dgm:prSet loTypeId="urn:microsoft.com/office/officeart/2016/7/layout/RepeatingBendingProcessNew" loCatId="process" qsTypeId="urn:microsoft.com/office/officeart/2005/8/quickstyle/simple1" qsCatId="simple" csTypeId="urn:microsoft.com/office/officeart/2005/8/colors/accent1_2" csCatId="accent1"/>
      <dgm:spPr/>
      <dgm:t>
        <a:bodyPr/>
        <a:lstStyle/>
        <a:p>
          <a:endParaRPr lang="en-US"/>
        </a:p>
      </dgm:t>
    </dgm:pt>
    <dgm:pt modelId="{7478EBE2-9620-4C5C-AA70-69DD4ED54980}">
      <dgm:prSet/>
      <dgm:spPr/>
      <dgm:t>
        <a:bodyPr/>
        <a:lstStyle/>
        <a:p>
          <a:r>
            <a:rPr lang="en-GB"/>
            <a:t>Introduction and background of the study</a:t>
          </a:r>
          <a:endParaRPr lang="en-US"/>
        </a:p>
      </dgm:t>
    </dgm:pt>
    <dgm:pt modelId="{8A54F6AD-FA4B-4918-9CFE-A924141A2207}" type="parTrans" cxnId="{6A99F334-2C8C-423C-9179-CDA025216DB3}">
      <dgm:prSet/>
      <dgm:spPr/>
      <dgm:t>
        <a:bodyPr/>
        <a:lstStyle/>
        <a:p>
          <a:endParaRPr lang="en-US"/>
        </a:p>
      </dgm:t>
    </dgm:pt>
    <dgm:pt modelId="{E161A3EE-2957-4C37-8ADF-F6BF1C6E5F81}" type="sibTrans" cxnId="{6A99F334-2C8C-423C-9179-CDA025216DB3}">
      <dgm:prSet/>
      <dgm:spPr/>
      <dgm:t>
        <a:bodyPr/>
        <a:lstStyle/>
        <a:p>
          <a:endParaRPr lang="en-US"/>
        </a:p>
      </dgm:t>
    </dgm:pt>
    <dgm:pt modelId="{2E396749-4DD8-4206-818E-0D334C253435}">
      <dgm:prSet/>
      <dgm:spPr/>
      <dgm:t>
        <a:bodyPr/>
        <a:lstStyle/>
        <a:p>
          <a:r>
            <a:rPr lang="en-GB"/>
            <a:t>Objectives of the study</a:t>
          </a:r>
          <a:endParaRPr lang="en-US"/>
        </a:p>
      </dgm:t>
    </dgm:pt>
    <dgm:pt modelId="{014CF3D9-047C-47BB-BA05-756AFDD57AF0}" type="parTrans" cxnId="{7B41A943-023D-441B-9E2F-0E2187CEB3A3}">
      <dgm:prSet/>
      <dgm:spPr/>
      <dgm:t>
        <a:bodyPr/>
        <a:lstStyle/>
        <a:p>
          <a:endParaRPr lang="en-US"/>
        </a:p>
      </dgm:t>
    </dgm:pt>
    <dgm:pt modelId="{A0BBFF9C-3831-4A04-9744-06CE43D985A8}" type="sibTrans" cxnId="{7B41A943-023D-441B-9E2F-0E2187CEB3A3}">
      <dgm:prSet/>
      <dgm:spPr/>
      <dgm:t>
        <a:bodyPr/>
        <a:lstStyle/>
        <a:p>
          <a:endParaRPr lang="en-US"/>
        </a:p>
      </dgm:t>
    </dgm:pt>
    <dgm:pt modelId="{F277C635-E137-4C82-A628-0B06503DEE17}">
      <dgm:prSet/>
      <dgm:spPr/>
      <dgm:t>
        <a:bodyPr/>
        <a:lstStyle/>
        <a:p>
          <a:r>
            <a:rPr lang="en-GB"/>
            <a:t>Methods of data collection and analysis</a:t>
          </a:r>
          <a:endParaRPr lang="en-US"/>
        </a:p>
      </dgm:t>
    </dgm:pt>
    <dgm:pt modelId="{A427C91E-7FD7-4F4E-8632-739BC7F0A539}" type="parTrans" cxnId="{D548E976-4441-462B-8A29-03BC4FD33C7D}">
      <dgm:prSet/>
      <dgm:spPr/>
      <dgm:t>
        <a:bodyPr/>
        <a:lstStyle/>
        <a:p>
          <a:endParaRPr lang="en-US"/>
        </a:p>
      </dgm:t>
    </dgm:pt>
    <dgm:pt modelId="{0742F05A-9C67-4C47-B2DB-10BF55D98249}" type="sibTrans" cxnId="{D548E976-4441-462B-8A29-03BC4FD33C7D}">
      <dgm:prSet/>
      <dgm:spPr/>
      <dgm:t>
        <a:bodyPr/>
        <a:lstStyle/>
        <a:p>
          <a:endParaRPr lang="en-US"/>
        </a:p>
      </dgm:t>
    </dgm:pt>
    <dgm:pt modelId="{207CBE2D-123B-49DA-9FF2-8F7ECDEE4A03}">
      <dgm:prSet/>
      <dgm:spPr/>
      <dgm:t>
        <a:bodyPr/>
        <a:lstStyle/>
        <a:p>
          <a:r>
            <a:rPr lang="en-GB"/>
            <a:t>Demographic data</a:t>
          </a:r>
          <a:endParaRPr lang="en-US"/>
        </a:p>
      </dgm:t>
    </dgm:pt>
    <dgm:pt modelId="{9B3E10A2-2A42-4AA7-B9D8-F4A10C9A92ED}" type="parTrans" cxnId="{BD9C1103-D622-412B-B994-580D7D8FC5E4}">
      <dgm:prSet/>
      <dgm:spPr/>
      <dgm:t>
        <a:bodyPr/>
        <a:lstStyle/>
        <a:p>
          <a:endParaRPr lang="en-US"/>
        </a:p>
      </dgm:t>
    </dgm:pt>
    <dgm:pt modelId="{BF143811-559F-403B-ADE9-04BCACDBC331}" type="sibTrans" cxnId="{BD9C1103-D622-412B-B994-580D7D8FC5E4}">
      <dgm:prSet/>
      <dgm:spPr/>
      <dgm:t>
        <a:bodyPr/>
        <a:lstStyle/>
        <a:p>
          <a:endParaRPr lang="en-US"/>
        </a:p>
      </dgm:t>
    </dgm:pt>
    <dgm:pt modelId="{5DBABD14-4930-4B23-8889-382CF34E637A}">
      <dgm:prSet/>
      <dgm:spPr/>
      <dgm:t>
        <a:bodyPr/>
        <a:lstStyle/>
        <a:p>
          <a:r>
            <a:rPr lang="en-GB"/>
            <a:t>Findings</a:t>
          </a:r>
          <a:endParaRPr lang="en-US"/>
        </a:p>
      </dgm:t>
    </dgm:pt>
    <dgm:pt modelId="{54C1445C-2C21-4732-9F99-28788F3CE85D}" type="parTrans" cxnId="{3FB919A0-7488-4B2E-B957-6F1F07CA78A6}">
      <dgm:prSet/>
      <dgm:spPr/>
      <dgm:t>
        <a:bodyPr/>
        <a:lstStyle/>
        <a:p>
          <a:endParaRPr lang="en-US"/>
        </a:p>
      </dgm:t>
    </dgm:pt>
    <dgm:pt modelId="{716697B3-E368-4F78-9171-3B972842A927}" type="sibTrans" cxnId="{3FB919A0-7488-4B2E-B957-6F1F07CA78A6}">
      <dgm:prSet/>
      <dgm:spPr/>
      <dgm:t>
        <a:bodyPr/>
        <a:lstStyle/>
        <a:p>
          <a:endParaRPr lang="en-US"/>
        </a:p>
      </dgm:t>
    </dgm:pt>
    <dgm:pt modelId="{74A883F6-4843-4AD7-9702-D1AE53DF19AB}">
      <dgm:prSet/>
      <dgm:spPr/>
      <dgm:t>
        <a:bodyPr/>
        <a:lstStyle/>
        <a:p>
          <a:r>
            <a:rPr lang="en-GB"/>
            <a:t>Discussion and conclusion</a:t>
          </a:r>
          <a:endParaRPr lang="en-US"/>
        </a:p>
      </dgm:t>
    </dgm:pt>
    <dgm:pt modelId="{F021107A-9B9F-4BEF-B7C0-DB1E19459BD3}" type="parTrans" cxnId="{0C36B490-D2F5-4E32-A640-340E14C3B172}">
      <dgm:prSet/>
      <dgm:spPr/>
      <dgm:t>
        <a:bodyPr/>
        <a:lstStyle/>
        <a:p>
          <a:endParaRPr lang="en-US"/>
        </a:p>
      </dgm:t>
    </dgm:pt>
    <dgm:pt modelId="{D7DE3578-36DC-4E12-AF76-E82336A3AFAE}" type="sibTrans" cxnId="{0C36B490-D2F5-4E32-A640-340E14C3B172}">
      <dgm:prSet/>
      <dgm:spPr/>
      <dgm:t>
        <a:bodyPr/>
        <a:lstStyle/>
        <a:p>
          <a:endParaRPr lang="en-US"/>
        </a:p>
      </dgm:t>
    </dgm:pt>
    <dgm:pt modelId="{FBA9E909-979C-4076-9B9B-8F1DA6B32760}" type="pres">
      <dgm:prSet presAssocID="{833E22E3-E9B5-45FE-9686-D037493DC75A}" presName="Name0" presStyleCnt="0">
        <dgm:presLayoutVars>
          <dgm:dir/>
          <dgm:resizeHandles val="exact"/>
        </dgm:presLayoutVars>
      </dgm:prSet>
      <dgm:spPr/>
    </dgm:pt>
    <dgm:pt modelId="{E31460F5-9907-4654-BD9A-1F51DED26DA1}" type="pres">
      <dgm:prSet presAssocID="{7478EBE2-9620-4C5C-AA70-69DD4ED54980}" presName="node" presStyleLbl="node1" presStyleIdx="0" presStyleCnt="6">
        <dgm:presLayoutVars>
          <dgm:bulletEnabled val="1"/>
        </dgm:presLayoutVars>
      </dgm:prSet>
      <dgm:spPr/>
    </dgm:pt>
    <dgm:pt modelId="{5A75950E-1968-4FFF-97B7-A97970710EE9}" type="pres">
      <dgm:prSet presAssocID="{E161A3EE-2957-4C37-8ADF-F6BF1C6E5F81}" presName="sibTrans" presStyleLbl="sibTrans1D1" presStyleIdx="0" presStyleCnt="5"/>
      <dgm:spPr/>
    </dgm:pt>
    <dgm:pt modelId="{02A9FB32-2F08-453A-9C54-61956F6E75A0}" type="pres">
      <dgm:prSet presAssocID="{E161A3EE-2957-4C37-8ADF-F6BF1C6E5F81}" presName="connectorText" presStyleLbl="sibTrans1D1" presStyleIdx="0" presStyleCnt="5"/>
      <dgm:spPr/>
    </dgm:pt>
    <dgm:pt modelId="{AB728E1E-CF79-46A0-9B4C-89FF436972DB}" type="pres">
      <dgm:prSet presAssocID="{2E396749-4DD8-4206-818E-0D334C253435}" presName="node" presStyleLbl="node1" presStyleIdx="1" presStyleCnt="6">
        <dgm:presLayoutVars>
          <dgm:bulletEnabled val="1"/>
        </dgm:presLayoutVars>
      </dgm:prSet>
      <dgm:spPr/>
    </dgm:pt>
    <dgm:pt modelId="{47E2FC18-5730-4EA3-AF9F-E2E5D7061BBE}" type="pres">
      <dgm:prSet presAssocID="{A0BBFF9C-3831-4A04-9744-06CE43D985A8}" presName="sibTrans" presStyleLbl="sibTrans1D1" presStyleIdx="1" presStyleCnt="5"/>
      <dgm:spPr/>
    </dgm:pt>
    <dgm:pt modelId="{09EF15DD-0334-4713-B2B6-F2D8CAE210D3}" type="pres">
      <dgm:prSet presAssocID="{A0BBFF9C-3831-4A04-9744-06CE43D985A8}" presName="connectorText" presStyleLbl="sibTrans1D1" presStyleIdx="1" presStyleCnt="5"/>
      <dgm:spPr/>
    </dgm:pt>
    <dgm:pt modelId="{FAC78A83-6F18-450D-A3DD-AB6326C94BC5}" type="pres">
      <dgm:prSet presAssocID="{F277C635-E137-4C82-A628-0B06503DEE17}" presName="node" presStyleLbl="node1" presStyleIdx="2" presStyleCnt="6">
        <dgm:presLayoutVars>
          <dgm:bulletEnabled val="1"/>
        </dgm:presLayoutVars>
      </dgm:prSet>
      <dgm:spPr/>
    </dgm:pt>
    <dgm:pt modelId="{EA679A9F-99B1-465F-BA68-0BC41BFA7CDF}" type="pres">
      <dgm:prSet presAssocID="{0742F05A-9C67-4C47-B2DB-10BF55D98249}" presName="sibTrans" presStyleLbl="sibTrans1D1" presStyleIdx="2" presStyleCnt="5"/>
      <dgm:spPr/>
    </dgm:pt>
    <dgm:pt modelId="{8DD1DED1-BFE9-4C53-ABC8-0E000DB8E8AD}" type="pres">
      <dgm:prSet presAssocID="{0742F05A-9C67-4C47-B2DB-10BF55D98249}" presName="connectorText" presStyleLbl="sibTrans1D1" presStyleIdx="2" presStyleCnt="5"/>
      <dgm:spPr/>
    </dgm:pt>
    <dgm:pt modelId="{4C00D30E-9F1F-4910-B151-D829C8EF619D}" type="pres">
      <dgm:prSet presAssocID="{207CBE2D-123B-49DA-9FF2-8F7ECDEE4A03}" presName="node" presStyleLbl="node1" presStyleIdx="3" presStyleCnt="6">
        <dgm:presLayoutVars>
          <dgm:bulletEnabled val="1"/>
        </dgm:presLayoutVars>
      </dgm:prSet>
      <dgm:spPr/>
    </dgm:pt>
    <dgm:pt modelId="{D1AB11AB-B839-4E69-9F5A-A7303C345A12}" type="pres">
      <dgm:prSet presAssocID="{BF143811-559F-403B-ADE9-04BCACDBC331}" presName="sibTrans" presStyleLbl="sibTrans1D1" presStyleIdx="3" presStyleCnt="5"/>
      <dgm:spPr/>
    </dgm:pt>
    <dgm:pt modelId="{4ED7539D-7DE4-4AFB-AE1B-C8504591AEC9}" type="pres">
      <dgm:prSet presAssocID="{BF143811-559F-403B-ADE9-04BCACDBC331}" presName="connectorText" presStyleLbl="sibTrans1D1" presStyleIdx="3" presStyleCnt="5"/>
      <dgm:spPr/>
    </dgm:pt>
    <dgm:pt modelId="{8C9522BF-43DE-4AD8-8E69-5446AD4B46E9}" type="pres">
      <dgm:prSet presAssocID="{5DBABD14-4930-4B23-8889-382CF34E637A}" presName="node" presStyleLbl="node1" presStyleIdx="4" presStyleCnt="6">
        <dgm:presLayoutVars>
          <dgm:bulletEnabled val="1"/>
        </dgm:presLayoutVars>
      </dgm:prSet>
      <dgm:spPr/>
    </dgm:pt>
    <dgm:pt modelId="{8CE29677-6F53-4139-82B7-206A83992C72}" type="pres">
      <dgm:prSet presAssocID="{716697B3-E368-4F78-9171-3B972842A927}" presName="sibTrans" presStyleLbl="sibTrans1D1" presStyleIdx="4" presStyleCnt="5"/>
      <dgm:spPr/>
    </dgm:pt>
    <dgm:pt modelId="{18A75FF4-551B-4FBD-A509-F2DB8B6CD483}" type="pres">
      <dgm:prSet presAssocID="{716697B3-E368-4F78-9171-3B972842A927}" presName="connectorText" presStyleLbl="sibTrans1D1" presStyleIdx="4" presStyleCnt="5"/>
      <dgm:spPr/>
    </dgm:pt>
    <dgm:pt modelId="{F4EC6539-8251-46D7-8433-87EB2DD97BE4}" type="pres">
      <dgm:prSet presAssocID="{74A883F6-4843-4AD7-9702-D1AE53DF19AB}" presName="node" presStyleLbl="node1" presStyleIdx="5" presStyleCnt="6">
        <dgm:presLayoutVars>
          <dgm:bulletEnabled val="1"/>
        </dgm:presLayoutVars>
      </dgm:prSet>
      <dgm:spPr/>
    </dgm:pt>
  </dgm:ptLst>
  <dgm:cxnLst>
    <dgm:cxn modelId="{BD9C1103-D622-412B-B994-580D7D8FC5E4}" srcId="{833E22E3-E9B5-45FE-9686-D037493DC75A}" destId="{207CBE2D-123B-49DA-9FF2-8F7ECDEE4A03}" srcOrd="3" destOrd="0" parTransId="{9B3E10A2-2A42-4AA7-B9D8-F4A10C9A92ED}" sibTransId="{BF143811-559F-403B-ADE9-04BCACDBC331}"/>
    <dgm:cxn modelId="{285DCD04-AD0D-413B-AE98-3397279E2441}" type="presOf" srcId="{BF143811-559F-403B-ADE9-04BCACDBC331}" destId="{D1AB11AB-B839-4E69-9F5A-A7303C345A12}" srcOrd="0" destOrd="0" presId="urn:microsoft.com/office/officeart/2016/7/layout/RepeatingBendingProcessNew"/>
    <dgm:cxn modelId="{C05BDA0E-9C18-4D90-9E70-DDA43477F1E4}" type="presOf" srcId="{2E396749-4DD8-4206-818E-0D334C253435}" destId="{AB728E1E-CF79-46A0-9B4C-89FF436972DB}" srcOrd="0" destOrd="0" presId="urn:microsoft.com/office/officeart/2016/7/layout/RepeatingBendingProcessNew"/>
    <dgm:cxn modelId="{04E0C81A-2872-4581-854B-371CF7FA80F4}" type="presOf" srcId="{716697B3-E368-4F78-9171-3B972842A927}" destId="{18A75FF4-551B-4FBD-A509-F2DB8B6CD483}" srcOrd="1" destOrd="0" presId="urn:microsoft.com/office/officeart/2016/7/layout/RepeatingBendingProcessNew"/>
    <dgm:cxn modelId="{60C92E20-4A6B-4493-90BF-03A7D853AD45}" type="presOf" srcId="{0742F05A-9C67-4C47-B2DB-10BF55D98249}" destId="{8DD1DED1-BFE9-4C53-ABC8-0E000DB8E8AD}" srcOrd="1" destOrd="0" presId="urn:microsoft.com/office/officeart/2016/7/layout/RepeatingBendingProcessNew"/>
    <dgm:cxn modelId="{6A99F334-2C8C-423C-9179-CDA025216DB3}" srcId="{833E22E3-E9B5-45FE-9686-D037493DC75A}" destId="{7478EBE2-9620-4C5C-AA70-69DD4ED54980}" srcOrd="0" destOrd="0" parTransId="{8A54F6AD-FA4B-4918-9CFE-A924141A2207}" sibTransId="{E161A3EE-2957-4C37-8ADF-F6BF1C6E5F81}"/>
    <dgm:cxn modelId="{540C3760-1556-4EE6-B398-BE0287C29D3E}" type="presOf" srcId="{E161A3EE-2957-4C37-8ADF-F6BF1C6E5F81}" destId="{02A9FB32-2F08-453A-9C54-61956F6E75A0}" srcOrd="1" destOrd="0" presId="urn:microsoft.com/office/officeart/2016/7/layout/RepeatingBendingProcessNew"/>
    <dgm:cxn modelId="{7B41A943-023D-441B-9E2F-0E2187CEB3A3}" srcId="{833E22E3-E9B5-45FE-9686-D037493DC75A}" destId="{2E396749-4DD8-4206-818E-0D334C253435}" srcOrd="1" destOrd="0" parTransId="{014CF3D9-047C-47BB-BA05-756AFDD57AF0}" sibTransId="{A0BBFF9C-3831-4A04-9744-06CE43D985A8}"/>
    <dgm:cxn modelId="{B3D98270-15BA-4FFE-A17F-1FB8E70EFC00}" type="presOf" srcId="{74A883F6-4843-4AD7-9702-D1AE53DF19AB}" destId="{F4EC6539-8251-46D7-8433-87EB2DD97BE4}" srcOrd="0" destOrd="0" presId="urn:microsoft.com/office/officeart/2016/7/layout/RepeatingBendingProcessNew"/>
    <dgm:cxn modelId="{D548E976-4441-462B-8A29-03BC4FD33C7D}" srcId="{833E22E3-E9B5-45FE-9686-D037493DC75A}" destId="{F277C635-E137-4C82-A628-0B06503DEE17}" srcOrd="2" destOrd="0" parTransId="{A427C91E-7FD7-4F4E-8632-739BC7F0A539}" sibTransId="{0742F05A-9C67-4C47-B2DB-10BF55D98249}"/>
    <dgm:cxn modelId="{149E047A-70D5-4B78-96F8-181404214111}" type="presOf" srcId="{F277C635-E137-4C82-A628-0B06503DEE17}" destId="{FAC78A83-6F18-450D-A3DD-AB6326C94BC5}" srcOrd="0" destOrd="0" presId="urn:microsoft.com/office/officeart/2016/7/layout/RepeatingBendingProcessNew"/>
    <dgm:cxn modelId="{0C36B490-D2F5-4E32-A640-340E14C3B172}" srcId="{833E22E3-E9B5-45FE-9686-D037493DC75A}" destId="{74A883F6-4843-4AD7-9702-D1AE53DF19AB}" srcOrd="5" destOrd="0" parTransId="{F021107A-9B9F-4BEF-B7C0-DB1E19459BD3}" sibTransId="{D7DE3578-36DC-4E12-AF76-E82336A3AFAE}"/>
    <dgm:cxn modelId="{8B9D309E-BBE8-4F32-A49D-42A289F929A7}" type="presOf" srcId="{0742F05A-9C67-4C47-B2DB-10BF55D98249}" destId="{EA679A9F-99B1-465F-BA68-0BC41BFA7CDF}" srcOrd="0" destOrd="0" presId="urn:microsoft.com/office/officeart/2016/7/layout/RepeatingBendingProcessNew"/>
    <dgm:cxn modelId="{3FB919A0-7488-4B2E-B957-6F1F07CA78A6}" srcId="{833E22E3-E9B5-45FE-9686-D037493DC75A}" destId="{5DBABD14-4930-4B23-8889-382CF34E637A}" srcOrd="4" destOrd="0" parTransId="{54C1445C-2C21-4732-9F99-28788F3CE85D}" sibTransId="{716697B3-E368-4F78-9171-3B972842A927}"/>
    <dgm:cxn modelId="{58CE69B3-3A99-467A-923A-1317E96E214F}" type="presOf" srcId="{E161A3EE-2957-4C37-8ADF-F6BF1C6E5F81}" destId="{5A75950E-1968-4FFF-97B7-A97970710EE9}" srcOrd="0" destOrd="0" presId="urn:microsoft.com/office/officeart/2016/7/layout/RepeatingBendingProcessNew"/>
    <dgm:cxn modelId="{DB6688C2-D9F2-41B3-8B23-B5A27AA8352E}" type="presOf" srcId="{716697B3-E368-4F78-9171-3B972842A927}" destId="{8CE29677-6F53-4139-82B7-206A83992C72}" srcOrd="0" destOrd="0" presId="urn:microsoft.com/office/officeart/2016/7/layout/RepeatingBendingProcessNew"/>
    <dgm:cxn modelId="{576EEBC5-3188-45FF-9FC5-2912317F878E}" type="presOf" srcId="{A0BBFF9C-3831-4A04-9744-06CE43D985A8}" destId="{09EF15DD-0334-4713-B2B6-F2D8CAE210D3}" srcOrd="1" destOrd="0" presId="urn:microsoft.com/office/officeart/2016/7/layout/RepeatingBendingProcessNew"/>
    <dgm:cxn modelId="{8478B5C9-69A2-4F72-B712-8BCD6746648B}" type="presOf" srcId="{BF143811-559F-403B-ADE9-04BCACDBC331}" destId="{4ED7539D-7DE4-4AFB-AE1B-C8504591AEC9}" srcOrd="1" destOrd="0" presId="urn:microsoft.com/office/officeart/2016/7/layout/RepeatingBendingProcessNew"/>
    <dgm:cxn modelId="{DF86D9CB-BB89-49BE-B12C-8E22C46412CB}" type="presOf" srcId="{833E22E3-E9B5-45FE-9686-D037493DC75A}" destId="{FBA9E909-979C-4076-9B9B-8F1DA6B32760}" srcOrd="0" destOrd="0" presId="urn:microsoft.com/office/officeart/2016/7/layout/RepeatingBendingProcessNew"/>
    <dgm:cxn modelId="{E9CA3AD0-7788-49E0-9198-A45214F8E827}" type="presOf" srcId="{A0BBFF9C-3831-4A04-9744-06CE43D985A8}" destId="{47E2FC18-5730-4EA3-AF9F-E2E5D7061BBE}" srcOrd="0" destOrd="0" presId="urn:microsoft.com/office/officeart/2016/7/layout/RepeatingBendingProcessNew"/>
    <dgm:cxn modelId="{7353A1D5-BADA-4CF8-AD1A-DA2F3BB80AB1}" type="presOf" srcId="{5DBABD14-4930-4B23-8889-382CF34E637A}" destId="{8C9522BF-43DE-4AD8-8E69-5446AD4B46E9}" srcOrd="0" destOrd="0" presId="urn:microsoft.com/office/officeart/2016/7/layout/RepeatingBendingProcessNew"/>
    <dgm:cxn modelId="{E45A3ADF-D7DB-4C2F-AE08-0C1999626030}" type="presOf" srcId="{7478EBE2-9620-4C5C-AA70-69DD4ED54980}" destId="{E31460F5-9907-4654-BD9A-1F51DED26DA1}" srcOrd="0" destOrd="0" presId="urn:microsoft.com/office/officeart/2016/7/layout/RepeatingBendingProcessNew"/>
    <dgm:cxn modelId="{3F912DEC-2C3C-4DC7-A311-15F970EE7924}" type="presOf" srcId="{207CBE2D-123B-49DA-9FF2-8F7ECDEE4A03}" destId="{4C00D30E-9F1F-4910-B151-D829C8EF619D}" srcOrd="0" destOrd="0" presId="urn:microsoft.com/office/officeart/2016/7/layout/RepeatingBendingProcessNew"/>
    <dgm:cxn modelId="{1D09B385-AB4A-4029-932A-1217832E76AB}" type="presParOf" srcId="{FBA9E909-979C-4076-9B9B-8F1DA6B32760}" destId="{E31460F5-9907-4654-BD9A-1F51DED26DA1}" srcOrd="0" destOrd="0" presId="urn:microsoft.com/office/officeart/2016/7/layout/RepeatingBendingProcessNew"/>
    <dgm:cxn modelId="{2C11C277-E507-477C-9F40-54A24692F4D2}" type="presParOf" srcId="{FBA9E909-979C-4076-9B9B-8F1DA6B32760}" destId="{5A75950E-1968-4FFF-97B7-A97970710EE9}" srcOrd="1" destOrd="0" presId="urn:microsoft.com/office/officeart/2016/7/layout/RepeatingBendingProcessNew"/>
    <dgm:cxn modelId="{C8CC647C-96E0-458F-B401-6943C1F09DA7}" type="presParOf" srcId="{5A75950E-1968-4FFF-97B7-A97970710EE9}" destId="{02A9FB32-2F08-453A-9C54-61956F6E75A0}" srcOrd="0" destOrd="0" presId="urn:microsoft.com/office/officeart/2016/7/layout/RepeatingBendingProcessNew"/>
    <dgm:cxn modelId="{343EF471-3625-4485-9723-6A179EB50B17}" type="presParOf" srcId="{FBA9E909-979C-4076-9B9B-8F1DA6B32760}" destId="{AB728E1E-CF79-46A0-9B4C-89FF436972DB}" srcOrd="2" destOrd="0" presId="urn:microsoft.com/office/officeart/2016/7/layout/RepeatingBendingProcessNew"/>
    <dgm:cxn modelId="{004EE345-FC64-4398-ADE9-12862DE431A1}" type="presParOf" srcId="{FBA9E909-979C-4076-9B9B-8F1DA6B32760}" destId="{47E2FC18-5730-4EA3-AF9F-E2E5D7061BBE}" srcOrd="3" destOrd="0" presId="urn:microsoft.com/office/officeart/2016/7/layout/RepeatingBendingProcessNew"/>
    <dgm:cxn modelId="{ECE019EF-CD4B-45BF-B1FE-69C8ADA66E69}" type="presParOf" srcId="{47E2FC18-5730-4EA3-AF9F-E2E5D7061BBE}" destId="{09EF15DD-0334-4713-B2B6-F2D8CAE210D3}" srcOrd="0" destOrd="0" presId="urn:microsoft.com/office/officeart/2016/7/layout/RepeatingBendingProcessNew"/>
    <dgm:cxn modelId="{9FCAEFE9-A43A-4C44-940B-CE2BF0D84B52}" type="presParOf" srcId="{FBA9E909-979C-4076-9B9B-8F1DA6B32760}" destId="{FAC78A83-6F18-450D-A3DD-AB6326C94BC5}" srcOrd="4" destOrd="0" presId="urn:microsoft.com/office/officeart/2016/7/layout/RepeatingBendingProcessNew"/>
    <dgm:cxn modelId="{B80155CA-289A-4DC7-8097-9D660A83B808}" type="presParOf" srcId="{FBA9E909-979C-4076-9B9B-8F1DA6B32760}" destId="{EA679A9F-99B1-465F-BA68-0BC41BFA7CDF}" srcOrd="5" destOrd="0" presId="urn:microsoft.com/office/officeart/2016/7/layout/RepeatingBendingProcessNew"/>
    <dgm:cxn modelId="{4E4A6F13-3A24-41A1-A77E-7D559606E28D}" type="presParOf" srcId="{EA679A9F-99B1-465F-BA68-0BC41BFA7CDF}" destId="{8DD1DED1-BFE9-4C53-ABC8-0E000DB8E8AD}" srcOrd="0" destOrd="0" presId="urn:microsoft.com/office/officeart/2016/7/layout/RepeatingBendingProcessNew"/>
    <dgm:cxn modelId="{E1B537E3-F19B-458E-94DD-563D2CACFF63}" type="presParOf" srcId="{FBA9E909-979C-4076-9B9B-8F1DA6B32760}" destId="{4C00D30E-9F1F-4910-B151-D829C8EF619D}" srcOrd="6" destOrd="0" presId="urn:microsoft.com/office/officeart/2016/7/layout/RepeatingBendingProcessNew"/>
    <dgm:cxn modelId="{2C424D1E-A9E2-4E35-90FA-24A70D0027FA}" type="presParOf" srcId="{FBA9E909-979C-4076-9B9B-8F1DA6B32760}" destId="{D1AB11AB-B839-4E69-9F5A-A7303C345A12}" srcOrd="7" destOrd="0" presId="urn:microsoft.com/office/officeart/2016/7/layout/RepeatingBendingProcessNew"/>
    <dgm:cxn modelId="{FE79E7CD-CF76-4EF2-A22D-13104327C617}" type="presParOf" srcId="{D1AB11AB-B839-4E69-9F5A-A7303C345A12}" destId="{4ED7539D-7DE4-4AFB-AE1B-C8504591AEC9}" srcOrd="0" destOrd="0" presId="urn:microsoft.com/office/officeart/2016/7/layout/RepeatingBendingProcessNew"/>
    <dgm:cxn modelId="{BAC448B6-D608-408E-9CBB-90A429C4C147}" type="presParOf" srcId="{FBA9E909-979C-4076-9B9B-8F1DA6B32760}" destId="{8C9522BF-43DE-4AD8-8E69-5446AD4B46E9}" srcOrd="8" destOrd="0" presId="urn:microsoft.com/office/officeart/2016/7/layout/RepeatingBendingProcessNew"/>
    <dgm:cxn modelId="{B05FC3C2-87DC-414C-99B6-67FD742806A9}" type="presParOf" srcId="{FBA9E909-979C-4076-9B9B-8F1DA6B32760}" destId="{8CE29677-6F53-4139-82B7-206A83992C72}" srcOrd="9" destOrd="0" presId="urn:microsoft.com/office/officeart/2016/7/layout/RepeatingBendingProcessNew"/>
    <dgm:cxn modelId="{2083BB6D-48C6-437F-92F6-F299D57A4328}" type="presParOf" srcId="{8CE29677-6F53-4139-82B7-206A83992C72}" destId="{18A75FF4-551B-4FBD-A509-F2DB8B6CD483}" srcOrd="0" destOrd="0" presId="urn:microsoft.com/office/officeart/2016/7/layout/RepeatingBendingProcessNew"/>
    <dgm:cxn modelId="{E4D6172A-7443-443C-8A2D-F3EF6EAE95F1}" type="presParOf" srcId="{FBA9E909-979C-4076-9B9B-8F1DA6B32760}" destId="{F4EC6539-8251-46D7-8433-87EB2DD97BE4}" srcOrd="1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6931F2-8BC1-4E5D-9A8B-60363228B7DA}"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91F06E97-0671-4502-A2C4-AA5DFAF2A4F5}">
      <dgm:prSet/>
      <dgm:spPr/>
      <dgm:t>
        <a:bodyPr/>
        <a:lstStyle/>
        <a:p>
          <a:r>
            <a:rPr lang="en-US" dirty="0"/>
            <a:t>The study adopted a quantitative survey design</a:t>
          </a:r>
          <a:r>
            <a:rPr lang="en-GB" dirty="0"/>
            <a:t>, using an online questionnaire among students from the three largest universities in Namibia: the University of Namibia, the Namibia University of Science and Technology, and the International</a:t>
          </a:r>
          <a:r>
            <a:rPr lang="en-US" dirty="0"/>
            <a:t> University of Management.</a:t>
          </a:r>
        </a:p>
      </dgm:t>
    </dgm:pt>
    <dgm:pt modelId="{D416BD07-77BD-435D-9BC6-A9F7969E083B}" type="parTrans" cxnId="{0BEC03D8-A68D-4A25-8051-D241F7221D29}">
      <dgm:prSet/>
      <dgm:spPr/>
      <dgm:t>
        <a:bodyPr/>
        <a:lstStyle/>
        <a:p>
          <a:endParaRPr lang="en-US"/>
        </a:p>
      </dgm:t>
    </dgm:pt>
    <dgm:pt modelId="{FF0AD288-2597-4C2B-9E06-9694BA530A01}" type="sibTrans" cxnId="{0BEC03D8-A68D-4A25-8051-D241F7221D29}">
      <dgm:prSet/>
      <dgm:spPr/>
      <dgm:t>
        <a:bodyPr/>
        <a:lstStyle/>
        <a:p>
          <a:endParaRPr lang="en-US"/>
        </a:p>
      </dgm:t>
    </dgm:pt>
    <dgm:pt modelId="{6EFDD706-9740-42E1-B0BC-AD82B0CAAC36}">
      <dgm:prSet/>
      <dgm:spPr/>
      <dgm:t>
        <a:bodyPr/>
        <a:lstStyle/>
        <a:p>
          <a:r>
            <a:rPr lang="en-US" dirty="0"/>
            <a:t>The study used random sampling to select 200 students. Of these, 174 responded to the survey, reflecting a 70% response rate. </a:t>
          </a:r>
          <a:r>
            <a:rPr lang="en-US" dirty="0" err="1"/>
            <a:t>RedCAP</a:t>
          </a:r>
          <a:r>
            <a:rPr lang="en-US" dirty="0"/>
            <a:t> was used to administer the survey.</a:t>
          </a:r>
        </a:p>
      </dgm:t>
    </dgm:pt>
    <dgm:pt modelId="{4E3AF19B-0D22-4978-AC6F-42344CF789DF}" type="parTrans" cxnId="{A7524915-D9BA-4E0B-8EE8-38678EC4E538}">
      <dgm:prSet/>
      <dgm:spPr/>
      <dgm:t>
        <a:bodyPr/>
        <a:lstStyle/>
        <a:p>
          <a:endParaRPr lang="en-US"/>
        </a:p>
      </dgm:t>
    </dgm:pt>
    <dgm:pt modelId="{70039ADC-A3EE-428E-98DE-B52EE7DFB8AE}" type="sibTrans" cxnId="{A7524915-D9BA-4E0B-8EE8-38678EC4E538}">
      <dgm:prSet/>
      <dgm:spPr/>
      <dgm:t>
        <a:bodyPr/>
        <a:lstStyle/>
        <a:p>
          <a:endParaRPr lang="en-US"/>
        </a:p>
      </dgm:t>
    </dgm:pt>
    <dgm:pt modelId="{00A7DFD9-A354-4ED6-9D36-DB7689820A4D}">
      <dgm:prSet/>
      <dgm:spPr/>
      <dgm:t>
        <a:bodyPr/>
        <a:lstStyle/>
        <a:p>
          <a:r>
            <a:rPr lang="en-US" dirty="0"/>
            <a:t>Convenience sampling was used to select ten lecturers who participated in interviews. </a:t>
          </a:r>
        </a:p>
        <a:p>
          <a:r>
            <a:rPr lang="en-US" dirty="0"/>
            <a:t>The study applied descriptive analysis of quantitative data and presented using tables, charts. </a:t>
          </a:r>
        </a:p>
        <a:p>
          <a:r>
            <a:rPr lang="en-US" dirty="0"/>
            <a:t>  </a:t>
          </a:r>
        </a:p>
      </dgm:t>
    </dgm:pt>
    <dgm:pt modelId="{666A85E8-D3A1-4FC7-9812-38E2FFA176B1}" type="parTrans" cxnId="{9A17211F-1C05-4704-80EA-ECA52E555EA9}">
      <dgm:prSet/>
      <dgm:spPr/>
      <dgm:t>
        <a:bodyPr/>
        <a:lstStyle/>
        <a:p>
          <a:endParaRPr lang="en-US"/>
        </a:p>
      </dgm:t>
    </dgm:pt>
    <dgm:pt modelId="{4B44BC6F-BB8D-47DC-BD2B-30E58F191644}" type="sibTrans" cxnId="{9A17211F-1C05-4704-80EA-ECA52E555EA9}">
      <dgm:prSet/>
      <dgm:spPr/>
      <dgm:t>
        <a:bodyPr/>
        <a:lstStyle/>
        <a:p>
          <a:endParaRPr lang="en-US"/>
        </a:p>
      </dgm:t>
    </dgm:pt>
    <dgm:pt modelId="{C5E5F127-E399-407F-8876-78C27DEF683B}" type="pres">
      <dgm:prSet presAssocID="{136931F2-8BC1-4E5D-9A8B-60363228B7DA}" presName="root" presStyleCnt="0">
        <dgm:presLayoutVars>
          <dgm:dir/>
          <dgm:resizeHandles val="exact"/>
        </dgm:presLayoutVars>
      </dgm:prSet>
      <dgm:spPr/>
    </dgm:pt>
    <dgm:pt modelId="{9F6A9543-27AA-461C-BA82-8D38625F376C}" type="pres">
      <dgm:prSet presAssocID="{91F06E97-0671-4502-A2C4-AA5DFAF2A4F5}" presName="compNode" presStyleCnt="0"/>
      <dgm:spPr/>
    </dgm:pt>
    <dgm:pt modelId="{3F48AA22-4331-4231-9218-219AC2E07901}" type="pres">
      <dgm:prSet presAssocID="{91F06E97-0671-4502-A2C4-AA5DFAF2A4F5}" presName="bgRect" presStyleLbl="bgShp" presStyleIdx="0" presStyleCnt="3"/>
      <dgm:spPr/>
    </dgm:pt>
    <dgm:pt modelId="{AEED25A9-9522-42ED-A898-ADB155788A66}" type="pres">
      <dgm:prSet presAssocID="{91F06E97-0671-4502-A2C4-AA5DFAF2A4F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A07413E1-E808-4181-BD34-70E1DB50EC31}" type="pres">
      <dgm:prSet presAssocID="{91F06E97-0671-4502-A2C4-AA5DFAF2A4F5}" presName="spaceRect" presStyleCnt="0"/>
      <dgm:spPr/>
    </dgm:pt>
    <dgm:pt modelId="{F00119FF-7078-4B4A-A87E-BC2B249158E2}" type="pres">
      <dgm:prSet presAssocID="{91F06E97-0671-4502-A2C4-AA5DFAF2A4F5}" presName="parTx" presStyleLbl="revTx" presStyleIdx="0" presStyleCnt="3">
        <dgm:presLayoutVars>
          <dgm:chMax val="0"/>
          <dgm:chPref val="0"/>
        </dgm:presLayoutVars>
      </dgm:prSet>
      <dgm:spPr/>
    </dgm:pt>
    <dgm:pt modelId="{91E12262-0521-401D-B268-B1CA107FFC08}" type="pres">
      <dgm:prSet presAssocID="{FF0AD288-2597-4C2B-9E06-9694BA530A01}" presName="sibTrans" presStyleCnt="0"/>
      <dgm:spPr/>
    </dgm:pt>
    <dgm:pt modelId="{884C2676-A0AB-4D77-AFA7-E2ADEAE5AB28}" type="pres">
      <dgm:prSet presAssocID="{6EFDD706-9740-42E1-B0BC-AD82B0CAAC36}" presName="compNode" presStyleCnt="0"/>
      <dgm:spPr/>
    </dgm:pt>
    <dgm:pt modelId="{AECA6FC7-CF82-425E-B098-B734EA2C7C91}" type="pres">
      <dgm:prSet presAssocID="{6EFDD706-9740-42E1-B0BC-AD82B0CAAC36}" presName="bgRect" presStyleLbl="bgShp" presStyleIdx="1" presStyleCnt="3"/>
      <dgm:spPr/>
    </dgm:pt>
    <dgm:pt modelId="{C09416BB-B60B-4B74-93C6-1542399E49B9}" type="pres">
      <dgm:prSet presAssocID="{6EFDD706-9740-42E1-B0BC-AD82B0CAAC36}"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0330888D-76AF-4951-8897-BB460FF0763F}" type="pres">
      <dgm:prSet presAssocID="{6EFDD706-9740-42E1-B0BC-AD82B0CAAC36}" presName="spaceRect" presStyleCnt="0"/>
      <dgm:spPr/>
    </dgm:pt>
    <dgm:pt modelId="{011B62DB-0539-43DE-918F-7E745E2D32A9}" type="pres">
      <dgm:prSet presAssocID="{6EFDD706-9740-42E1-B0BC-AD82B0CAAC36}" presName="parTx" presStyleLbl="revTx" presStyleIdx="1" presStyleCnt="3">
        <dgm:presLayoutVars>
          <dgm:chMax val="0"/>
          <dgm:chPref val="0"/>
        </dgm:presLayoutVars>
      </dgm:prSet>
      <dgm:spPr/>
    </dgm:pt>
    <dgm:pt modelId="{A88C1D68-9C2A-49DD-98CB-CDE9A0AA4DC6}" type="pres">
      <dgm:prSet presAssocID="{70039ADC-A3EE-428E-98DE-B52EE7DFB8AE}" presName="sibTrans" presStyleCnt="0"/>
      <dgm:spPr/>
    </dgm:pt>
    <dgm:pt modelId="{48612298-859A-473E-BAD0-990308847181}" type="pres">
      <dgm:prSet presAssocID="{00A7DFD9-A354-4ED6-9D36-DB7689820A4D}" presName="compNode" presStyleCnt="0"/>
      <dgm:spPr/>
    </dgm:pt>
    <dgm:pt modelId="{B4588D5C-7095-4E14-BE39-810F3FF6B87E}" type="pres">
      <dgm:prSet presAssocID="{00A7DFD9-A354-4ED6-9D36-DB7689820A4D}" presName="bgRect" presStyleLbl="bgShp" presStyleIdx="2" presStyleCnt="3"/>
      <dgm:spPr/>
    </dgm:pt>
    <dgm:pt modelId="{93BB3827-D014-456D-9FC8-47FD4365E384}" type="pres">
      <dgm:prSet presAssocID="{00A7DFD9-A354-4ED6-9D36-DB7689820A4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s"/>
        </a:ext>
      </dgm:extLst>
    </dgm:pt>
    <dgm:pt modelId="{3DA99589-A674-43C9-96F1-8AD9759117CD}" type="pres">
      <dgm:prSet presAssocID="{00A7DFD9-A354-4ED6-9D36-DB7689820A4D}" presName="spaceRect" presStyleCnt="0"/>
      <dgm:spPr/>
    </dgm:pt>
    <dgm:pt modelId="{880BEF61-4BDB-48EC-BEE8-F66CA53B4D95}" type="pres">
      <dgm:prSet presAssocID="{00A7DFD9-A354-4ED6-9D36-DB7689820A4D}" presName="parTx" presStyleLbl="revTx" presStyleIdx="2" presStyleCnt="3">
        <dgm:presLayoutVars>
          <dgm:chMax val="0"/>
          <dgm:chPref val="0"/>
        </dgm:presLayoutVars>
      </dgm:prSet>
      <dgm:spPr/>
    </dgm:pt>
  </dgm:ptLst>
  <dgm:cxnLst>
    <dgm:cxn modelId="{A7524915-D9BA-4E0B-8EE8-38678EC4E538}" srcId="{136931F2-8BC1-4E5D-9A8B-60363228B7DA}" destId="{6EFDD706-9740-42E1-B0BC-AD82B0CAAC36}" srcOrd="1" destOrd="0" parTransId="{4E3AF19B-0D22-4978-AC6F-42344CF789DF}" sibTransId="{70039ADC-A3EE-428E-98DE-B52EE7DFB8AE}"/>
    <dgm:cxn modelId="{9A17211F-1C05-4704-80EA-ECA52E555EA9}" srcId="{136931F2-8BC1-4E5D-9A8B-60363228B7DA}" destId="{00A7DFD9-A354-4ED6-9D36-DB7689820A4D}" srcOrd="2" destOrd="0" parTransId="{666A85E8-D3A1-4FC7-9812-38E2FFA176B1}" sibTransId="{4B44BC6F-BB8D-47DC-BD2B-30E58F191644}"/>
    <dgm:cxn modelId="{3748A975-55B4-4D49-B9A0-F6ED63AE6188}" type="presOf" srcId="{6EFDD706-9740-42E1-B0BC-AD82B0CAAC36}" destId="{011B62DB-0539-43DE-918F-7E745E2D32A9}" srcOrd="0" destOrd="0" presId="urn:microsoft.com/office/officeart/2018/2/layout/IconVerticalSolidList"/>
    <dgm:cxn modelId="{AA5672C0-67CE-4DF0-8FA5-8E9B0D444DCD}" type="presOf" srcId="{91F06E97-0671-4502-A2C4-AA5DFAF2A4F5}" destId="{F00119FF-7078-4B4A-A87E-BC2B249158E2}" srcOrd="0" destOrd="0" presId="urn:microsoft.com/office/officeart/2018/2/layout/IconVerticalSolidList"/>
    <dgm:cxn modelId="{0BEC03D8-A68D-4A25-8051-D241F7221D29}" srcId="{136931F2-8BC1-4E5D-9A8B-60363228B7DA}" destId="{91F06E97-0671-4502-A2C4-AA5DFAF2A4F5}" srcOrd="0" destOrd="0" parTransId="{D416BD07-77BD-435D-9BC6-A9F7969E083B}" sibTransId="{FF0AD288-2597-4C2B-9E06-9694BA530A01}"/>
    <dgm:cxn modelId="{8482EDE1-08F7-47BC-8AED-FD92D67E9F06}" type="presOf" srcId="{136931F2-8BC1-4E5D-9A8B-60363228B7DA}" destId="{C5E5F127-E399-407F-8876-78C27DEF683B}" srcOrd="0" destOrd="0" presId="urn:microsoft.com/office/officeart/2018/2/layout/IconVerticalSolidList"/>
    <dgm:cxn modelId="{543273FF-56B8-4FDF-8D27-3458DD27AB71}" type="presOf" srcId="{00A7DFD9-A354-4ED6-9D36-DB7689820A4D}" destId="{880BEF61-4BDB-48EC-BEE8-F66CA53B4D95}" srcOrd="0" destOrd="0" presId="urn:microsoft.com/office/officeart/2018/2/layout/IconVerticalSolidList"/>
    <dgm:cxn modelId="{5879DE01-EF51-4553-A367-13B16E6F5E61}" type="presParOf" srcId="{C5E5F127-E399-407F-8876-78C27DEF683B}" destId="{9F6A9543-27AA-461C-BA82-8D38625F376C}" srcOrd="0" destOrd="0" presId="urn:microsoft.com/office/officeart/2018/2/layout/IconVerticalSolidList"/>
    <dgm:cxn modelId="{E7164FB3-BA63-4271-BC74-36406191B860}" type="presParOf" srcId="{9F6A9543-27AA-461C-BA82-8D38625F376C}" destId="{3F48AA22-4331-4231-9218-219AC2E07901}" srcOrd="0" destOrd="0" presId="urn:microsoft.com/office/officeart/2018/2/layout/IconVerticalSolidList"/>
    <dgm:cxn modelId="{C175B87A-0614-4F62-818B-134968714BD1}" type="presParOf" srcId="{9F6A9543-27AA-461C-BA82-8D38625F376C}" destId="{AEED25A9-9522-42ED-A898-ADB155788A66}" srcOrd="1" destOrd="0" presId="urn:microsoft.com/office/officeart/2018/2/layout/IconVerticalSolidList"/>
    <dgm:cxn modelId="{6C70D2AF-748F-46A6-8FBB-4428D53208BA}" type="presParOf" srcId="{9F6A9543-27AA-461C-BA82-8D38625F376C}" destId="{A07413E1-E808-4181-BD34-70E1DB50EC31}" srcOrd="2" destOrd="0" presId="urn:microsoft.com/office/officeart/2018/2/layout/IconVerticalSolidList"/>
    <dgm:cxn modelId="{DA888AB4-2253-408E-B96C-93F822AD2FA0}" type="presParOf" srcId="{9F6A9543-27AA-461C-BA82-8D38625F376C}" destId="{F00119FF-7078-4B4A-A87E-BC2B249158E2}" srcOrd="3" destOrd="0" presId="urn:microsoft.com/office/officeart/2018/2/layout/IconVerticalSolidList"/>
    <dgm:cxn modelId="{CF435678-BFDF-451A-BB6F-C8FB0CF6148D}" type="presParOf" srcId="{C5E5F127-E399-407F-8876-78C27DEF683B}" destId="{91E12262-0521-401D-B268-B1CA107FFC08}" srcOrd="1" destOrd="0" presId="urn:microsoft.com/office/officeart/2018/2/layout/IconVerticalSolidList"/>
    <dgm:cxn modelId="{5146BD85-269C-4908-8AA7-A8B07B897621}" type="presParOf" srcId="{C5E5F127-E399-407F-8876-78C27DEF683B}" destId="{884C2676-A0AB-4D77-AFA7-E2ADEAE5AB28}" srcOrd="2" destOrd="0" presId="urn:microsoft.com/office/officeart/2018/2/layout/IconVerticalSolidList"/>
    <dgm:cxn modelId="{1898CC87-6A95-4560-BD08-6CD8626E00FB}" type="presParOf" srcId="{884C2676-A0AB-4D77-AFA7-E2ADEAE5AB28}" destId="{AECA6FC7-CF82-425E-B098-B734EA2C7C91}" srcOrd="0" destOrd="0" presId="urn:microsoft.com/office/officeart/2018/2/layout/IconVerticalSolidList"/>
    <dgm:cxn modelId="{ED2EF4AC-EE00-4DCB-99F3-A07F5C8A0AC3}" type="presParOf" srcId="{884C2676-A0AB-4D77-AFA7-E2ADEAE5AB28}" destId="{C09416BB-B60B-4B74-93C6-1542399E49B9}" srcOrd="1" destOrd="0" presId="urn:microsoft.com/office/officeart/2018/2/layout/IconVerticalSolidList"/>
    <dgm:cxn modelId="{FC59FB4B-9BE5-4589-A8F1-DC68A53B44E9}" type="presParOf" srcId="{884C2676-A0AB-4D77-AFA7-E2ADEAE5AB28}" destId="{0330888D-76AF-4951-8897-BB460FF0763F}" srcOrd="2" destOrd="0" presId="urn:microsoft.com/office/officeart/2018/2/layout/IconVerticalSolidList"/>
    <dgm:cxn modelId="{0FAC904E-D00D-43F3-9EBE-02C9A195B891}" type="presParOf" srcId="{884C2676-A0AB-4D77-AFA7-E2ADEAE5AB28}" destId="{011B62DB-0539-43DE-918F-7E745E2D32A9}" srcOrd="3" destOrd="0" presId="urn:microsoft.com/office/officeart/2018/2/layout/IconVerticalSolidList"/>
    <dgm:cxn modelId="{7F80148B-E605-4466-AAF5-4F3F3C63A913}" type="presParOf" srcId="{C5E5F127-E399-407F-8876-78C27DEF683B}" destId="{A88C1D68-9C2A-49DD-98CB-CDE9A0AA4DC6}" srcOrd="3" destOrd="0" presId="urn:microsoft.com/office/officeart/2018/2/layout/IconVerticalSolidList"/>
    <dgm:cxn modelId="{1113352C-5210-4246-9084-551211E04270}" type="presParOf" srcId="{C5E5F127-E399-407F-8876-78C27DEF683B}" destId="{48612298-859A-473E-BAD0-990308847181}" srcOrd="4" destOrd="0" presId="urn:microsoft.com/office/officeart/2018/2/layout/IconVerticalSolidList"/>
    <dgm:cxn modelId="{5D03A167-264E-42EE-952C-0E29470123F0}" type="presParOf" srcId="{48612298-859A-473E-BAD0-990308847181}" destId="{B4588D5C-7095-4E14-BE39-810F3FF6B87E}" srcOrd="0" destOrd="0" presId="urn:microsoft.com/office/officeart/2018/2/layout/IconVerticalSolidList"/>
    <dgm:cxn modelId="{CBBB87AB-4D39-42DE-8DAE-1B6A42156411}" type="presParOf" srcId="{48612298-859A-473E-BAD0-990308847181}" destId="{93BB3827-D014-456D-9FC8-47FD4365E384}" srcOrd="1" destOrd="0" presId="urn:microsoft.com/office/officeart/2018/2/layout/IconVerticalSolidList"/>
    <dgm:cxn modelId="{948C638F-0723-4C51-BD00-AF56A06090A5}" type="presParOf" srcId="{48612298-859A-473E-BAD0-990308847181}" destId="{3DA99589-A674-43C9-96F1-8AD9759117CD}" srcOrd="2" destOrd="0" presId="urn:microsoft.com/office/officeart/2018/2/layout/IconVerticalSolidList"/>
    <dgm:cxn modelId="{D3EAE4CC-68CF-4755-B761-7CFFF4754D13}" type="presParOf" srcId="{48612298-859A-473E-BAD0-990308847181}" destId="{880BEF61-4BDB-48EC-BEE8-F66CA53B4D9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75950E-1968-4FFF-97B7-A97970710EE9}">
      <dsp:nvSpPr>
        <dsp:cNvPr id="0" name=""/>
        <dsp:cNvSpPr/>
      </dsp:nvSpPr>
      <dsp:spPr>
        <a:xfrm>
          <a:off x="3040792" y="870618"/>
          <a:ext cx="667342" cy="91440"/>
        </a:xfrm>
        <a:custGeom>
          <a:avLst/>
          <a:gdLst/>
          <a:ahLst/>
          <a:cxnLst/>
          <a:rect l="0" t="0" r="0" b="0"/>
          <a:pathLst>
            <a:path>
              <a:moveTo>
                <a:pt x="0" y="45720"/>
              </a:moveTo>
              <a:lnTo>
                <a:pt x="667342"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57014" y="912848"/>
        <a:ext cx="34897" cy="6979"/>
      </dsp:txXfrm>
    </dsp:sp>
    <dsp:sp modelId="{E31460F5-9907-4654-BD9A-1F51DED26DA1}">
      <dsp:nvSpPr>
        <dsp:cNvPr id="0" name=""/>
        <dsp:cNvSpPr/>
      </dsp:nvSpPr>
      <dsp:spPr>
        <a:xfrm>
          <a:off x="8061" y="5979"/>
          <a:ext cx="3034531" cy="18207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1333500">
            <a:lnSpc>
              <a:spcPct val="90000"/>
            </a:lnSpc>
            <a:spcBef>
              <a:spcPct val="0"/>
            </a:spcBef>
            <a:spcAft>
              <a:spcPct val="35000"/>
            </a:spcAft>
            <a:buNone/>
          </a:pPr>
          <a:r>
            <a:rPr lang="en-GB" sz="3000" kern="1200"/>
            <a:t>Introduction and background of the study</a:t>
          </a:r>
          <a:endParaRPr lang="en-US" sz="3000" kern="1200"/>
        </a:p>
      </dsp:txBody>
      <dsp:txXfrm>
        <a:off x="8061" y="5979"/>
        <a:ext cx="3034531" cy="1820718"/>
      </dsp:txXfrm>
    </dsp:sp>
    <dsp:sp modelId="{47E2FC18-5730-4EA3-AF9F-E2E5D7061BBE}">
      <dsp:nvSpPr>
        <dsp:cNvPr id="0" name=""/>
        <dsp:cNvSpPr/>
      </dsp:nvSpPr>
      <dsp:spPr>
        <a:xfrm>
          <a:off x="6773265" y="870618"/>
          <a:ext cx="667342" cy="91440"/>
        </a:xfrm>
        <a:custGeom>
          <a:avLst/>
          <a:gdLst/>
          <a:ahLst/>
          <a:cxnLst/>
          <a:rect l="0" t="0" r="0" b="0"/>
          <a:pathLst>
            <a:path>
              <a:moveTo>
                <a:pt x="0" y="45720"/>
              </a:moveTo>
              <a:lnTo>
                <a:pt x="667342"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89488" y="912848"/>
        <a:ext cx="34897" cy="6979"/>
      </dsp:txXfrm>
    </dsp:sp>
    <dsp:sp modelId="{AB728E1E-CF79-46A0-9B4C-89FF436972DB}">
      <dsp:nvSpPr>
        <dsp:cNvPr id="0" name=""/>
        <dsp:cNvSpPr/>
      </dsp:nvSpPr>
      <dsp:spPr>
        <a:xfrm>
          <a:off x="3740534" y="5979"/>
          <a:ext cx="3034531" cy="18207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1333500">
            <a:lnSpc>
              <a:spcPct val="90000"/>
            </a:lnSpc>
            <a:spcBef>
              <a:spcPct val="0"/>
            </a:spcBef>
            <a:spcAft>
              <a:spcPct val="35000"/>
            </a:spcAft>
            <a:buNone/>
          </a:pPr>
          <a:r>
            <a:rPr lang="en-GB" sz="3000" kern="1200"/>
            <a:t>Objectives of the study</a:t>
          </a:r>
          <a:endParaRPr lang="en-US" sz="3000" kern="1200"/>
        </a:p>
      </dsp:txBody>
      <dsp:txXfrm>
        <a:off x="3740534" y="5979"/>
        <a:ext cx="3034531" cy="1820718"/>
      </dsp:txXfrm>
    </dsp:sp>
    <dsp:sp modelId="{EA679A9F-99B1-465F-BA68-0BC41BFA7CDF}">
      <dsp:nvSpPr>
        <dsp:cNvPr id="0" name=""/>
        <dsp:cNvSpPr/>
      </dsp:nvSpPr>
      <dsp:spPr>
        <a:xfrm>
          <a:off x="1525326" y="1824897"/>
          <a:ext cx="7464946" cy="667342"/>
        </a:xfrm>
        <a:custGeom>
          <a:avLst/>
          <a:gdLst/>
          <a:ahLst/>
          <a:cxnLst/>
          <a:rect l="0" t="0" r="0" b="0"/>
          <a:pathLst>
            <a:path>
              <a:moveTo>
                <a:pt x="7464946" y="0"/>
              </a:moveTo>
              <a:lnTo>
                <a:pt x="7464946" y="350771"/>
              </a:lnTo>
              <a:lnTo>
                <a:pt x="0" y="350771"/>
              </a:lnTo>
              <a:lnTo>
                <a:pt x="0" y="667342"/>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070362" y="2155079"/>
        <a:ext cx="374875" cy="6979"/>
      </dsp:txXfrm>
    </dsp:sp>
    <dsp:sp modelId="{FAC78A83-6F18-450D-A3DD-AB6326C94BC5}">
      <dsp:nvSpPr>
        <dsp:cNvPr id="0" name=""/>
        <dsp:cNvSpPr/>
      </dsp:nvSpPr>
      <dsp:spPr>
        <a:xfrm>
          <a:off x="7473007" y="5979"/>
          <a:ext cx="3034531" cy="18207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1333500">
            <a:lnSpc>
              <a:spcPct val="90000"/>
            </a:lnSpc>
            <a:spcBef>
              <a:spcPct val="0"/>
            </a:spcBef>
            <a:spcAft>
              <a:spcPct val="35000"/>
            </a:spcAft>
            <a:buNone/>
          </a:pPr>
          <a:r>
            <a:rPr lang="en-GB" sz="3000" kern="1200"/>
            <a:t>Methods of data collection and analysis</a:t>
          </a:r>
          <a:endParaRPr lang="en-US" sz="3000" kern="1200"/>
        </a:p>
      </dsp:txBody>
      <dsp:txXfrm>
        <a:off x="7473007" y="5979"/>
        <a:ext cx="3034531" cy="1820718"/>
      </dsp:txXfrm>
    </dsp:sp>
    <dsp:sp modelId="{D1AB11AB-B839-4E69-9F5A-A7303C345A12}">
      <dsp:nvSpPr>
        <dsp:cNvPr id="0" name=""/>
        <dsp:cNvSpPr/>
      </dsp:nvSpPr>
      <dsp:spPr>
        <a:xfrm>
          <a:off x="3040792" y="3389279"/>
          <a:ext cx="667342" cy="91440"/>
        </a:xfrm>
        <a:custGeom>
          <a:avLst/>
          <a:gdLst/>
          <a:ahLst/>
          <a:cxnLst/>
          <a:rect l="0" t="0" r="0" b="0"/>
          <a:pathLst>
            <a:path>
              <a:moveTo>
                <a:pt x="0" y="45720"/>
              </a:moveTo>
              <a:lnTo>
                <a:pt x="667342"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57014" y="3431509"/>
        <a:ext cx="34897" cy="6979"/>
      </dsp:txXfrm>
    </dsp:sp>
    <dsp:sp modelId="{4C00D30E-9F1F-4910-B151-D829C8EF619D}">
      <dsp:nvSpPr>
        <dsp:cNvPr id="0" name=""/>
        <dsp:cNvSpPr/>
      </dsp:nvSpPr>
      <dsp:spPr>
        <a:xfrm>
          <a:off x="8061" y="2524640"/>
          <a:ext cx="3034531" cy="18207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1333500">
            <a:lnSpc>
              <a:spcPct val="90000"/>
            </a:lnSpc>
            <a:spcBef>
              <a:spcPct val="0"/>
            </a:spcBef>
            <a:spcAft>
              <a:spcPct val="35000"/>
            </a:spcAft>
            <a:buNone/>
          </a:pPr>
          <a:r>
            <a:rPr lang="en-GB" sz="3000" kern="1200"/>
            <a:t>Demographic data</a:t>
          </a:r>
          <a:endParaRPr lang="en-US" sz="3000" kern="1200"/>
        </a:p>
      </dsp:txBody>
      <dsp:txXfrm>
        <a:off x="8061" y="2524640"/>
        <a:ext cx="3034531" cy="1820718"/>
      </dsp:txXfrm>
    </dsp:sp>
    <dsp:sp modelId="{8CE29677-6F53-4139-82B7-206A83992C72}">
      <dsp:nvSpPr>
        <dsp:cNvPr id="0" name=""/>
        <dsp:cNvSpPr/>
      </dsp:nvSpPr>
      <dsp:spPr>
        <a:xfrm>
          <a:off x="6773265" y="3389279"/>
          <a:ext cx="667342" cy="91440"/>
        </a:xfrm>
        <a:custGeom>
          <a:avLst/>
          <a:gdLst/>
          <a:ahLst/>
          <a:cxnLst/>
          <a:rect l="0" t="0" r="0" b="0"/>
          <a:pathLst>
            <a:path>
              <a:moveTo>
                <a:pt x="0" y="45720"/>
              </a:moveTo>
              <a:lnTo>
                <a:pt x="667342"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89488" y="3431509"/>
        <a:ext cx="34897" cy="6979"/>
      </dsp:txXfrm>
    </dsp:sp>
    <dsp:sp modelId="{8C9522BF-43DE-4AD8-8E69-5446AD4B46E9}">
      <dsp:nvSpPr>
        <dsp:cNvPr id="0" name=""/>
        <dsp:cNvSpPr/>
      </dsp:nvSpPr>
      <dsp:spPr>
        <a:xfrm>
          <a:off x="3740534" y="2524640"/>
          <a:ext cx="3034531" cy="18207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1333500">
            <a:lnSpc>
              <a:spcPct val="90000"/>
            </a:lnSpc>
            <a:spcBef>
              <a:spcPct val="0"/>
            </a:spcBef>
            <a:spcAft>
              <a:spcPct val="35000"/>
            </a:spcAft>
            <a:buNone/>
          </a:pPr>
          <a:r>
            <a:rPr lang="en-GB" sz="3000" kern="1200"/>
            <a:t>Findings</a:t>
          </a:r>
          <a:endParaRPr lang="en-US" sz="3000" kern="1200"/>
        </a:p>
      </dsp:txBody>
      <dsp:txXfrm>
        <a:off x="3740534" y="2524640"/>
        <a:ext cx="3034531" cy="1820718"/>
      </dsp:txXfrm>
    </dsp:sp>
    <dsp:sp modelId="{F4EC6539-8251-46D7-8433-87EB2DD97BE4}">
      <dsp:nvSpPr>
        <dsp:cNvPr id="0" name=""/>
        <dsp:cNvSpPr/>
      </dsp:nvSpPr>
      <dsp:spPr>
        <a:xfrm>
          <a:off x="7473007" y="2524640"/>
          <a:ext cx="3034531" cy="18207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695" tIns="156081" rIns="148695" bIns="156081" numCol="1" spcCol="1270" anchor="ctr" anchorCtr="0">
          <a:noAutofit/>
        </a:bodyPr>
        <a:lstStyle/>
        <a:p>
          <a:pPr marL="0" lvl="0" indent="0" algn="ctr" defTabSz="1333500">
            <a:lnSpc>
              <a:spcPct val="90000"/>
            </a:lnSpc>
            <a:spcBef>
              <a:spcPct val="0"/>
            </a:spcBef>
            <a:spcAft>
              <a:spcPct val="35000"/>
            </a:spcAft>
            <a:buNone/>
          </a:pPr>
          <a:r>
            <a:rPr lang="en-GB" sz="3000" kern="1200"/>
            <a:t>Discussion and conclusion</a:t>
          </a:r>
          <a:endParaRPr lang="en-US" sz="3000" kern="1200"/>
        </a:p>
      </dsp:txBody>
      <dsp:txXfrm>
        <a:off x="7473007" y="2524640"/>
        <a:ext cx="3034531" cy="18207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48AA22-4331-4231-9218-219AC2E07901}">
      <dsp:nvSpPr>
        <dsp:cNvPr id="0" name=""/>
        <dsp:cNvSpPr/>
      </dsp:nvSpPr>
      <dsp:spPr>
        <a:xfrm>
          <a:off x="0" y="531"/>
          <a:ext cx="10515600" cy="1244702"/>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ED25A9-9522-42ED-A898-ADB155788A66}">
      <dsp:nvSpPr>
        <dsp:cNvPr id="0" name=""/>
        <dsp:cNvSpPr/>
      </dsp:nvSpPr>
      <dsp:spPr>
        <a:xfrm>
          <a:off x="376522" y="280590"/>
          <a:ext cx="684586" cy="68458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00119FF-7078-4B4A-A87E-BC2B249158E2}">
      <dsp:nvSpPr>
        <dsp:cNvPr id="0" name=""/>
        <dsp:cNvSpPr/>
      </dsp:nvSpPr>
      <dsp:spPr>
        <a:xfrm>
          <a:off x="1437631" y="531"/>
          <a:ext cx="907796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755650">
            <a:lnSpc>
              <a:spcPct val="90000"/>
            </a:lnSpc>
            <a:spcBef>
              <a:spcPct val="0"/>
            </a:spcBef>
            <a:spcAft>
              <a:spcPct val="35000"/>
            </a:spcAft>
            <a:buNone/>
          </a:pPr>
          <a:r>
            <a:rPr lang="en-US" sz="1700" kern="1200" dirty="0"/>
            <a:t>The study adopted a quantitative survey design</a:t>
          </a:r>
          <a:r>
            <a:rPr lang="en-GB" sz="1700" kern="1200" dirty="0"/>
            <a:t>, using an online questionnaire among students from the three largest universities in Namibia: the University of Namibia, the Namibia University of Science and Technology, and the International</a:t>
          </a:r>
          <a:r>
            <a:rPr lang="en-US" sz="1700" kern="1200" dirty="0"/>
            <a:t> University of Management.</a:t>
          </a:r>
        </a:p>
      </dsp:txBody>
      <dsp:txXfrm>
        <a:off x="1437631" y="531"/>
        <a:ext cx="9077968" cy="1244702"/>
      </dsp:txXfrm>
    </dsp:sp>
    <dsp:sp modelId="{AECA6FC7-CF82-425E-B098-B734EA2C7C91}">
      <dsp:nvSpPr>
        <dsp:cNvPr id="0" name=""/>
        <dsp:cNvSpPr/>
      </dsp:nvSpPr>
      <dsp:spPr>
        <a:xfrm>
          <a:off x="0" y="1556410"/>
          <a:ext cx="10515600" cy="1244702"/>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9416BB-B60B-4B74-93C6-1542399E49B9}">
      <dsp:nvSpPr>
        <dsp:cNvPr id="0" name=""/>
        <dsp:cNvSpPr/>
      </dsp:nvSpPr>
      <dsp:spPr>
        <a:xfrm>
          <a:off x="376522" y="1836468"/>
          <a:ext cx="684586" cy="68458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11B62DB-0539-43DE-918F-7E745E2D32A9}">
      <dsp:nvSpPr>
        <dsp:cNvPr id="0" name=""/>
        <dsp:cNvSpPr/>
      </dsp:nvSpPr>
      <dsp:spPr>
        <a:xfrm>
          <a:off x="1437631" y="1556410"/>
          <a:ext cx="907796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755650">
            <a:lnSpc>
              <a:spcPct val="90000"/>
            </a:lnSpc>
            <a:spcBef>
              <a:spcPct val="0"/>
            </a:spcBef>
            <a:spcAft>
              <a:spcPct val="35000"/>
            </a:spcAft>
            <a:buNone/>
          </a:pPr>
          <a:r>
            <a:rPr lang="en-US" sz="1700" kern="1200" dirty="0"/>
            <a:t>The study used random sampling to select 200 students. Of these, 174 responded to the survey, reflecting a 70% response rate. </a:t>
          </a:r>
          <a:r>
            <a:rPr lang="en-US" sz="1700" kern="1200" dirty="0" err="1"/>
            <a:t>RedCAP</a:t>
          </a:r>
          <a:r>
            <a:rPr lang="en-US" sz="1700" kern="1200" dirty="0"/>
            <a:t> was used to administer the survey.</a:t>
          </a:r>
        </a:p>
      </dsp:txBody>
      <dsp:txXfrm>
        <a:off x="1437631" y="1556410"/>
        <a:ext cx="9077968" cy="1244702"/>
      </dsp:txXfrm>
    </dsp:sp>
    <dsp:sp modelId="{B4588D5C-7095-4E14-BE39-810F3FF6B87E}">
      <dsp:nvSpPr>
        <dsp:cNvPr id="0" name=""/>
        <dsp:cNvSpPr/>
      </dsp:nvSpPr>
      <dsp:spPr>
        <a:xfrm>
          <a:off x="0" y="3112289"/>
          <a:ext cx="10515600" cy="1244702"/>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BB3827-D014-456D-9FC8-47FD4365E384}">
      <dsp:nvSpPr>
        <dsp:cNvPr id="0" name=""/>
        <dsp:cNvSpPr/>
      </dsp:nvSpPr>
      <dsp:spPr>
        <a:xfrm>
          <a:off x="376522" y="3392347"/>
          <a:ext cx="684586" cy="68458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80BEF61-4BDB-48EC-BEE8-F66CA53B4D95}">
      <dsp:nvSpPr>
        <dsp:cNvPr id="0" name=""/>
        <dsp:cNvSpPr/>
      </dsp:nvSpPr>
      <dsp:spPr>
        <a:xfrm>
          <a:off x="1437631" y="3112289"/>
          <a:ext cx="907796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755650">
            <a:lnSpc>
              <a:spcPct val="90000"/>
            </a:lnSpc>
            <a:spcBef>
              <a:spcPct val="0"/>
            </a:spcBef>
            <a:spcAft>
              <a:spcPct val="35000"/>
            </a:spcAft>
            <a:buNone/>
          </a:pPr>
          <a:r>
            <a:rPr lang="en-US" sz="1700" kern="1200" dirty="0"/>
            <a:t>Convenience sampling was used to select ten lecturers who participated in interviews. </a:t>
          </a:r>
        </a:p>
        <a:p>
          <a:pPr marL="0" lvl="0" indent="0" algn="l" defTabSz="755650">
            <a:lnSpc>
              <a:spcPct val="90000"/>
            </a:lnSpc>
            <a:spcBef>
              <a:spcPct val="0"/>
            </a:spcBef>
            <a:spcAft>
              <a:spcPct val="35000"/>
            </a:spcAft>
            <a:buNone/>
          </a:pPr>
          <a:r>
            <a:rPr lang="en-US" sz="1700" kern="1200" dirty="0"/>
            <a:t>The study applied descriptive analysis of quantitative data and presented using tables, charts. </a:t>
          </a:r>
        </a:p>
        <a:p>
          <a:pPr marL="0" lvl="0" indent="0" algn="l" defTabSz="755650">
            <a:lnSpc>
              <a:spcPct val="90000"/>
            </a:lnSpc>
            <a:spcBef>
              <a:spcPct val="0"/>
            </a:spcBef>
            <a:spcAft>
              <a:spcPct val="35000"/>
            </a:spcAft>
            <a:buNone/>
          </a:pPr>
          <a:r>
            <a:rPr lang="en-US" sz="1700" kern="1200" dirty="0"/>
            <a:t>  </a:t>
          </a:r>
        </a:p>
      </dsp:txBody>
      <dsp:txXfrm>
        <a:off x="1437631" y="3112289"/>
        <a:ext cx="9077968" cy="1244702"/>
      </dsp:txXfrm>
    </dsp:sp>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6F059-B811-0819-85C1-EAF7B978CE8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A"/>
          </a:p>
        </p:txBody>
      </p:sp>
      <p:sp>
        <p:nvSpPr>
          <p:cNvPr id="3" name="Subtitle 2">
            <a:extLst>
              <a:ext uri="{FF2B5EF4-FFF2-40B4-BE49-F238E27FC236}">
                <a16:creationId xmlns:a16="http://schemas.microsoft.com/office/drawing/2014/main" id="{33BBCC36-3DB6-80F5-AD08-A04DA3878B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A"/>
          </a:p>
        </p:txBody>
      </p:sp>
      <p:sp>
        <p:nvSpPr>
          <p:cNvPr id="4" name="Date Placeholder 3">
            <a:extLst>
              <a:ext uri="{FF2B5EF4-FFF2-40B4-BE49-F238E27FC236}">
                <a16:creationId xmlns:a16="http://schemas.microsoft.com/office/drawing/2014/main" id="{7286397D-C8B2-17F3-4126-C3CD6EF20664}"/>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5" name="Footer Placeholder 4">
            <a:extLst>
              <a:ext uri="{FF2B5EF4-FFF2-40B4-BE49-F238E27FC236}">
                <a16:creationId xmlns:a16="http://schemas.microsoft.com/office/drawing/2014/main" id="{32199338-B8FB-0BE9-5214-F0575ADC6B77}"/>
              </a:ext>
            </a:extLst>
          </p:cNvPr>
          <p:cNvSpPr>
            <a:spLocks noGrp="1"/>
          </p:cNvSpPr>
          <p:nvPr>
            <p:ph type="ftr" sz="quarter" idx="11"/>
          </p:nvPr>
        </p:nvSpPr>
        <p:spPr/>
        <p:txBody>
          <a:bodyPr/>
          <a:lstStyle/>
          <a:p>
            <a:endParaRPr lang="en-NA"/>
          </a:p>
        </p:txBody>
      </p:sp>
      <p:sp>
        <p:nvSpPr>
          <p:cNvPr id="6" name="Slide Number Placeholder 5">
            <a:extLst>
              <a:ext uri="{FF2B5EF4-FFF2-40B4-BE49-F238E27FC236}">
                <a16:creationId xmlns:a16="http://schemas.microsoft.com/office/drawing/2014/main" id="{A70E7848-72EE-479F-24B9-8955BF723AE0}"/>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2110656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36884-34B2-1479-7E17-98C657DB2E97}"/>
              </a:ext>
            </a:extLst>
          </p:cNvPr>
          <p:cNvSpPr>
            <a:spLocks noGrp="1"/>
          </p:cNvSpPr>
          <p:nvPr>
            <p:ph type="title"/>
          </p:nvPr>
        </p:nvSpPr>
        <p:spPr/>
        <p:txBody>
          <a:bodyPr/>
          <a:lstStyle/>
          <a:p>
            <a:r>
              <a:rPr lang="en-US"/>
              <a:t>Click to edit Master title style</a:t>
            </a:r>
            <a:endParaRPr lang="en-NA"/>
          </a:p>
        </p:txBody>
      </p:sp>
      <p:sp>
        <p:nvSpPr>
          <p:cNvPr id="3" name="Vertical Text Placeholder 2">
            <a:extLst>
              <a:ext uri="{FF2B5EF4-FFF2-40B4-BE49-F238E27FC236}">
                <a16:creationId xmlns:a16="http://schemas.microsoft.com/office/drawing/2014/main" id="{70104BE9-14C1-E564-5460-5C144F6878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4" name="Date Placeholder 3">
            <a:extLst>
              <a:ext uri="{FF2B5EF4-FFF2-40B4-BE49-F238E27FC236}">
                <a16:creationId xmlns:a16="http://schemas.microsoft.com/office/drawing/2014/main" id="{339B2087-3EF2-6B01-25C2-D6709953A8EF}"/>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5" name="Footer Placeholder 4">
            <a:extLst>
              <a:ext uri="{FF2B5EF4-FFF2-40B4-BE49-F238E27FC236}">
                <a16:creationId xmlns:a16="http://schemas.microsoft.com/office/drawing/2014/main" id="{2F552883-34D4-3CF5-92A5-B14BE6B6C2AE}"/>
              </a:ext>
            </a:extLst>
          </p:cNvPr>
          <p:cNvSpPr>
            <a:spLocks noGrp="1"/>
          </p:cNvSpPr>
          <p:nvPr>
            <p:ph type="ftr" sz="quarter" idx="11"/>
          </p:nvPr>
        </p:nvSpPr>
        <p:spPr/>
        <p:txBody>
          <a:bodyPr/>
          <a:lstStyle/>
          <a:p>
            <a:endParaRPr lang="en-NA"/>
          </a:p>
        </p:txBody>
      </p:sp>
      <p:sp>
        <p:nvSpPr>
          <p:cNvPr id="6" name="Slide Number Placeholder 5">
            <a:extLst>
              <a:ext uri="{FF2B5EF4-FFF2-40B4-BE49-F238E27FC236}">
                <a16:creationId xmlns:a16="http://schemas.microsoft.com/office/drawing/2014/main" id="{A7A59DA1-16E4-6BFE-4476-F6EF2AF10082}"/>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2498603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D2DDFE-D615-B355-ECFC-A74739A71B2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A"/>
          </a:p>
        </p:txBody>
      </p:sp>
      <p:sp>
        <p:nvSpPr>
          <p:cNvPr id="3" name="Vertical Text Placeholder 2">
            <a:extLst>
              <a:ext uri="{FF2B5EF4-FFF2-40B4-BE49-F238E27FC236}">
                <a16:creationId xmlns:a16="http://schemas.microsoft.com/office/drawing/2014/main" id="{76933B26-2E2E-9D19-CD1E-27981B560AE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4" name="Date Placeholder 3">
            <a:extLst>
              <a:ext uri="{FF2B5EF4-FFF2-40B4-BE49-F238E27FC236}">
                <a16:creationId xmlns:a16="http://schemas.microsoft.com/office/drawing/2014/main" id="{56FA573C-1FCF-FDEE-1A51-B1585D9358AD}"/>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5" name="Footer Placeholder 4">
            <a:extLst>
              <a:ext uri="{FF2B5EF4-FFF2-40B4-BE49-F238E27FC236}">
                <a16:creationId xmlns:a16="http://schemas.microsoft.com/office/drawing/2014/main" id="{666A1F03-6C8B-F416-B090-365F4C65E0FF}"/>
              </a:ext>
            </a:extLst>
          </p:cNvPr>
          <p:cNvSpPr>
            <a:spLocks noGrp="1"/>
          </p:cNvSpPr>
          <p:nvPr>
            <p:ph type="ftr" sz="quarter" idx="11"/>
          </p:nvPr>
        </p:nvSpPr>
        <p:spPr/>
        <p:txBody>
          <a:bodyPr/>
          <a:lstStyle/>
          <a:p>
            <a:endParaRPr lang="en-NA"/>
          </a:p>
        </p:txBody>
      </p:sp>
      <p:sp>
        <p:nvSpPr>
          <p:cNvPr id="6" name="Slide Number Placeholder 5">
            <a:extLst>
              <a:ext uri="{FF2B5EF4-FFF2-40B4-BE49-F238E27FC236}">
                <a16:creationId xmlns:a16="http://schemas.microsoft.com/office/drawing/2014/main" id="{13C0DD7E-C607-7797-8FF7-F5E1B5AB017D}"/>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2401494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2DDB2-E015-FD78-5D17-6DBF79B68E5E}"/>
              </a:ext>
            </a:extLst>
          </p:cNvPr>
          <p:cNvSpPr>
            <a:spLocks noGrp="1"/>
          </p:cNvSpPr>
          <p:nvPr>
            <p:ph type="title"/>
          </p:nvPr>
        </p:nvSpPr>
        <p:spPr/>
        <p:txBody>
          <a:bodyPr/>
          <a:lstStyle/>
          <a:p>
            <a:r>
              <a:rPr lang="en-US"/>
              <a:t>Click to edit Master title style</a:t>
            </a:r>
            <a:endParaRPr lang="en-NA"/>
          </a:p>
        </p:txBody>
      </p:sp>
      <p:sp>
        <p:nvSpPr>
          <p:cNvPr id="3" name="Content Placeholder 2">
            <a:extLst>
              <a:ext uri="{FF2B5EF4-FFF2-40B4-BE49-F238E27FC236}">
                <a16:creationId xmlns:a16="http://schemas.microsoft.com/office/drawing/2014/main" id="{7C1FE323-B10F-C9D8-FBF6-CB72B90494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4" name="Date Placeholder 3">
            <a:extLst>
              <a:ext uri="{FF2B5EF4-FFF2-40B4-BE49-F238E27FC236}">
                <a16:creationId xmlns:a16="http://schemas.microsoft.com/office/drawing/2014/main" id="{6715D0E0-874E-68E3-6FC5-7C0E7603B020}"/>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5" name="Footer Placeholder 4">
            <a:extLst>
              <a:ext uri="{FF2B5EF4-FFF2-40B4-BE49-F238E27FC236}">
                <a16:creationId xmlns:a16="http://schemas.microsoft.com/office/drawing/2014/main" id="{4FFB0252-C1F7-2243-2B9A-3B80115B7CE7}"/>
              </a:ext>
            </a:extLst>
          </p:cNvPr>
          <p:cNvSpPr>
            <a:spLocks noGrp="1"/>
          </p:cNvSpPr>
          <p:nvPr>
            <p:ph type="ftr" sz="quarter" idx="11"/>
          </p:nvPr>
        </p:nvSpPr>
        <p:spPr/>
        <p:txBody>
          <a:bodyPr/>
          <a:lstStyle/>
          <a:p>
            <a:endParaRPr lang="en-NA"/>
          </a:p>
        </p:txBody>
      </p:sp>
      <p:sp>
        <p:nvSpPr>
          <p:cNvPr id="6" name="Slide Number Placeholder 5">
            <a:extLst>
              <a:ext uri="{FF2B5EF4-FFF2-40B4-BE49-F238E27FC236}">
                <a16:creationId xmlns:a16="http://schemas.microsoft.com/office/drawing/2014/main" id="{12619BCC-BF21-B9D9-726C-D0A5964BDFA4}"/>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3306360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82038-FF6D-CC5C-E3CE-B2FDF08381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A"/>
          </a:p>
        </p:txBody>
      </p:sp>
      <p:sp>
        <p:nvSpPr>
          <p:cNvPr id="3" name="Text Placeholder 2">
            <a:extLst>
              <a:ext uri="{FF2B5EF4-FFF2-40B4-BE49-F238E27FC236}">
                <a16:creationId xmlns:a16="http://schemas.microsoft.com/office/drawing/2014/main" id="{33F0B7BB-E2D8-6FEA-2069-47F32D1D2D1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DFAD0D3-1275-0295-2551-18FAD607446A}"/>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5" name="Footer Placeholder 4">
            <a:extLst>
              <a:ext uri="{FF2B5EF4-FFF2-40B4-BE49-F238E27FC236}">
                <a16:creationId xmlns:a16="http://schemas.microsoft.com/office/drawing/2014/main" id="{A47B559D-BBAD-7A6B-500E-EF5E9B69B461}"/>
              </a:ext>
            </a:extLst>
          </p:cNvPr>
          <p:cNvSpPr>
            <a:spLocks noGrp="1"/>
          </p:cNvSpPr>
          <p:nvPr>
            <p:ph type="ftr" sz="quarter" idx="11"/>
          </p:nvPr>
        </p:nvSpPr>
        <p:spPr/>
        <p:txBody>
          <a:bodyPr/>
          <a:lstStyle/>
          <a:p>
            <a:endParaRPr lang="en-NA"/>
          </a:p>
        </p:txBody>
      </p:sp>
      <p:sp>
        <p:nvSpPr>
          <p:cNvPr id="6" name="Slide Number Placeholder 5">
            <a:extLst>
              <a:ext uri="{FF2B5EF4-FFF2-40B4-BE49-F238E27FC236}">
                <a16:creationId xmlns:a16="http://schemas.microsoft.com/office/drawing/2014/main" id="{9A353946-723C-E1FD-18CA-08357F873808}"/>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274673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FCBFF-5CB2-B958-DCAD-705433DD1D89}"/>
              </a:ext>
            </a:extLst>
          </p:cNvPr>
          <p:cNvSpPr>
            <a:spLocks noGrp="1"/>
          </p:cNvSpPr>
          <p:nvPr>
            <p:ph type="title"/>
          </p:nvPr>
        </p:nvSpPr>
        <p:spPr/>
        <p:txBody>
          <a:bodyPr/>
          <a:lstStyle/>
          <a:p>
            <a:r>
              <a:rPr lang="en-US"/>
              <a:t>Click to edit Master title style</a:t>
            </a:r>
            <a:endParaRPr lang="en-NA"/>
          </a:p>
        </p:txBody>
      </p:sp>
      <p:sp>
        <p:nvSpPr>
          <p:cNvPr id="3" name="Content Placeholder 2">
            <a:extLst>
              <a:ext uri="{FF2B5EF4-FFF2-40B4-BE49-F238E27FC236}">
                <a16:creationId xmlns:a16="http://schemas.microsoft.com/office/drawing/2014/main" id="{02DB538D-1191-888D-D843-027AABFF4FA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4" name="Content Placeholder 3">
            <a:extLst>
              <a:ext uri="{FF2B5EF4-FFF2-40B4-BE49-F238E27FC236}">
                <a16:creationId xmlns:a16="http://schemas.microsoft.com/office/drawing/2014/main" id="{C17B98CB-74A3-79A7-4175-A5069A530E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5" name="Date Placeholder 4">
            <a:extLst>
              <a:ext uri="{FF2B5EF4-FFF2-40B4-BE49-F238E27FC236}">
                <a16:creationId xmlns:a16="http://schemas.microsoft.com/office/drawing/2014/main" id="{C2FF3073-88A6-9426-9FCB-2756F8BDAD14}"/>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6" name="Footer Placeholder 5">
            <a:extLst>
              <a:ext uri="{FF2B5EF4-FFF2-40B4-BE49-F238E27FC236}">
                <a16:creationId xmlns:a16="http://schemas.microsoft.com/office/drawing/2014/main" id="{C48EF7F3-277D-63FD-B6B9-810A6B6014C8}"/>
              </a:ext>
            </a:extLst>
          </p:cNvPr>
          <p:cNvSpPr>
            <a:spLocks noGrp="1"/>
          </p:cNvSpPr>
          <p:nvPr>
            <p:ph type="ftr" sz="quarter" idx="11"/>
          </p:nvPr>
        </p:nvSpPr>
        <p:spPr/>
        <p:txBody>
          <a:bodyPr/>
          <a:lstStyle/>
          <a:p>
            <a:endParaRPr lang="en-NA"/>
          </a:p>
        </p:txBody>
      </p:sp>
      <p:sp>
        <p:nvSpPr>
          <p:cNvPr id="7" name="Slide Number Placeholder 6">
            <a:extLst>
              <a:ext uri="{FF2B5EF4-FFF2-40B4-BE49-F238E27FC236}">
                <a16:creationId xmlns:a16="http://schemas.microsoft.com/office/drawing/2014/main" id="{F17421AB-79DC-68F6-1544-2780AF21DE1A}"/>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1643214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943B1-1249-562C-7A8A-5958C11ADF4C}"/>
              </a:ext>
            </a:extLst>
          </p:cNvPr>
          <p:cNvSpPr>
            <a:spLocks noGrp="1"/>
          </p:cNvSpPr>
          <p:nvPr>
            <p:ph type="title"/>
          </p:nvPr>
        </p:nvSpPr>
        <p:spPr>
          <a:xfrm>
            <a:off x="839788" y="365125"/>
            <a:ext cx="10515600" cy="1325563"/>
          </a:xfrm>
        </p:spPr>
        <p:txBody>
          <a:bodyPr/>
          <a:lstStyle/>
          <a:p>
            <a:r>
              <a:rPr lang="en-US"/>
              <a:t>Click to edit Master title style</a:t>
            </a:r>
            <a:endParaRPr lang="en-NA"/>
          </a:p>
        </p:txBody>
      </p:sp>
      <p:sp>
        <p:nvSpPr>
          <p:cNvPr id="3" name="Text Placeholder 2">
            <a:extLst>
              <a:ext uri="{FF2B5EF4-FFF2-40B4-BE49-F238E27FC236}">
                <a16:creationId xmlns:a16="http://schemas.microsoft.com/office/drawing/2014/main" id="{8649B4DF-5668-6E86-D113-9F4BF70334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B042924-F8E2-214F-0FA4-F58025AC62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5" name="Text Placeholder 4">
            <a:extLst>
              <a:ext uri="{FF2B5EF4-FFF2-40B4-BE49-F238E27FC236}">
                <a16:creationId xmlns:a16="http://schemas.microsoft.com/office/drawing/2014/main" id="{128DCD74-199B-D966-CF67-FAE11C28805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298106-DC16-2C03-C8D2-7CB006C4895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7" name="Date Placeholder 6">
            <a:extLst>
              <a:ext uri="{FF2B5EF4-FFF2-40B4-BE49-F238E27FC236}">
                <a16:creationId xmlns:a16="http://schemas.microsoft.com/office/drawing/2014/main" id="{7989971B-DBC2-B5D5-EF84-ADFC3E4A9A9D}"/>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8" name="Footer Placeholder 7">
            <a:extLst>
              <a:ext uri="{FF2B5EF4-FFF2-40B4-BE49-F238E27FC236}">
                <a16:creationId xmlns:a16="http://schemas.microsoft.com/office/drawing/2014/main" id="{DE113733-F0CE-CFE2-C173-A414265F4F2B}"/>
              </a:ext>
            </a:extLst>
          </p:cNvPr>
          <p:cNvSpPr>
            <a:spLocks noGrp="1"/>
          </p:cNvSpPr>
          <p:nvPr>
            <p:ph type="ftr" sz="quarter" idx="11"/>
          </p:nvPr>
        </p:nvSpPr>
        <p:spPr/>
        <p:txBody>
          <a:bodyPr/>
          <a:lstStyle/>
          <a:p>
            <a:endParaRPr lang="en-NA"/>
          </a:p>
        </p:txBody>
      </p:sp>
      <p:sp>
        <p:nvSpPr>
          <p:cNvPr id="9" name="Slide Number Placeholder 8">
            <a:extLst>
              <a:ext uri="{FF2B5EF4-FFF2-40B4-BE49-F238E27FC236}">
                <a16:creationId xmlns:a16="http://schemas.microsoft.com/office/drawing/2014/main" id="{95E2CFBE-0B58-5356-E4AF-20B638080F9A}"/>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3738662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7EE24-17B0-3044-3C2F-701AAC3CEC4A}"/>
              </a:ext>
            </a:extLst>
          </p:cNvPr>
          <p:cNvSpPr>
            <a:spLocks noGrp="1"/>
          </p:cNvSpPr>
          <p:nvPr>
            <p:ph type="title"/>
          </p:nvPr>
        </p:nvSpPr>
        <p:spPr/>
        <p:txBody>
          <a:bodyPr/>
          <a:lstStyle/>
          <a:p>
            <a:r>
              <a:rPr lang="en-US"/>
              <a:t>Click to edit Master title style</a:t>
            </a:r>
            <a:endParaRPr lang="en-NA"/>
          </a:p>
        </p:txBody>
      </p:sp>
      <p:sp>
        <p:nvSpPr>
          <p:cNvPr id="3" name="Date Placeholder 2">
            <a:extLst>
              <a:ext uri="{FF2B5EF4-FFF2-40B4-BE49-F238E27FC236}">
                <a16:creationId xmlns:a16="http://schemas.microsoft.com/office/drawing/2014/main" id="{C358A189-66CF-32B2-2DB1-3E2014AB691F}"/>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4" name="Footer Placeholder 3">
            <a:extLst>
              <a:ext uri="{FF2B5EF4-FFF2-40B4-BE49-F238E27FC236}">
                <a16:creationId xmlns:a16="http://schemas.microsoft.com/office/drawing/2014/main" id="{2084C20D-0450-04FF-58C6-885AF467DCEC}"/>
              </a:ext>
            </a:extLst>
          </p:cNvPr>
          <p:cNvSpPr>
            <a:spLocks noGrp="1"/>
          </p:cNvSpPr>
          <p:nvPr>
            <p:ph type="ftr" sz="quarter" idx="11"/>
          </p:nvPr>
        </p:nvSpPr>
        <p:spPr/>
        <p:txBody>
          <a:bodyPr/>
          <a:lstStyle/>
          <a:p>
            <a:endParaRPr lang="en-NA"/>
          </a:p>
        </p:txBody>
      </p:sp>
      <p:sp>
        <p:nvSpPr>
          <p:cNvPr id="5" name="Slide Number Placeholder 4">
            <a:extLst>
              <a:ext uri="{FF2B5EF4-FFF2-40B4-BE49-F238E27FC236}">
                <a16:creationId xmlns:a16="http://schemas.microsoft.com/office/drawing/2014/main" id="{612C9409-4D24-918C-CA39-0FEFBBF367ED}"/>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3677991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58E830-15C0-F277-A7F9-FF26124C72DB}"/>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3" name="Footer Placeholder 2">
            <a:extLst>
              <a:ext uri="{FF2B5EF4-FFF2-40B4-BE49-F238E27FC236}">
                <a16:creationId xmlns:a16="http://schemas.microsoft.com/office/drawing/2014/main" id="{AB4F9542-05B1-71A5-09BC-E57F6C1D55F1}"/>
              </a:ext>
            </a:extLst>
          </p:cNvPr>
          <p:cNvSpPr>
            <a:spLocks noGrp="1"/>
          </p:cNvSpPr>
          <p:nvPr>
            <p:ph type="ftr" sz="quarter" idx="11"/>
          </p:nvPr>
        </p:nvSpPr>
        <p:spPr/>
        <p:txBody>
          <a:bodyPr/>
          <a:lstStyle/>
          <a:p>
            <a:endParaRPr lang="en-NA"/>
          </a:p>
        </p:txBody>
      </p:sp>
      <p:sp>
        <p:nvSpPr>
          <p:cNvPr id="4" name="Slide Number Placeholder 3">
            <a:extLst>
              <a:ext uri="{FF2B5EF4-FFF2-40B4-BE49-F238E27FC236}">
                <a16:creationId xmlns:a16="http://schemas.microsoft.com/office/drawing/2014/main" id="{B70EA295-C524-C938-F5F6-80B175B88AF1}"/>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1222926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29C8D-4E33-6B45-E2C2-0119A7C530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A"/>
          </a:p>
        </p:txBody>
      </p:sp>
      <p:sp>
        <p:nvSpPr>
          <p:cNvPr id="3" name="Content Placeholder 2">
            <a:extLst>
              <a:ext uri="{FF2B5EF4-FFF2-40B4-BE49-F238E27FC236}">
                <a16:creationId xmlns:a16="http://schemas.microsoft.com/office/drawing/2014/main" id="{222DCF37-E7CD-0B3D-F28B-4BE14F485E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4" name="Text Placeholder 3">
            <a:extLst>
              <a:ext uri="{FF2B5EF4-FFF2-40B4-BE49-F238E27FC236}">
                <a16:creationId xmlns:a16="http://schemas.microsoft.com/office/drawing/2014/main" id="{9A7DDC2A-BC7D-DBDF-F717-E4CC7F4DBC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A97384-130A-1D0F-B20F-9769FB5F7D84}"/>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6" name="Footer Placeholder 5">
            <a:extLst>
              <a:ext uri="{FF2B5EF4-FFF2-40B4-BE49-F238E27FC236}">
                <a16:creationId xmlns:a16="http://schemas.microsoft.com/office/drawing/2014/main" id="{1460BD67-3B36-8AFF-A1A0-DCB8F1806DF0}"/>
              </a:ext>
            </a:extLst>
          </p:cNvPr>
          <p:cNvSpPr>
            <a:spLocks noGrp="1"/>
          </p:cNvSpPr>
          <p:nvPr>
            <p:ph type="ftr" sz="quarter" idx="11"/>
          </p:nvPr>
        </p:nvSpPr>
        <p:spPr/>
        <p:txBody>
          <a:bodyPr/>
          <a:lstStyle/>
          <a:p>
            <a:endParaRPr lang="en-NA"/>
          </a:p>
        </p:txBody>
      </p:sp>
      <p:sp>
        <p:nvSpPr>
          <p:cNvPr id="7" name="Slide Number Placeholder 6">
            <a:extLst>
              <a:ext uri="{FF2B5EF4-FFF2-40B4-BE49-F238E27FC236}">
                <a16:creationId xmlns:a16="http://schemas.microsoft.com/office/drawing/2014/main" id="{D528FE15-A35B-DCE1-695A-93EBA1D0BC17}"/>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3217148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128BA-F02F-C7E6-94DB-14A1E15BB4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A"/>
          </a:p>
        </p:txBody>
      </p:sp>
      <p:sp>
        <p:nvSpPr>
          <p:cNvPr id="3" name="Picture Placeholder 2">
            <a:extLst>
              <a:ext uri="{FF2B5EF4-FFF2-40B4-BE49-F238E27FC236}">
                <a16:creationId xmlns:a16="http://schemas.microsoft.com/office/drawing/2014/main" id="{04C72A1D-1B85-E663-5A81-577C8710DB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A"/>
          </a:p>
        </p:txBody>
      </p:sp>
      <p:sp>
        <p:nvSpPr>
          <p:cNvPr id="4" name="Text Placeholder 3">
            <a:extLst>
              <a:ext uri="{FF2B5EF4-FFF2-40B4-BE49-F238E27FC236}">
                <a16:creationId xmlns:a16="http://schemas.microsoft.com/office/drawing/2014/main" id="{B01D69ED-B2F7-C488-C0EA-3AC6FAB38D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ADD4CA-3841-295B-2827-265B567ECA17}"/>
              </a:ext>
            </a:extLst>
          </p:cNvPr>
          <p:cNvSpPr>
            <a:spLocks noGrp="1"/>
          </p:cNvSpPr>
          <p:nvPr>
            <p:ph type="dt" sz="half" idx="10"/>
          </p:nvPr>
        </p:nvSpPr>
        <p:spPr/>
        <p:txBody>
          <a:bodyPr/>
          <a:lstStyle/>
          <a:p>
            <a:fld id="{6D7D3BC8-F581-42E9-944E-57AAE836E3EF}" type="datetimeFigureOut">
              <a:rPr lang="en-NA" smtClean="0"/>
              <a:t>25/10/2024</a:t>
            </a:fld>
            <a:endParaRPr lang="en-NA"/>
          </a:p>
        </p:txBody>
      </p:sp>
      <p:sp>
        <p:nvSpPr>
          <p:cNvPr id="6" name="Footer Placeholder 5">
            <a:extLst>
              <a:ext uri="{FF2B5EF4-FFF2-40B4-BE49-F238E27FC236}">
                <a16:creationId xmlns:a16="http://schemas.microsoft.com/office/drawing/2014/main" id="{C10BD20D-9B85-011C-D5B2-6C5E93EC882D}"/>
              </a:ext>
            </a:extLst>
          </p:cNvPr>
          <p:cNvSpPr>
            <a:spLocks noGrp="1"/>
          </p:cNvSpPr>
          <p:nvPr>
            <p:ph type="ftr" sz="quarter" idx="11"/>
          </p:nvPr>
        </p:nvSpPr>
        <p:spPr/>
        <p:txBody>
          <a:bodyPr/>
          <a:lstStyle/>
          <a:p>
            <a:endParaRPr lang="en-NA"/>
          </a:p>
        </p:txBody>
      </p:sp>
      <p:sp>
        <p:nvSpPr>
          <p:cNvPr id="7" name="Slide Number Placeholder 6">
            <a:extLst>
              <a:ext uri="{FF2B5EF4-FFF2-40B4-BE49-F238E27FC236}">
                <a16:creationId xmlns:a16="http://schemas.microsoft.com/office/drawing/2014/main" id="{346E1833-372B-91DD-6FAB-A8E928F34053}"/>
              </a:ext>
            </a:extLst>
          </p:cNvPr>
          <p:cNvSpPr>
            <a:spLocks noGrp="1"/>
          </p:cNvSpPr>
          <p:nvPr>
            <p:ph type="sldNum" sz="quarter" idx="12"/>
          </p:nvPr>
        </p:nvSpPr>
        <p:spPr/>
        <p:txBody>
          <a:bodyPr/>
          <a:lstStyle/>
          <a:p>
            <a:fld id="{0818B404-2835-4FCB-A897-29A38B1DD09B}" type="slidenum">
              <a:rPr lang="en-NA" smtClean="0"/>
              <a:t>‹#›</a:t>
            </a:fld>
            <a:endParaRPr lang="en-NA"/>
          </a:p>
        </p:txBody>
      </p:sp>
    </p:spTree>
    <p:extLst>
      <p:ext uri="{BB962C8B-B14F-4D97-AF65-F5344CB8AC3E}">
        <p14:creationId xmlns:p14="http://schemas.microsoft.com/office/powerpoint/2010/main" val="3432082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289D75-BE1C-34A7-D674-67940B367B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A"/>
          </a:p>
        </p:txBody>
      </p:sp>
      <p:sp>
        <p:nvSpPr>
          <p:cNvPr id="3" name="Text Placeholder 2">
            <a:extLst>
              <a:ext uri="{FF2B5EF4-FFF2-40B4-BE49-F238E27FC236}">
                <a16:creationId xmlns:a16="http://schemas.microsoft.com/office/drawing/2014/main" id="{28488236-4583-C067-461E-6ABAA467DA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4" name="Date Placeholder 3">
            <a:extLst>
              <a:ext uri="{FF2B5EF4-FFF2-40B4-BE49-F238E27FC236}">
                <a16:creationId xmlns:a16="http://schemas.microsoft.com/office/drawing/2014/main" id="{BD20003C-CB6C-1BF0-11C0-2A9B45AC2E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D7D3BC8-F581-42E9-944E-57AAE836E3EF}" type="datetimeFigureOut">
              <a:rPr lang="en-NA" smtClean="0"/>
              <a:t>25/10/2024</a:t>
            </a:fld>
            <a:endParaRPr lang="en-NA"/>
          </a:p>
        </p:txBody>
      </p:sp>
      <p:sp>
        <p:nvSpPr>
          <p:cNvPr id="5" name="Footer Placeholder 4">
            <a:extLst>
              <a:ext uri="{FF2B5EF4-FFF2-40B4-BE49-F238E27FC236}">
                <a16:creationId xmlns:a16="http://schemas.microsoft.com/office/drawing/2014/main" id="{D03E6C04-F1ED-BBFA-CC67-64515173CB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NA"/>
          </a:p>
        </p:txBody>
      </p:sp>
      <p:sp>
        <p:nvSpPr>
          <p:cNvPr id="6" name="Slide Number Placeholder 5">
            <a:extLst>
              <a:ext uri="{FF2B5EF4-FFF2-40B4-BE49-F238E27FC236}">
                <a16:creationId xmlns:a16="http://schemas.microsoft.com/office/drawing/2014/main" id="{FF0E8CA3-DF50-C67C-2884-784D29C541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818B404-2835-4FCB-A897-29A38B1DD09B}" type="slidenum">
              <a:rPr lang="en-NA" smtClean="0"/>
              <a:t>‹#›</a:t>
            </a:fld>
            <a:endParaRPr lang="en-NA"/>
          </a:p>
        </p:txBody>
      </p:sp>
    </p:spTree>
    <p:extLst>
      <p:ext uri="{BB962C8B-B14F-4D97-AF65-F5344CB8AC3E}">
        <p14:creationId xmlns:p14="http://schemas.microsoft.com/office/powerpoint/2010/main" val="2531846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mabuku@yahoo.com" TargetMode="External"/><Relationship Id="rId2" Type="http://schemas.openxmlformats.org/officeDocument/2006/relationships/hyperlink" Target="mailto:aleonard@unam.na" TargetMode="Externa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hyperlink" Target="mailto:dmbangula@unam.na"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62D44EE-C852-4460-B8B5-C4F2BC205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F88BC2-5425-CB9B-CE17-24E76D9FE496}"/>
              </a:ext>
            </a:extLst>
          </p:cNvPr>
          <p:cNvSpPr>
            <a:spLocks noGrp="1"/>
          </p:cNvSpPr>
          <p:nvPr>
            <p:ph type="ctrTitle"/>
          </p:nvPr>
        </p:nvSpPr>
        <p:spPr>
          <a:xfrm>
            <a:off x="6194716" y="739978"/>
            <a:ext cx="5334930" cy="3004145"/>
          </a:xfrm>
        </p:spPr>
        <p:txBody>
          <a:bodyPr>
            <a:normAutofit fontScale="90000"/>
          </a:bodyPr>
          <a:lstStyle/>
          <a:p>
            <a:pPr>
              <a:spcAft>
                <a:spcPts val="800"/>
              </a:spcAft>
            </a:pP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1500" b="1" kern="100" dirty="0">
                <a:effectLst/>
                <a:latin typeface="Times New Roman" panose="02020603050405020304" pitchFamily="18" charset="0"/>
                <a:ea typeface="Aptos" panose="020B0004020202020204" pitchFamily="34" charset="0"/>
                <a:cs typeface="Times New Roman" panose="02020603050405020304" pitchFamily="18" charset="0"/>
              </a:rPr>
            </a:br>
            <a:br>
              <a:rPr lang="en-GB" sz="1500"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br>
            <a:r>
              <a:rPr lang="en-US" sz="2000" b="1" kern="100" dirty="0">
                <a:effectLst/>
                <a:latin typeface="Times New Roman" panose="02020603050405020304" pitchFamily="18" charset="0"/>
                <a:ea typeface="Aptos" panose="020B0004020202020204" pitchFamily="34" charset="0"/>
                <a:cs typeface="Times New Roman" panose="02020603050405020304" pitchFamily="18" charset="0"/>
              </a:rPr>
              <a:t>An investigation of student's and academic knowledge and use of artificial intelligence in Higher education institutions: A case study of selected universities in Namibia</a:t>
            </a:r>
            <a:br>
              <a:rPr lang="en-US" sz="2000" b="1" kern="100" dirty="0">
                <a:effectLst/>
                <a:latin typeface="Times New Roman" panose="02020603050405020304" pitchFamily="18" charset="0"/>
                <a:ea typeface="Aptos" panose="020B0004020202020204" pitchFamily="34" charset="0"/>
                <a:cs typeface="Times New Roman" panose="02020603050405020304" pitchFamily="18" charset="0"/>
              </a:rPr>
            </a:br>
            <a: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t>Anna Leonard </a:t>
            </a:r>
            <a:r>
              <a:rPr lang="en-GB" sz="2000" u="sng" kern="100" dirty="0">
                <a:effectLst/>
                <a:latin typeface="Times New Roman" panose="02020603050405020304" pitchFamily="18" charset="0"/>
                <a:ea typeface="Aptos" panose="020B0004020202020204" pitchFamily="34" charset="0"/>
                <a:cs typeface="Times New Roman" panose="02020603050405020304" pitchFamily="18" charset="0"/>
                <a:hlinkClick r:id="rId2"/>
              </a:rPr>
              <a:t>aleonard@unam.na</a:t>
            </a:r>
            <a: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t>; Senior Librarian, University of Namibia</a:t>
            </a:r>
            <a:b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br>
            <a: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t>Melba </a:t>
            </a:r>
            <a:r>
              <a:rPr lang="en-GB" sz="2000" kern="100" dirty="0" err="1">
                <a:effectLst/>
                <a:latin typeface="Times New Roman" panose="02020603050405020304" pitchFamily="18" charset="0"/>
                <a:ea typeface="Aptos" panose="020B0004020202020204" pitchFamily="34" charset="0"/>
                <a:cs typeface="Times New Roman" panose="02020603050405020304" pitchFamily="18" charset="0"/>
              </a:rPr>
              <a:t>Mabuku</a:t>
            </a:r>
            <a: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GB" sz="2000" u="sng" kern="100" dirty="0">
                <a:effectLst/>
                <a:latin typeface="Times New Roman" panose="02020603050405020304" pitchFamily="18" charset="0"/>
                <a:ea typeface="Aptos" panose="020B0004020202020204" pitchFamily="34" charset="0"/>
                <a:cs typeface="Times New Roman" panose="02020603050405020304" pitchFamily="18" charset="0"/>
                <a:hlinkClick r:id="rId3"/>
              </a:rPr>
              <a:t>m.mabuku@yahoo.com</a:t>
            </a:r>
            <a: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t>; Librarian: International University of Management</a:t>
            </a:r>
            <a:b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br>
            <a: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t>Daniel </a:t>
            </a:r>
            <a:r>
              <a:rPr lang="en-GB" sz="2000" kern="100" dirty="0" err="1">
                <a:effectLst/>
                <a:latin typeface="Times New Roman" panose="02020603050405020304" pitchFamily="18" charset="0"/>
                <a:ea typeface="Aptos" panose="020B0004020202020204" pitchFamily="34" charset="0"/>
                <a:cs typeface="Times New Roman" panose="02020603050405020304" pitchFamily="18" charset="0"/>
              </a:rPr>
              <a:t>Mbangula</a:t>
            </a:r>
            <a: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GB" sz="2000" u="sng" kern="100" dirty="0">
                <a:effectLst/>
                <a:latin typeface="Times New Roman" panose="02020603050405020304" pitchFamily="18" charset="0"/>
                <a:ea typeface="Aptos" panose="020B0004020202020204" pitchFamily="34" charset="0"/>
                <a:cs typeface="Times New Roman" panose="02020603050405020304" pitchFamily="18" charset="0"/>
                <a:hlinkClick r:id="rId4"/>
              </a:rPr>
              <a:t>dmbangula@unam.na</a:t>
            </a:r>
            <a:r>
              <a:rPr lang="en-GB" sz="2000" kern="100" dirty="0">
                <a:effectLst/>
                <a:latin typeface="Times New Roman" panose="02020603050405020304" pitchFamily="18" charset="0"/>
                <a:ea typeface="Aptos" panose="020B0004020202020204" pitchFamily="34" charset="0"/>
                <a:cs typeface="Times New Roman" panose="02020603050405020304" pitchFamily="18" charset="0"/>
              </a:rPr>
              <a:t>; Lecturer, University of Namibia</a:t>
            </a:r>
            <a:endParaRPr lang="en-NA" sz="200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387AD58A-ADCF-7D53-0974-3E796E9A18D2}"/>
              </a:ext>
            </a:extLst>
          </p:cNvPr>
          <p:cNvSpPr>
            <a:spLocks noGrp="1"/>
          </p:cNvSpPr>
          <p:nvPr>
            <p:ph type="subTitle" idx="1"/>
          </p:nvPr>
        </p:nvSpPr>
        <p:spPr>
          <a:xfrm>
            <a:off x="6194715" y="3836197"/>
            <a:ext cx="5334931" cy="2189214"/>
          </a:xfrm>
        </p:spPr>
        <p:txBody>
          <a:bodyPr>
            <a:normAutofit/>
          </a:bodyPr>
          <a:lstStyle/>
          <a:p>
            <a:r>
              <a:rPr lang="en-US" sz="1800" dirty="0">
                <a:latin typeface="Times New Roman" panose="02020603050405020304" pitchFamily="18" charset="0"/>
                <a:cs typeface="Times New Roman" panose="02020603050405020304" pitchFamily="18" charset="0"/>
              </a:rPr>
              <a:t>Paper presented  for the </a:t>
            </a:r>
            <a:r>
              <a:rPr lang="en-GB" sz="1800" i="0" dirty="0">
                <a:effectLst/>
                <a:latin typeface="Times New Roman" panose="02020603050405020304" pitchFamily="18" charset="0"/>
                <a:cs typeface="Times New Roman" panose="02020603050405020304" pitchFamily="18" charset="0"/>
              </a:rPr>
              <a:t>UbuntuNet-Connect2024 on Maximizing Technological Advancements in Research and Education on October 31-November 1, 2024 at Dar es Salaam, Tanzania</a:t>
            </a:r>
          </a:p>
          <a:p>
            <a:endParaRPr lang="en-GB" b="1" i="0" dirty="0">
              <a:solidFill>
                <a:srgbClr val="D56C00"/>
              </a:solidFill>
              <a:effectLst/>
              <a:latin typeface="-apple-system"/>
            </a:endParaRPr>
          </a:p>
          <a:p>
            <a:endParaRPr lang="en-NA" dirty="0"/>
          </a:p>
        </p:txBody>
      </p:sp>
      <p:sp>
        <p:nvSpPr>
          <p:cNvPr id="13" name="Freeform: Shape 12">
            <a:extLst>
              <a:ext uri="{FF2B5EF4-FFF2-40B4-BE49-F238E27FC236}">
                <a16:creationId xmlns:a16="http://schemas.microsoft.com/office/drawing/2014/main" id="{658970D8-8D1D-4B5C-894B-E871CC865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1"/>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F227E5B6-9132-43CA-B503-37A18562AD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349052" y="0"/>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3C2051E-A88D-48E5-BACF-AAED178927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16245"/>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7821A508-2985-4905-874A-527429BAA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D2929CB1-0E3C-4B2D-ADC5-0154FB33B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97761" y="5717906"/>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pic>
        <p:nvPicPr>
          <p:cNvPr id="6" name="Picture 6" descr="Artificial Intelligence and Machine Learning | Lockheed Martin">
            <a:extLst>
              <a:ext uri="{FF2B5EF4-FFF2-40B4-BE49-F238E27FC236}">
                <a16:creationId xmlns:a16="http://schemas.microsoft.com/office/drawing/2014/main" id="{2A2700B1-2059-44EE-26C3-F07A830068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3371" r="18129" b="-1"/>
          <a:stretch/>
        </p:blipFill>
        <p:spPr bwMode="auto">
          <a:xfrm>
            <a:off x="631840" y="598720"/>
            <a:ext cx="5178249" cy="5178249"/>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a:noFill/>
          <a:extLst>
            <a:ext uri="{909E8E84-426E-40DD-AFC4-6F175D3DCCD1}">
              <a14:hiddenFill xmlns:a14="http://schemas.microsoft.com/office/drawing/2010/main">
                <a:solidFill>
                  <a:srgbClr val="FFFFFF"/>
                </a:solidFill>
              </a14:hiddenFill>
            </a:ext>
          </a:extLst>
        </p:spPr>
      </p:pic>
      <p:sp>
        <p:nvSpPr>
          <p:cNvPr id="23" name="Freeform: Shape 22">
            <a:extLst>
              <a:ext uri="{FF2B5EF4-FFF2-40B4-BE49-F238E27FC236}">
                <a16:creationId xmlns:a16="http://schemas.microsoft.com/office/drawing/2014/main" id="{5F2F0C84-BE8C-4DC2-A6D3-30349A801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20513" y="6258756"/>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6204619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761DDFE-071F-4200-B0AA-394476C2D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CD9082-BE09-4C34-0F95-EA42A210C8D3}"/>
              </a:ext>
            </a:extLst>
          </p:cNvPr>
          <p:cNvSpPr>
            <a:spLocks noGrp="1"/>
          </p:cNvSpPr>
          <p:nvPr>
            <p:ph type="title"/>
          </p:nvPr>
        </p:nvSpPr>
        <p:spPr>
          <a:xfrm>
            <a:off x="838198" y="547815"/>
            <a:ext cx="5167185" cy="1680519"/>
          </a:xfrm>
        </p:spPr>
        <p:txBody>
          <a:bodyPr>
            <a:normAutofit/>
          </a:bodyPr>
          <a:lstStyle/>
          <a:p>
            <a:r>
              <a:rPr lang="en-GB" sz="3200" dirty="0">
                <a:latin typeface="Times New Roman" panose="02020603050405020304" pitchFamily="18" charset="0"/>
                <a:cs typeface="Times New Roman" panose="02020603050405020304" pitchFamily="18" charset="0"/>
              </a:rPr>
              <a:t>Course on AI	</a:t>
            </a:r>
            <a:endParaRPr lang="en-NA" sz="32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18C5EA2-B71F-B9C0-101C-BC591211FF1F}"/>
              </a:ext>
            </a:extLst>
          </p:cNvPr>
          <p:cNvSpPr>
            <a:spLocks noGrp="1"/>
          </p:cNvSpPr>
          <p:nvPr>
            <p:ph idx="1"/>
          </p:nvPr>
        </p:nvSpPr>
        <p:spPr>
          <a:xfrm>
            <a:off x="6186619" y="547815"/>
            <a:ext cx="5178960" cy="1680519"/>
          </a:xfrm>
        </p:spPr>
        <p:txBody>
          <a:bodyPr anchor="ctr">
            <a:normAutofit/>
          </a:bodyPr>
          <a:lstStyle/>
          <a:p>
            <a:pPr marL="0" indent="0">
              <a:buNone/>
            </a:pPr>
            <a:r>
              <a:rPr lang="en-GB" sz="3200" dirty="0">
                <a:latin typeface="Times New Roman" panose="02020603050405020304" pitchFamily="18" charset="0"/>
                <a:cs typeface="Times New Roman" panose="02020603050405020304" pitchFamily="18" charset="0"/>
              </a:rPr>
              <a:t>Universities’ provision of AI tools</a:t>
            </a:r>
          </a:p>
          <a:p>
            <a:endParaRPr lang="en-NA" sz="2000" dirty="0"/>
          </a:p>
        </p:txBody>
      </p:sp>
      <p:pic>
        <p:nvPicPr>
          <p:cNvPr id="7" name="Picture 6" descr="A pie chart with numbers and a number of percentages&#10;&#10;Description automatically generated with medium confidence">
            <a:extLst>
              <a:ext uri="{FF2B5EF4-FFF2-40B4-BE49-F238E27FC236}">
                <a16:creationId xmlns:a16="http://schemas.microsoft.com/office/drawing/2014/main" id="{6B2BDDF9-488D-D477-779D-8F7D8BB43DBA}"/>
              </a:ext>
            </a:extLst>
          </p:cNvPr>
          <p:cNvPicPr>
            <a:picLocks noChangeAspect="1"/>
          </p:cNvPicPr>
          <p:nvPr/>
        </p:nvPicPr>
        <p:blipFill>
          <a:blip r:embed="rId2"/>
          <a:stretch>
            <a:fillRect/>
          </a:stretch>
        </p:blipFill>
        <p:spPr>
          <a:xfrm>
            <a:off x="838198" y="2940488"/>
            <a:ext cx="5167185" cy="2674018"/>
          </a:xfrm>
          <a:prstGeom prst="rect">
            <a:avLst/>
          </a:prstGeom>
        </p:spPr>
      </p:pic>
      <p:pic>
        <p:nvPicPr>
          <p:cNvPr id="5" name="Picture 4" descr="A blue and red circle with a percentage&#10;&#10;Description automatically generated">
            <a:extLst>
              <a:ext uri="{FF2B5EF4-FFF2-40B4-BE49-F238E27FC236}">
                <a16:creationId xmlns:a16="http://schemas.microsoft.com/office/drawing/2014/main" id="{AA37EB2A-24BA-8F5D-509B-EA6D2B40012A}"/>
              </a:ext>
            </a:extLst>
          </p:cNvPr>
          <p:cNvPicPr>
            <a:picLocks noChangeAspect="1"/>
          </p:cNvPicPr>
          <p:nvPr/>
        </p:nvPicPr>
        <p:blipFill>
          <a:blip r:embed="rId3"/>
          <a:stretch>
            <a:fillRect/>
          </a:stretch>
        </p:blipFill>
        <p:spPr>
          <a:xfrm>
            <a:off x="6198394" y="3114880"/>
            <a:ext cx="5167185" cy="2325233"/>
          </a:xfrm>
          <a:prstGeom prst="rect">
            <a:avLst/>
          </a:prstGeom>
        </p:spPr>
      </p:pic>
    </p:spTree>
    <p:extLst>
      <p:ext uri="{BB962C8B-B14F-4D97-AF65-F5344CB8AC3E}">
        <p14:creationId xmlns:p14="http://schemas.microsoft.com/office/powerpoint/2010/main" val="2951360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06BA0-B18D-20AB-0B77-D5A66489B660}"/>
              </a:ext>
            </a:extLst>
          </p:cNvPr>
          <p:cNvSpPr>
            <a:spLocks noGrp="1"/>
          </p:cNvSpPr>
          <p:nvPr>
            <p:ph type="title"/>
          </p:nvPr>
        </p:nvSpPr>
        <p:spPr/>
        <p:txBody>
          <a:bodyPr/>
          <a:lstStyle/>
          <a:p>
            <a:pPr algn="ctr"/>
            <a:r>
              <a:rPr lang="en-GB" dirty="0"/>
              <a:t>Use of AI</a:t>
            </a:r>
            <a:endParaRPr lang="en-NA" dirty="0"/>
          </a:p>
        </p:txBody>
      </p:sp>
      <p:sp>
        <p:nvSpPr>
          <p:cNvPr id="3" name="Content Placeholder 2">
            <a:extLst>
              <a:ext uri="{FF2B5EF4-FFF2-40B4-BE49-F238E27FC236}">
                <a16:creationId xmlns:a16="http://schemas.microsoft.com/office/drawing/2014/main" id="{AC39B391-4BAF-3BAC-8FA7-D4A838062D1A}"/>
              </a:ext>
            </a:extLst>
          </p:cNvPr>
          <p:cNvSpPr>
            <a:spLocks noGrp="1"/>
          </p:cNvSpPr>
          <p:nvPr>
            <p:ph idx="1"/>
          </p:nvPr>
        </p:nvSpPr>
        <p:spPr>
          <a:xfrm>
            <a:off x="838200" y="1825625"/>
            <a:ext cx="4842212" cy="4351338"/>
          </a:xfrm>
        </p:spPr>
        <p:txBody>
          <a:bodyPr/>
          <a:lstStyle/>
          <a:p>
            <a:r>
              <a:rPr lang="en-GB" dirty="0"/>
              <a:t>Have you used AI</a:t>
            </a:r>
          </a:p>
          <a:p>
            <a:pPr marL="0" indent="0">
              <a:buNone/>
            </a:pPr>
            <a:endParaRPr lang="en-NA" dirty="0"/>
          </a:p>
        </p:txBody>
      </p:sp>
      <p:pic>
        <p:nvPicPr>
          <p:cNvPr id="5" name="Picture 4">
            <a:extLst>
              <a:ext uri="{FF2B5EF4-FFF2-40B4-BE49-F238E27FC236}">
                <a16:creationId xmlns:a16="http://schemas.microsoft.com/office/drawing/2014/main" id="{B22AC971-4016-F81C-C8E5-84EDA46BBAFB}"/>
              </a:ext>
            </a:extLst>
          </p:cNvPr>
          <p:cNvPicPr>
            <a:picLocks noChangeAspect="1"/>
          </p:cNvPicPr>
          <p:nvPr/>
        </p:nvPicPr>
        <p:blipFill>
          <a:blip r:embed="rId2"/>
          <a:stretch>
            <a:fillRect/>
          </a:stretch>
        </p:blipFill>
        <p:spPr>
          <a:xfrm>
            <a:off x="221401" y="2693686"/>
            <a:ext cx="4842212" cy="3618214"/>
          </a:xfrm>
          <a:prstGeom prst="rect">
            <a:avLst/>
          </a:prstGeom>
        </p:spPr>
      </p:pic>
      <p:pic>
        <p:nvPicPr>
          <p:cNvPr id="7" name="Picture 6">
            <a:extLst>
              <a:ext uri="{FF2B5EF4-FFF2-40B4-BE49-F238E27FC236}">
                <a16:creationId xmlns:a16="http://schemas.microsoft.com/office/drawing/2014/main" id="{0F98E66F-5C02-5778-13D1-B7DB0CA1393B}"/>
              </a:ext>
            </a:extLst>
          </p:cNvPr>
          <p:cNvPicPr>
            <a:picLocks noChangeAspect="1"/>
          </p:cNvPicPr>
          <p:nvPr/>
        </p:nvPicPr>
        <p:blipFill>
          <a:blip r:embed="rId3"/>
          <a:stretch>
            <a:fillRect/>
          </a:stretch>
        </p:blipFill>
        <p:spPr>
          <a:xfrm>
            <a:off x="4780878" y="2558749"/>
            <a:ext cx="7057162" cy="3806477"/>
          </a:xfrm>
          <a:prstGeom prst="rect">
            <a:avLst/>
          </a:prstGeom>
        </p:spPr>
      </p:pic>
    </p:spTree>
    <p:extLst>
      <p:ext uri="{BB962C8B-B14F-4D97-AF65-F5344CB8AC3E}">
        <p14:creationId xmlns:p14="http://schemas.microsoft.com/office/powerpoint/2010/main" val="3512077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EFD5B-001E-3732-53DB-AA9168288A02}"/>
              </a:ext>
            </a:extLst>
          </p:cNvPr>
          <p:cNvSpPr>
            <a:spLocks noGrp="1"/>
          </p:cNvSpPr>
          <p:nvPr>
            <p:ph type="title"/>
          </p:nvPr>
        </p:nvSpPr>
        <p:spPr/>
        <p:txBody>
          <a:bodyPr/>
          <a:lstStyle/>
          <a:p>
            <a:pPr algn="ctr"/>
            <a:r>
              <a:rPr lang="en-GB" dirty="0"/>
              <a:t>Purposes  and effectiveness of AI</a:t>
            </a:r>
            <a:endParaRPr lang="en-NA" dirty="0"/>
          </a:p>
        </p:txBody>
      </p:sp>
      <p:pic>
        <p:nvPicPr>
          <p:cNvPr id="6" name="Content Placeholder 5">
            <a:extLst>
              <a:ext uri="{FF2B5EF4-FFF2-40B4-BE49-F238E27FC236}">
                <a16:creationId xmlns:a16="http://schemas.microsoft.com/office/drawing/2014/main" id="{7E2ADEF7-123C-56C9-B0A2-CD2240FC3F12}"/>
              </a:ext>
            </a:extLst>
          </p:cNvPr>
          <p:cNvPicPr>
            <a:picLocks noGrp="1" noChangeAspect="1"/>
          </p:cNvPicPr>
          <p:nvPr>
            <p:ph idx="1"/>
          </p:nvPr>
        </p:nvPicPr>
        <p:blipFill>
          <a:blip r:embed="rId2"/>
          <a:stretch>
            <a:fillRect/>
          </a:stretch>
        </p:blipFill>
        <p:spPr>
          <a:xfrm>
            <a:off x="7128387" y="1907458"/>
            <a:ext cx="4719483" cy="3750290"/>
          </a:xfrm>
        </p:spPr>
      </p:pic>
      <p:graphicFrame>
        <p:nvGraphicFramePr>
          <p:cNvPr id="4" name="Chart 3">
            <a:extLst>
              <a:ext uri="{FF2B5EF4-FFF2-40B4-BE49-F238E27FC236}">
                <a16:creationId xmlns:a16="http://schemas.microsoft.com/office/drawing/2014/main" id="{E701AE11-1A16-9C71-A4F3-5557F9FFBCF1}"/>
              </a:ext>
            </a:extLst>
          </p:cNvPr>
          <p:cNvGraphicFramePr>
            <a:graphicFrameLocks/>
          </p:cNvGraphicFramePr>
          <p:nvPr>
            <p:extLst>
              <p:ext uri="{D42A27DB-BD31-4B8C-83A1-F6EECF244321}">
                <p14:modId xmlns:p14="http://schemas.microsoft.com/office/powerpoint/2010/main" val="2347444886"/>
              </p:ext>
            </p:extLst>
          </p:nvPr>
        </p:nvGraphicFramePr>
        <p:xfrm>
          <a:off x="838201" y="1825625"/>
          <a:ext cx="5430520" cy="38321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6792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903A20A-9E98-85DB-D6B8-0ACC072FC24F}"/>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a:solidFill>
                  <a:srgbClr val="FFFFFF"/>
                </a:solidFill>
                <a:latin typeface="+mj-lt"/>
                <a:ea typeface="+mj-ea"/>
                <a:cs typeface="+mj-cs"/>
              </a:rPr>
              <a:t>Level of knowledge and perception of AI</a:t>
            </a:r>
          </a:p>
        </p:txBody>
      </p:sp>
      <p:graphicFrame>
        <p:nvGraphicFramePr>
          <p:cNvPr id="4" name="Content Placeholder 3">
            <a:extLst>
              <a:ext uri="{FF2B5EF4-FFF2-40B4-BE49-F238E27FC236}">
                <a16:creationId xmlns:a16="http://schemas.microsoft.com/office/drawing/2014/main" id="{1B9C79CF-EA9D-5A5D-D3C5-A8BD35F55641}"/>
              </a:ext>
            </a:extLst>
          </p:cNvPr>
          <p:cNvGraphicFramePr>
            <a:graphicFrameLocks noGrp="1"/>
          </p:cNvGraphicFramePr>
          <p:nvPr>
            <p:ph idx="1"/>
            <p:extLst>
              <p:ext uri="{D42A27DB-BD31-4B8C-83A1-F6EECF244321}">
                <p14:modId xmlns:p14="http://schemas.microsoft.com/office/powerpoint/2010/main" val="2591727122"/>
              </p:ext>
            </p:extLst>
          </p:nvPr>
        </p:nvGraphicFramePr>
        <p:xfrm>
          <a:off x="4502428" y="728421"/>
          <a:ext cx="7225750" cy="5401162"/>
        </p:xfrm>
        <a:graphic>
          <a:graphicData uri="http://schemas.openxmlformats.org/drawingml/2006/table">
            <a:tbl>
              <a:tblPr firstRow="1" bandRow="1">
                <a:noFill/>
              </a:tblPr>
              <a:tblGrid>
                <a:gridCol w="4524090">
                  <a:extLst>
                    <a:ext uri="{9D8B030D-6E8A-4147-A177-3AD203B41FA5}">
                      <a16:colId xmlns:a16="http://schemas.microsoft.com/office/drawing/2014/main" val="15476592"/>
                    </a:ext>
                  </a:extLst>
                </a:gridCol>
                <a:gridCol w="590363">
                  <a:extLst>
                    <a:ext uri="{9D8B030D-6E8A-4147-A177-3AD203B41FA5}">
                      <a16:colId xmlns:a16="http://schemas.microsoft.com/office/drawing/2014/main" val="284969850"/>
                    </a:ext>
                  </a:extLst>
                </a:gridCol>
                <a:gridCol w="506978">
                  <a:extLst>
                    <a:ext uri="{9D8B030D-6E8A-4147-A177-3AD203B41FA5}">
                      <a16:colId xmlns:a16="http://schemas.microsoft.com/office/drawing/2014/main" val="4268516190"/>
                    </a:ext>
                  </a:extLst>
                </a:gridCol>
                <a:gridCol w="506978">
                  <a:extLst>
                    <a:ext uri="{9D8B030D-6E8A-4147-A177-3AD203B41FA5}">
                      <a16:colId xmlns:a16="http://schemas.microsoft.com/office/drawing/2014/main" val="3278556053"/>
                    </a:ext>
                  </a:extLst>
                </a:gridCol>
                <a:gridCol w="506978">
                  <a:extLst>
                    <a:ext uri="{9D8B030D-6E8A-4147-A177-3AD203B41FA5}">
                      <a16:colId xmlns:a16="http://schemas.microsoft.com/office/drawing/2014/main" val="3387551136"/>
                    </a:ext>
                  </a:extLst>
                </a:gridCol>
                <a:gridCol w="590363">
                  <a:extLst>
                    <a:ext uri="{9D8B030D-6E8A-4147-A177-3AD203B41FA5}">
                      <a16:colId xmlns:a16="http://schemas.microsoft.com/office/drawing/2014/main" val="1897767821"/>
                    </a:ext>
                  </a:extLst>
                </a:gridCol>
              </a:tblGrid>
              <a:tr h="373177">
                <a:tc gridSpan="6">
                  <a:txBody>
                    <a:bodyPr/>
                    <a:lstStyle/>
                    <a:p>
                      <a:pPr algn="ctr" fontAlgn="b"/>
                      <a:r>
                        <a:rPr lang="en-GB" sz="1100" b="1" i="0" u="none" strike="noStrike" cap="all" spc="60">
                          <a:solidFill>
                            <a:schemeClr val="tx1"/>
                          </a:solidFill>
                          <a:effectLst/>
                          <a:latin typeface="Times New Roman" panose="02020603050405020304" pitchFamily="18" charset="0"/>
                        </a:rPr>
                        <a:t>level of knowledge of AI</a:t>
                      </a:r>
                    </a:p>
                  </a:txBody>
                  <a:tcPr marL="7068" marR="7068" marT="84813" marB="84813" anchor="b">
                    <a:lnL w="12700" cmpd="sng">
                      <a:noFill/>
                    </a:lnL>
                    <a:lnR w="12700" cmpd="sng">
                      <a:noFill/>
                    </a:lnR>
                    <a:lnT w="12700" cmpd="sng">
                      <a:noFill/>
                    </a:lnT>
                    <a:lnB w="38100" cmpd="sng">
                      <a:noFill/>
                    </a:lnB>
                    <a:noFill/>
                  </a:tcPr>
                </a:tc>
                <a:tc hMerge="1">
                  <a:txBody>
                    <a:bodyPr/>
                    <a:lstStyle/>
                    <a:p>
                      <a:endParaRPr lang="en-NA"/>
                    </a:p>
                  </a:txBody>
                  <a:tcPr/>
                </a:tc>
                <a:tc hMerge="1">
                  <a:txBody>
                    <a:bodyPr/>
                    <a:lstStyle/>
                    <a:p>
                      <a:endParaRPr lang="en-NA"/>
                    </a:p>
                  </a:txBody>
                  <a:tcPr/>
                </a:tc>
                <a:tc hMerge="1">
                  <a:txBody>
                    <a:bodyPr/>
                    <a:lstStyle/>
                    <a:p>
                      <a:endParaRPr lang="en-NA"/>
                    </a:p>
                  </a:txBody>
                  <a:tcPr/>
                </a:tc>
                <a:tc hMerge="1">
                  <a:txBody>
                    <a:bodyPr/>
                    <a:lstStyle/>
                    <a:p>
                      <a:endParaRPr lang="en-NA"/>
                    </a:p>
                  </a:txBody>
                  <a:tcPr/>
                </a:tc>
                <a:tc hMerge="1">
                  <a:txBody>
                    <a:bodyPr/>
                    <a:lstStyle/>
                    <a:p>
                      <a:endParaRPr lang="en-NA"/>
                    </a:p>
                  </a:txBody>
                  <a:tcPr/>
                </a:tc>
                <a:extLst>
                  <a:ext uri="{0D108BD9-81ED-4DB2-BD59-A6C34878D82A}">
                    <a16:rowId xmlns:a16="http://schemas.microsoft.com/office/drawing/2014/main" val="1028595573"/>
                  </a:ext>
                </a:extLst>
              </a:tr>
              <a:tr h="351973">
                <a:tc>
                  <a:txBody>
                    <a:bodyPr/>
                    <a:lstStyle/>
                    <a:p>
                      <a:pPr algn="l" fontAlgn="b"/>
                      <a:r>
                        <a:rPr lang="en-NA" sz="1500" b="0" i="0" u="none" strike="noStrike" cap="none" spc="0">
                          <a:solidFill>
                            <a:schemeClr val="tx1"/>
                          </a:solidFill>
                          <a:effectLst/>
                          <a:latin typeface="Times New Roman" panose="02020603050405020304" pitchFamily="18" charset="0"/>
                        </a:rPr>
                        <a:t> </a:t>
                      </a:r>
                    </a:p>
                  </a:txBody>
                  <a:tcPr marL="7068" marR="7068" marT="7068" marB="84813" anchor="b">
                    <a:lnL w="12700" cap="flat" cmpd="sng" algn="ctr">
                      <a:noFill/>
                      <a:prstDash val="solid"/>
                    </a:lnL>
                    <a:lnR w="12700" cmpd="sng">
                      <a:noFill/>
                      <a:prstDash val="solid"/>
                    </a:lnR>
                    <a:lnT w="38100" cmpd="sng">
                      <a:noFill/>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SD</a:t>
                      </a:r>
                    </a:p>
                  </a:txBody>
                  <a:tcPr marL="7068" marR="7068" marT="7068" marB="84813" anchor="b">
                    <a:lnL w="12700" cmpd="sng">
                      <a:noFill/>
                      <a:prstDash val="solid"/>
                    </a:lnL>
                    <a:lnR w="12700" cmpd="sng">
                      <a:noFill/>
                      <a:prstDash val="solid"/>
                    </a:lnR>
                    <a:lnT w="38100" cmpd="sng">
                      <a:noFill/>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D</a:t>
                      </a:r>
                    </a:p>
                  </a:txBody>
                  <a:tcPr marL="7068" marR="7068" marT="7068" marB="84813" anchor="b">
                    <a:lnL w="12700" cmpd="sng">
                      <a:noFill/>
                      <a:prstDash val="solid"/>
                    </a:lnL>
                    <a:lnR w="12700" cmpd="sng">
                      <a:noFill/>
                      <a:prstDash val="solid"/>
                    </a:lnR>
                    <a:lnT w="38100" cmpd="sng">
                      <a:noFill/>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N</a:t>
                      </a:r>
                    </a:p>
                  </a:txBody>
                  <a:tcPr marL="7068" marR="7068" marT="7068" marB="84813" anchor="b">
                    <a:lnL w="12700" cmpd="sng">
                      <a:noFill/>
                      <a:prstDash val="solid"/>
                    </a:lnL>
                    <a:lnR w="12700" cmpd="sng">
                      <a:noFill/>
                      <a:prstDash val="solid"/>
                    </a:lnR>
                    <a:lnT w="38100" cmpd="sng">
                      <a:noFill/>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A</a:t>
                      </a:r>
                    </a:p>
                  </a:txBody>
                  <a:tcPr marL="7068" marR="7068" marT="7068" marB="84813" anchor="b">
                    <a:lnL w="12700" cmpd="sng">
                      <a:noFill/>
                      <a:prstDash val="solid"/>
                    </a:lnL>
                    <a:lnR w="12700" cmpd="sng">
                      <a:noFill/>
                      <a:prstDash val="solid"/>
                    </a:lnR>
                    <a:lnT w="38100" cmpd="sng">
                      <a:noFill/>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SA</a:t>
                      </a:r>
                    </a:p>
                  </a:txBody>
                  <a:tcPr marL="7068" marR="7068" marT="7068" marB="84813" anchor="b">
                    <a:lnL w="12700" cmpd="sng">
                      <a:noFill/>
                      <a:prstDash val="solid"/>
                    </a:lnL>
                    <a:lnR w="12700" cmpd="sng">
                      <a:noFill/>
                      <a:prstDash val="solid"/>
                    </a:lnR>
                    <a:lnT w="38100" cmpd="sng">
                      <a:noFill/>
                    </a:lnT>
                    <a:lnB w="12700" cmpd="sng">
                      <a:noFill/>
                      <a:prstDash val="solid"/>
                    </a:lnB>
                    <a:noFill/>
                  </a:tcPr>
                </a:tc>
                <a:extLst>
                  <a:ext uri="{0D108BD9-81ED-4DB2-BD59-A6C34878D82A}">
                    <a16:rowId xmlns:a16="http://schemas.microsoft.com/office/drawing/2014/main" val="344683902"/>
                  </a:ext>
                </a:extLst>
              </a:tr>
              <a:tr h="351973">
                <a:tc>
                  <a:txBody>
                    <a:bodyPr/>
                    <a:lstStyle/>
                    <a:p>
                      <a:pPr algn="l" fontAlgn="b"/>
                      <a:r>
                        <a:rPr lang="en-GB" sz="1500" b="0" i="0" u="none" strike="noStrike" cap="none" spc="0">
                          <a:solidFill>
                            <a:schemeClr val="tx1"/>
                          </a:solidFill>
                          <a:effectLst/>
                          <a:latin typeface="Times New Roman" panose="02020603050405020304" pitchFamily="18" charset="0"/>
                        </a:rPr>
                        <a:t> Have limitations in their ability to handle complex tasks</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16</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17</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23</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67</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51</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2290610059"/>
                  </a:ext>
                </a:extLst>
              </a:tr>
              <a:tr h="351973">
                <a:tc>
                  <a:txBody>
                    <a:bodyPr/>
                    <a:lstStyle/>
                    <a:p>
                      <a:pPr algn="l" fontAlgn="b"/>
                      <a:r>
                        <a:rPr lang="en-GB" sz="1500" b="0" i="0" u="none" strike="noStrike" cap="none" spc="0">
                          <a:solidFill>
                            <a:schemeClr val="tx1"/>
                          </a:solidFill>
                          <a:effectLst/>
                          <a:latin typeface="Times New Roman" panose="02020603050405020304" pitchFamily="18" charset="0"/>
                        </a:rPr>
                        <a:t>Can generate factually inaccurate output</a:t>
                      </a:r>
                    </a:p>
                  </a:txBody>
                  <a:tcPr marL="7068" marR="7068" marT="7068" marB="84813" anchor="b">
                    <a:lnL w="12700" cap="flat" cmpd="sng" algn="ctr">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9</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23</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40</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70</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32</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542430769"/>
                  </a:ext>
                </a:extLst>
              </a:tr>
              <a:tr h="351973">
                <a:tc>
                  <a:txBody>
                    <a:bodyPr/>
                    <a:lstStyle/>
                    <a:p>
                      <a:pPr algn="l" fontAlgn="b"/>
                      <a:r>
                        <a:rPr lang="en-GB" sz="1500" b="0" i="0" u="none" strike="noStrike" cap="none" spc="0">
                          <a:solidFill>
                            <a:schemeClr val="tx1"/>
                          </a:solidFill>
                          <a:effectLst/>
                          <a:latin typeface="Times New Roman" panose="02020603050405020304" pitchFamily="18" charset="0"/>
                        </a:rPr>
                        <a:t>Can exhibit biases and unfairness in their output.</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14</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32</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54</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49</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25</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2098015737"/>
                  </a:ext>
                </a:extLst>
              </a:tr>
              <a:tr h="578141">
                <a:tc>
                  <a:txBody>
                    <a:bodyPr/>
                    <a:lstStyle/>
                    <a:p>
                      <a:pPr algn="l" fontAlgn="b"/>
                      <a:r>
                        <a:rPr lang="en-GB" sz="1500" b="0" i="0" u="none" strike="noStrike" cap="none" spc="0">
                          <a:solidFill>
                            <a:schemeClr val="tx1"/>
                          </a:solidFill>
                          <a:effectLst/>
                          <a:latin typeface="Times New Roman" panose="02020603050405020304" pitchFamily="18" charset="0"/>
                        </a:rPr>
                        <a:t>Rely too heavily on statistics, which can limit their usefulness</a:t>
                      </a:r>
                    </a:p>
                  </a:txBody>
                  <a:tcPr marL="7068" marR="7068" marT="7068" marB="84813" anchor="b">
                    <a:lnL w="12700" cap="flat" cmpd="sng" algn="ctr">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14</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39</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54</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43</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24</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158590096"/>
                  </a:ext>
                </a:extLst>
              </a:tr>
              <a:tr h="578141">
                <a:tc>
                  <a:txBody>
                    <a:bodyPr/>
                    <a:lstStyle/>
                    <a:p>
                      <a:pPr algn="l" fontAlgn="b"/>
                      <a:r>
                        <a:rPr lang="en-GB" sz="1500" b="0" i="0" u="none" strike="noStrike" cap="none" spc="0">
                          <a:solidFill>
                            <a:schemeClr val="tx1"/>
                          </a:solidFill>
                          <a:effectLst/>
                          <a:latin typeface="Times New Roman" panose="02020603050405020304" pitchFamily="18" charset="0"/>
                        </a:rPr>
                        <a:t>Have limited emotional intelligence and empathy, which can lead to output that is insensitive or inappropriate</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12</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25</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48</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71</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18</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815775077"/>
                  </a:ext>
                </a:extLst>
              </a:tr>
              <a:tr h="351973">
                <a:tc>
                  <a:txBody>
                    <a:bodyPr/>
                    <a:lstStyle/>
                    <a:p>
                      <a:pPr algn="l" fontAlgn="b"/>
                      <a:r>
                        <a:rPr lang="en-NA" sz="1500" b="0" i="0" u="none" strike="noStrike" cap="none" spc="0">
                          <a:solidFill>
                            <a:schemeClr val="tx1"/>
                          </a:solidFill>
                          <a:effectLst/>
                          <a:latin typeface="Times New Roman" panose="02020603050405020304" pitchFamily="18" charset="0"/>
                        </a:rPr>
                        <a:t> </a:t>
                      </a:r>
                    </a:p>
                  </a:txBody>
                  <a:tcPr marL="7068" marR="7068" marT="7068" marB="84813" anchor="b">
                    <a:lnL w="12700" cap="flat" cmpd="sng" algn="ctr">
                      <a:noFill/>
                      <a:prstDash val="solid"/>
                    </a:lnL>
                    <a:lnR w="12700" cmpd="sng">
                      <a:noFill/>
                      <a:prstDash val="solid"/>
                    </a:lnR>
                    <a:lnT w="12700" cmpd="sng">
                      <a:noFill/>
                      <a:prstDash val="solid"/>
                    </a:lnT>
                    <a:lnB w="12700" cmpd="sng">
                      <a:noFill/>
                      <a:prstDash val="solid"/>
                    </a:lnB>
                    <a:noFill/>
                  </a:tcPr>
                </a:tc>
                <a:tc>
                  <a:txBody>
                    <a:bodyPr/>
                    <a:lstStyle/>
                    <a:p>
                      <a:pPr algn="l" fontAlgn="b"/>
                      <a:r>
                        <a:rPr lang="en-NA" sz="1500" b="0" i="0" u="none" strike="noStrike" cap="none" spc="0">
                          <a:solidFill>
                            <a:schemeClr val="tx1"/>
                          </a:solidFill>
                          <a:effectLst/>
                          <a:latin typeface="Times New Roman" panose="02020603050405020304" pitchFamily="18" charset="0"/>
                        </a:rPr>
                        <a:t> </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l" fontAlgn="b"/>
                      <a:r>
                        <a:rPr lang="en-NA" sz="1500" b="0" i="0" u="none" strike="noStrike" cap="none" spc="0">
                          <a:solidFill>
                            <a:schemeClr val="tx1"/>
                          </a:solidFill>
                          <a:effectLst/>
                          <a:latin typeface="Times New Roman" panose="02020603050405020304" pitchFamily="18" charset="0"/>
                        </a:rPr>
                        <a:t> </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l" fontAlgn="b"/>
                      <a:r>
                        <a:rPr lang="en-NA" sz="1500" b="0" i="0" u="none" strike="noStrike" cap="none" spc="0">
                          <a:solidFill>
                            <a:schemeClr val="tx1"/>
                          </a:solidFill>
                          <a:effectLst/>
                          <a:latin typeface="Times New Roman" panose="02020603050405020304" pitchFamily="18" charset="0"/>
                        </a:rPr>
                        <a:t> </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l" fontAlgn="b"/>
                      <a:r>
                        <a:rPr lang="en-NA" sz="1500" b="0" i="0" u="none" strike="noStrike" cap="none" spc="0">
                          <a:solidFill>
                            <a:schemeClr val="tx1"/>
                          </a:solidFill>
                          <a:effectLst/>
                          <a:latin typeface="Times New Roman" panose="02020603050405020304" pitchFamily="18" charset="0"/>
                        </a:rPr>
                        <a:t> </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l" fontAlgn="b"/>
                      <a:r>
                        <a:rPr lang="en-NA" sz="1500" b="0" i="0" u="none" strike="noStrike" cap="none" spc="0">
                          <a:solidFill>
                            <a:schemeClr val="tx1"/>
                          </a:solidFill>
                          <a:effectLst/>
                          <a:latin typeface="Times New Roman" panose="02020603050405020304" pitchFamily="18" charset="0"/>
                        </a:rPr>
                        <a:t> </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3864439209"/>
                  </a:ext>
                </a:extLst>
              </a:tr>
              <a:tr h="351973">
                <a:tc gridSpan="6">
                  <a:txBody>
                    <a:bodyPr/>
                    <a:lstStyle/>
                    <a:p>
                      <a:pPr algn="ctr" fontAlgn="b"/>
                      <a:r>
                        <a:rPr lang="en-GB" sz="1500" b="1" i="0" u="none" strike="noStrike" cap="none" spc="0">
                          <a:solidFill>
                            <a:schemeClr val="tx1"/>
                          </a:solidFill>
                          <a:effectLst/>
                          <a:latin typeface="Times New Roman" panose="02020603050405020304" pitchFamily="18" charset="0"/>
                        </a:rPr>
                        <a:t>perception towards the use of AI</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hMerge="1">
                  <a:txBody>
                    <a:bodyPr/>
                    <a:lstStyle/>
                    <a:p>
                      <a:endParaRPr lang="en-NA"/>
                    </a:p>
                  </a:txBody>
                  <a:tcPr/>
                </a:tc>
                <a:tc hMerge="1">
                  <a:txBody>
                    <a:bodyPr/>
                    <a:lstStyle/>
                    <a:p>
                      <a:endParaRPr lang="en-NA"/>
                    </a:p>
                  </a:txBody>
                  <a:tcPr/>
                </a:tc>
                <a:tc hMerge="1">
                  <a:txBody>
                    <a:bodyPr/>
                    <a:lstStyle/>
                    <a:p>
                      <a:endParaRPr lang="en-NA"/>
                    </a:p>
                  </a:txBody>
                  <a:tcPr/>
                </a:tc>
                <a:tc hMerge="1">
                  <a:txBody>
                    <a:bodyPr/>
                    <a:lstStyle/>
                    <a:p>
                      <a:endParaRPr lang="en-NA"/>
                    </a:p>
                  </a:txBody>
                  <a:tcPr/>
                </a:tc>
                <a:tc hMerge="1">
                  <a:txBody>
                    <a:bodyPr/>
                    <a:lstStyle/>
                    <a:p>
                      <a:endParaRPr lang="en-NA"/>
                    </a:p>
                  </a:txBody>
                  <a:tcPr/>
                </a:tc>
                <a:extLst>
                  <a:ext uri="{0D108BD9-81ED-4DB2-BD59-A6C34878D82A}">
                    <a16:rowId xmlns:a16="http://schemas.microsoft.com/office/drawing/2014/main" val="1465197229"/>
                  </a:ext>
                </a:extLst>
              </a:tr>
              <a:tr h="351973">
                <a:tc>
                  <a:txBody>
                    <a:bodyPr/>
                    <a:lstStyle/>
                    <a:p>
                      <a:pPr algn="l" fontAlgn="b"/>
                      <a:r>
                        <a:rPr lang="en-NA" sz="1500" b="0" i="0" u="none" strike="noStrike" cap="none" spc="0">
                          <a:solidFill>
                            <a:schemeClr val="tx1"/>
                          </a:solidFill>
                          <a:effectLst/>
                          <a:latin typeface="Times New Roman" panose="02020603050405020304" pitchFamily="18" charset="0"/>
                        </a:rPr>
                        <a:t> </a:t>
                      </a:r>
                    </a:p>
                  </a:txBody>
                  <a:tcPr marL="7068" marR="7068" marT="7068" marB="84813" anchor="b">
                    <a:lnL w="12700" cap="flat" cmpd="sng" algn="ctr">
                      <a:noFill/>
                      <a:prstDash val="solid"/>
                    </a:lnL>
                    <a:lnR w="12700" cmpd="sng">
                      <a:noFill/>
                      <a:prstDash val="solid"/>
                    </a:lnR>
                    <a:lnT w="12700" cmpd="sng">
                      <a:noFill/>
                      <a:prstDash val="solid"/>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SD</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D</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N</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A</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l" fontAlgn="b"/>
                      <a:r>
                        <a:rPr lang="en-GB" sz="1500" b="0" i="0" u="none" strike="noStrike" cap="none" spc="0">
                          <a:solidFill>
                            <a:schemeClr val="tx1"/>
                          </a:solidFill>
                          <a:effectLst/>
                          <a:latin typeface="Times New Roman" panose="02020603050405020304" pitchFamily="18" charset="0"/>
                        </a:rPr>
                        <a:t>SA</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2667455409"/>
                  </a:ext>
                </a:extLst>
              </a:tr>
              <a:tr h="351973">
                <a:tc>
                  <a:txBody>
                    <a:bodyPr/>
                    <a:lstStyle/>
                    <a:p>
                      <a:pPr algn="l" fontAlgn="b"/>
                      <a:r>
                        <a:rPr lang="en-GB" sz="1500" b="0" i="0" u="none" strike="noStrike" cap="none" spc="0">
                          <a:solidFill>
                            <a:schemeClr val="tx1"/>
                          </a:solidFill>
                          <a:effectLst/>
                          <a:latin typeface="Times New Roman" panose="02020603050405020304" pitchFamily="18" charset="0"/>
                        </a:rPr>
                        <a:t>AI will replace face to face teaching</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36</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42</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35</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48</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14</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4009956188"/>
                  </a:ext>
                </a:extLst>
              </a:tr>
              <a:tr h="351973">
                <a:tc>
                  <a:txBody>
                    <a:bodyPr/>
                    <a:lstStyle/>
                    <a:p>
                      <a:pPr algn="l" fontAlgn="b"/>
                      <a:r>
                        <a:rPr lang="en-GB" sz="1500" b="0" i="0" u="none" strike="noStrike" cap="none" spc="0">
                          <a:solidFill>
                            <a:schemeClr val="tx1"/>
                          </a:solidFill>
                          <a:effectLst/>
                          <a:latin typeface="Times New Roman" panose="02020603050405020304" pitchFamily="18" charset="0"/>
                        </a:rPr>
                        <a:t>traditional assessment will become obsulute</a:t>
                      </a:r>
                    </a:p>
                  </a:txBody>
                  <a:tcPr marL="7068" marR="7068" marT="7068" marB="84813" anchor="b">
                    <a:lnL w="12700" cap="flat" cmpd="sng" algn="ctr">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16</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42</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32</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67</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17</a:t>
                      </a:r>
                    </a:p>
                  </a:txBody>
                  <a:tcPr marL="7068" marR="7068" marT="7068" marB="84813" anchor="b">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2128008681"/>
                  </a:ext>
                </a:extLst>
              </a:tr>
              <a:tr h="351973">
                <a:tc>
                  <a:txBody>
                    <a:bodyPr/>
                    <a:lstStyle/>
                    <a:p>
                      <a:pPr algn="l" fontAlgn="b"/>
                      <a:r>
                        <a:rPr lang="en-GB" sz="1500" b="0" i="0" u="none" strike="noStrike" cap="none" spc="0">
                          <a:solidFill>
                            <a:schemeClr val="tx1"/>
                          </a:solidFill>
                          <a:effectLst/>
                          <a:latin typeface="Times New Roman" panose="02020603050405020304" pitchFamily="18" charset="0"/>
                        </a:rPr>
                        <a:t>AI will write students assays as much as a human can</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5</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16</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23</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75</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r" fontAlgn="b"/>
                      <a:r>
                        <a:rPr lang="en-NA" sz="1500" b="0" i="0" u="none" strike="noStrike" cap="none" spc="0">
                          <a:solidFill>
                            <a:schemeClr val="tx1"/>
                          </a:solidFill>
                          <a:effectLst/>
                          <a:latin typeface="Times New Roman" panose="02020603050405020304" pitchFamily="18" charset="0"/>
                        </a:rPr>
                        <a:t>55</a:t>
                      </a:r>
                    </a:p>
                  </a:txBody>
                  <a:tcPr marL="7068" marR="7068" marT="7068" marB="84813" anchor="b">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2442434630"/>
                  </a:ext>
                </a:extLst>
              </a:tr>
              <a:tr h="351973">
                <a:tc>
                  <a:txBody>
                    <a:bodyPr/>
                    <a:lstStyle/>
                    <a:p>
                      <a:pPr algn="l" fontAlgn="b"/>
                      <a:r>
                        <a:rPr lang="en-GB" sz="1500" b="0" i="0" u="none" strike="noStrike" cap="none" spc="0">
                          <a:solidFill>
                            <a:schemeClr val="tx1"/>
                          </a:solidFill>
                          <a:effectLst/>
                          <a:latin typeface="Times New Roman" panose="02020603050405020304" pitchFamily="18" charset="0"/>
                        </a:rPr>
                        <a:t>improve teaching and learning</a:t>
                      </a:r>
                    </a:p>
                  </a:txBody>
                  <a:tcPr marL="7068" marR="7068" marT="7068" marB="84813" anchor="b">
                    <a:lnL w="12700" cap="flat" cmpd="sng" algn="ctr">
                      <a:noFill/>
                      <a:prstDash val="solid"/>
                    </a:lnL>
                    <a:lnR w="12700" cmpd="sng">
                      <a:noFill/>
                      <a:prstDash val="solid"/>
                    </a:lnR>
                    <a:lnT w="12700" cmpd="sng">
                      <a:noFill/>
                      <a:prstDash val="solid"/>
                    </a:lnT>
                    <a:lnB w="12700" cap="flat" cmpd="sng" algn="ctr">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7</a:t>
                      </a:r>
                    </a:p>
                  </a:txBody>
                  <a:tcPr marL="7068" marR="7068" marT="7068" marB="84813"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19</a:t>
                      </a:r>
                    </a:p>
                  </a:txBody>
                  <a:tcPr marL="7068" marR="7068" marT="7068" marB="84813"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32</a:t>
                      </a:r>
                    </a:p>
                  </a:txBody>
                  <a:tcPr marL="7068" marR="7068" marT="7068" marB="84813"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77</a:t>
                      </a:r>
                    </a:p>
                  </a:txBody>
                  <a:tcPr marL="7068" marR="7068" marT="7068" marB="84813" anchor="b">
                    <a:lnL w="12700" cmpd="sng">
                      <a:noFill/>
                      <a:prstDash val="solid"/>
                    </a:lnL>
                    <a:lnR w="12700" cmpd="sng">
                      <a:noFill/>
                      <a:prstDash val="solid"/>
                    </a:lnR>
                    <a:lnT w="12700" cmpd="sng">
                      <a:noFill/>
                      <a:prstDash val="solid"/>
                    </a:lnT>
                    <a:lnB w="12700" cap="flat" cmpd="sng" algn="ctr">
                      <a:noFill/>
                      <a:prstDash val="solid"/>
                    </a:lnB>
                    <a:noFill/>
                  </a:tcPr>
                </a:tc>
                <a:tc>
                  <a:txBody>
                    <a:bodyPr/>
                    <a:lstStyle/>
                    <a:p>
                      <a:pPr algn="r" fontAlgn="b"/>
                      <a:r>
                        <a:rPr lang="en-NA" sz="1500" b="0" i="0" u="none" strike="noStrike" cap="none" spc="0">
                          <a:solidFill>
                            <a:schemeClr val="tx1"/>
                          </a:solidFill>
                          <a:effectLst/>
                          <a:latin typeface="Times New Roman" panose="02020603050405020304" pitchFamily="18" charset="0"/>
                        </a:rPr>
                        <a:t>36</a:t>
                      </a:r>
                    </a:p>
                  </a:txBody>
                  <a:tcPr marL="7068" marR="7068" marT="7068" marB="84813" anchor="b">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901208247"/>
                  </a:ext>
                </a:extLst>
              </a:tr>
            </a:tbl>
          </a:graphicData>
        </a:graphic>
      </p:graphicFrame>
    </p:spTree>
    <p:extLst>
      <p:ext uri="{BB962C8B-B14F-4D97-AF65-F5344CB8AC3E}">
        <p14:creationId xmlns:p14="http://schemas.microsoft.com/office/powerpoint/2010/main" val="1587298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5BDB5-115E-B6A9-7077-49C130F51F50}"/>
              </a:ext>
            </a:extLst>
          </p:cNvPr>
          <p:cNvSpPr>
            <a:spLocks noGrp="1"/>
          </p:cNvSpPr>
          <p:nvPr>
            <p:ph type="title"/>
          </p:nvPr>
        </p:nvSpPr>
        <p:spPr/>
        <p:txBody>
          <a:bodyPr>
            <a:normAutofit fontScale="90000"/>
          </a:bodyPr>
          <a:lstStyle/>
          <a:p>
            <a:pPr algn="ctr"/>
            <a:r>
              <a:rPr lang="en-GB" dirty="0">
                <a:solidFill>
                  <a:srgbClr val="202124"/>
                </a:solidFill>
                <a:latin typeface="Roboto" panose="02000000000000000000" pitchFamily="2" charset="0"/>
              </a:rPr>
              <a:t>G</a:t>
            </a:r>
            <a:r>
              <a:rPr lang="en-GB" b="0" i="0" dirty="0">
                <a:solidFill>
                  <a:srgbClr val="202124"/>
                </a:solidFill>
                <a:effectLst/>
                <a:latin typeface="Roboto" panose="02000000000000000000" pitchFamily="2" charset="0"/>
              </a:rPr>
              <a:t>eneral concerns about integrating  AI in teaching and learning</a:t>
            </a:r>
            <a:br>
              <a:rPr lang="en-GB" b="0" i="0" dirty="0">
                <a:solidFill>
                  <a:srgbClr val="202124"/>
                </a:solidFill>
                <a:effectLst/>
                <a:latin typeface="Roboto" panose="02000000000000000000" pitchFamily="2" charset="0"/>
              </a:rPr>
            </a:br>
            <a:endParaRPr lang="en-NA" dirty="0"/>
          </a:p>
        </p:txBody>
      </p:sp>
      <p:sp>
        <p:nvSpPr>
          <p:cNvPr id="3" name="Content Placeholder 2">
            <a:extLst>
              <a:ext uri="{FF2B5EF4-FFF2-40B4-BE49-F238E27FC236}">
                <a16:creationId xmlns:a16="http://schemas.microsoft.com/office/drawing/2014/main" id="{F56D3FD5-6B82-B840-3C21-36D3C6A7C273}"/>
              </a:ext>
            </a:extLst>
          </p:cNvPr>
          <p:cNvSpPr>
            <a:spLocks noGrp="1"/>
          </p:cNvSpPr>
          <p:nvPr>
            <p:ph idx="1"/>
          </p:nvPr>
        </p:nvSpPr>
        <p:spPr/>
        <p:txBody>
          <a:bodyPr/>
          <a:lstStyle/>
          <a:p>
            <a:pPr marL="0" indent="0">
              <a:buNone/>
            </a:pPr>
            <a:endParaRPr lang="en-NA" dirty="0"/>
          </a:p>
        </p:txBody>
      </p:sp>
      <p:pic>
        <p:nvPicPr>
          <p:cNvPr id="5" name="Picture 4">
            <a:extLst>
              <a:ext uri="{FF2B5EF4-FFF2-40B4-BE49-F238E27FC236}">
                <a16:creationId xmlns:a16="http://schemas.microsoft.com/office/drawing/2014/main" id="{B33CE9E3-1175-46FB-F9E0-FF6445C7CD65}"/>
              </a:ext>
            </a:extLst>
          </p:cNvPr>
          <p:cNvPicPr>
            <a:picLocks noChangeAspect="1"/>
          </p:cNvPicPr>
          <p:nvPr/>
        </p:nvPicPr>
        <p:blipFill>
          <a:blip r:embed="rId2"/>
          <a:stretch>
            <a:fillRect/>
          </a:stretch>
        </p:blipFill>
        <p:spPr>
          <a:xfrm>
            <a:off x="934065" y="1907458"/>
            <a:ext cx="8610284" cy="4119716"/>
          </a:xfrm>
          <a:prstGeom prst="rect">
            <a:avLst/>
          </a:prstGeom>
        </p:spPr>
      </p:pic>
    </p:spTree>
    <p:extLst>
      <p:ext uri="{BB962C8B-B14F-4D97-AF65-F5344CB8AC3E}">
        <p14:creationId xmlns:p14="http://schemas.microsoft.com/office/powerpoint/2010/main" val="1431793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6FAF4-0CAE-5254-31FF-C0CBB22D0EFA}"/>
              </a:ext>
            </a:extLst>
          </p:cNvPr>
          <p:cNvSpPr>
            <a:spLocks noGrp="1"/>
          </p:cNvSpPr>
          <p:nvPr>
            <p:ph type="title"/>
          </p:nvPr>
        </p:nvSpPr>
        <p:spPr>
          <a:xfrm>
            <a:off x="838200" y="365125"/>
            <a:ext cx="10515600" cy="991727"/>
          </a:xfrm>
        </p:spPr>
        <p:txBody>
          <a:bodyPr/>
          <a:lstStyle/>
          <a:p>
            <a:r>
              <a:rPr lang="en-GB" dirty="0"/>
              <a:t>Competencies for effective use of AI</a:t>
            </a:r>
            <a:endParaRPr lang="en-NA" dirty="0"/>
          </a:p>
        </p:txBody>
      </p:sp>
      <p:pic>
        <p:nvPicPr>
          <p:cNvPr id="5" name="Content Placeholder 4">
            <a:extLst>
              <a:ext uri="{FF2B5EF4-FFF2-40B4-BE49-F238E27FC236}">
                <a16:creationId xmlns:a16="http://schemas.microsoft.com/office/drawing/2014/main" id="{ADE9C0EB-510A-DEFD-9673-B18E319C4A14}"/>
              </a:ext>
            </a:extLst>
          </p:cNvPr>
          <p:cNvPicPr>
            <a:picLocks noGrp="1" noChangeAspect="1"/>
          </p:cNvPicPr>
          <p:nvPr>
            <p:ph idx="1"/>
          </p:nvPr>
        </p:nvPicPr>
        <p:blipFill>
          <a:blip r:embed="rId2"/>
          <a:stretch>
            <a:fillRect/>
          </a:stretch>
        </p:blipFill>
        <p:spPr>
          <a:xfrm>
            <a:off x="686155" y="1543665"/>
            <a:ext cx="5982218" cy="4326193"/>
          </a:xfrm>
        </p:spPr>
      </p:pic>
      <p:sp>
        <p:nvSpPr>
          <p:cNvPr id="3" name="TextBox 2">
            <a:extLst>
              <a:ext uri="{FF2B5EF4-FFF2-40B4-BE49-F238E27FC236}">
                <a16:creationId xmlns:a16="http://schemas.microsoft.com/office/drawing/2014/main" id="{A1FF89F8-0DE8-805B-A1B2-5D8A6ECA9051}"/>
              </a:ext>
            </a:extLst>
          </p:cNvPr>
          <p:cNvSpPr txBox="1"/>
          <p:nvPr/>
        </p:nvSpPr>
        <p:spPr>
          <a:xfrm>
            <a:off x="7423355" y="1543665"/>
            <a:ext cx="4082490" cy="5078313"/>
          </a:xfrm>
          <a:prstGeom prst="rect">
            <a:avLst/>
          </a:prstGeom>
          <a:noFill/>
        </p:spPr>
        <p:txBody>
          <a:bodyPr wrap="square" rtlCol="0">
            <a:spAutoFit/>
          </a:bodyPr>
          <a:lstStyle/>
          <a:p>
            <a:r>
              <a:rPr lang="en-GB" i="1" dirty="0">
                <a:solidFill>
                  <a:srgbClr val="202124"/>
                </a:solidFill>
                <a:latin typeface="Times New Roman" panose="02020603050405020304" pitchFamily="18" charset="0"/>
                <a:cs typeface="Times New Roman" panose="02020603050405020304" pitchFamily="18" charset="0"/>
              </a:rPr>
              <a:t>“</a:t>
            </a:r>
            <a:r>
              <a:rPr lang="en-GB" b="0" i="1" dirty="0">
                <a:solidFill>
                  <a:srgbClr val="202124"/>
                </a:solidFill>
                <a:effectLst/>
                <a:latin typeface="Times New Roman" panose="02020603050405020304" pitchFamily="18" charset="0"/>
                <a:cs typeface="Times New Roman" panose="02020603050405020304" pitchFamily="18" charset="0"/>
              </a:rPr>
              <a:t>AI can tailor educational experiences in individual students needs, which will help the students understand more than what the lecturers explained in class” </a:t>
            </a:r>
          </a:p>
          <a:p>
            <a:endParaRPr lang="en-GB" i="1" dirty="0">
              <a:solidFill>
                <a:srgbClr val="202124"/>
              </a:solidFill>
              <a:latin typeface="Times New Roman" panose="02020603050405020304" pitchFamily="18" charset="0"/>
              <a:cs typeface="Times New Roman" panose="02020603050405020304" pitchFamily="18" charset="0"/>
            </a:endParaRPr>
          </a:p>
          <a:p>
            <a:r>
              <a:rPr lang="en-GB" b="0" i="1" dirty="0">
                <a:solidFill>
                  <a:srgbClr val="202124"/>
                </a:solidFill>
                <a:effectLst/>
                <a:latin typeface="Times New Roman" panose="02020603050405020304" pitchFamily="18" charset="0"/>
                <a:cs typeface="Times New Roman" panose="02020603050405020304" pitchFamily="18" charset="0"/>
              </a:rPr>
              <a:t>“I think AI should be taught as a subject at universities; we need to be part of its development and not just end users.” </a:t>
            </a:r>
            <a:endParaRPr lang="en-GB" i="1" dirty="0">
              <a:solidFill>
                <a:srgbClr val="202124"/>
              </a:solidFill>
              <a:latin typeface="Times New Roman" panose="02020603050405020304" pitchFamily="18" charset="0"/>
              <a:cs typeface="Times New Roman" panose="02020603050405020304" pitchFamily="18" charset="0"/>
            </a:endParaRPr>
          </a:p>
          <a:p>
            <a:endParaRPr lang="en-GB" i="1" dirty="0">
              <a:solidFill>
                <a:srgbClr val="202124"/>
              </a:solidFill>
              <a:latin typeface="Times New Roman" panose="02020603050405020304" pitchFamily="18" charset="0"/>
              <a:cs typeface="Times New Roman" panose="02020603050405020304" pitchFamily="18" charset="0"/>
            </a:endParaRPr>
          </a:p>
          <a:p>
            <a:r>
              <a:rPr lang="en-GB" b="0" i="1" dirty="0">
                <a:solidFill>
                  <a:srgbClr val="202124"/>
                </a:solidFill>
                <a:effectLst/>
                <a:latin typeface="Times New Roman" panose="02020603050405020304" pitchFamily="18" charset="0"/>
                <a:cs typeface="Times New Roman" panose="02020603050405020304" pitchFamily="18" charset="0"/>
              </a:rPr>
              <a:t>“Students are becoming dependent on AI, and lecturers with big classes find it difficult to detect AI-generated content”</a:t>
            </a:r>
          </a:p>
          <a:p>
            <a:endParaRPr lang="en-GB" b="0" i="1" dirty="0">
              <a:solidFill>
                <a:srgbClr val="202124"/>
              </a:solidFill>
              <a:effectLst/>
              <a:latin typeface="Times New Roman" panose="02020603050405020304" pitchFamily="18" charset="0"/>
              <a:cs typeface="Times New Roman" panose="02020603050405020304" pitchFamily="18" charset="0"/>
            </a:endParaRPr>
          </a:p>
          <a:p>
            <a:r>
              <a:rPr lang="en-GB" b="0" i="1" dirty="0">
                <a:solidFill>
                  <a:srgbClr val="202124"/>
                </a:solidFill>
                <a:effectLst/>
                <a:latin typeface="Times New Roman" panose="02020603050405020304" pitchFamily="18" charset="0"/>
                <a:cs typeface="Times New Roman" panose="02020603050405020304" pitchFamily="18" charset="0"/>
              </a:rPr>
              <a:t> </a:t>
            </a:r>
            <a:r>
              <a:rPr lang="en-GB" b="0" i="0" dirty="0">
                <a:solidFill>
                  <a:srgbClr val="202124"/>
                </a:solidFill>
                <a:effectLst/>
                <a:latin typeface="Roboto" panose="02000000000000000000" pitchFamily="2" charset="0"/>
              </a:rPr>
              <a:t>“</a:t>
            </a:r>
            <a:r>
              <a:rPr lang="en-GB" b="0" i="1" dirty="0">
                <a:solidFill>
                  <a:srgbClr val="202124"/>
                </a:solidFill>
                <a:effectLst/>
                <a:latin typeface="Times New Roman" panose="02020603050405020304" pitchFamily="18" charset="0"/>
                <a:cs typeface="Times New Roman" panose="02020603050405020304" pitchFamily="18" charset="0"/>
              </a:rPr>
              <a:t>There should be policies to aid the integration of AI in different spheres of education. The university should provide AI technological infrastructure and courses on AI”</a:t>
            </a:r>
            <a:endParaRPr lang="en-NA"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686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F484-89FD-8329-C838-B46013FE5CA5}"/>
              </a:ext>
            </a:extLst>
          </p:cNvPr>
          <p:cNvSpPr>
            <a:spLocks noGrp="1"/>
          </p:cNvSpPr>
          <p:nvPr>
            <p:ph type="title"/>
          </p:nvPr>
        </p:nvSpPr>
        <p:spPr/>
        <p:txBody>
          <a:bodyPr/>
          <a:lstStyle/>
          <a:p>
            <a:r>
              <a:rPr lang="en-GB" dirty="0"/>
              <a:t>More Verbatim Quotes from participants</a:t>
            </a:r>
            <a:endParaRPr lang="en-NA" dirty="0"/>
          </a:p>
        </p:txBody>
      </p:sp>
      <p:sp>
        <p:nvSpPr>
          <p:cNvPr id="3" name="Content Placeholder 2">
            <a:extLst>
              <a:ext uri="{FF2B5EF4-FFF2-40B4-BE49-F238E27FC236}">
                <a16:creationId xmlns:a16="http://schemas.microsoft.com/office/drawing/2014/main" id="{E3696BF9-E2D0-B460-0A64-212535FC9D0A}"/>
              </a:ext>
            </a:extLst>
          </p:cNvPr>
          <p:cNvSpPr>
            <a:spLocks noGrp="1"/>
          </p:cNvSpPr>
          <p:nvPr>
            <p:ph idx="1"/>
          </p:nvPr>
        </p:nvSpPr>
        <p:spPr/>
        <p:txBody>
          <a:bodyPr>
            <a:normAutofit/>
          </a:bodyPr>
          <a:lstStyle/>
          <a:p>
            <a:r>
              <a:rPr lang="en-GB" sz="1800" b="0" i="1" dirty="0">
                <a:solidFill>
                  <a:srgbClr val="202124"/>
                </a:solidFill>
                <a:effectLst/>
                <a:latin typeface="Times New Roman" panose="02020603050405020304" pitchFamily="18" charset="0"/>
                <a:cs typeface="Times New Roman" panose="02020603050405020304" pitchFamily="18" charset="0"/>
              </a:rPr>
              <a:t>“AI can be integrated for language translations and accessibility; students can be training AI to translate in local Indigenous languages” P5</a:t>
            </a:r>
          </a:p>
          <a:p>
            <a:r>
              <a:rPr lang="en-GB" sz="1800" b="0" i="1" dirty="0">
                <a:solidFill>
                  <a:srgbClr val="202124"/>
                </a:solidFill>
                <a:effectLst/>
                <a:latin typeface="Times New Roman" panose="02020603050405020304" pitchFamily="18" charset="0"/>
                <a:cs typeface="Times New Roman" panose="02020603050405020304" pitchFamily="18" charset="0"/>
              </a:rPr>
              <a:t> “Students' use of AI tools must be limited, as it might result in them graduating without the required knowledge”P8.</a:t>
            </a:r>
          </a:p>
          <a:p>
            <a:r>
              <a:rPr lang="en-GB" sz="1800" b="0" i="1" dirty="0">
                <a:solidFill>
                  <a:srgbClr val="202124"/>
                </a:solidFill>
                <a:effectLst/>
                <a:latin typeface="Times New Roman" panose="02020603050405020304" pitchFamily="18" charset="0"/>
                <a:cs typeface="Times New Roman" panose="02020603050405020304" pitchFamily="18" charset="0"/>
              </a:rPr>
              <a:t>“poor connectivity and accessibility to devices prevent effective use of AI” P4</a:t>
            </a:r>
          </a:p>
          <a:p>
            <a:r>
              <a:rPr lang="en-GB" sz="1800" b="0" i="1" dirty="0">
                <a:solidFill>
                  <a:srgbClr val="202124"/>
                </a:solidFill>
                <a:effectLst/>
                <a:latin typeface="Times New Roman" panose="02020603050405020304" pitchFamily="18" charset="0"/>
                <a:cs typeface="Times New Roman" panose="02020603050405020304" pitchFamily="18" charset="0"/>
              </a:rPr>
              <a:t>“AI has the potential to improve education access and equity, but the benefits must be distributed fairly, and disadvantaged students have the necessary resources to take advantage of AI tools”.</a:t>
            </a:r>
          </a:p>
          <a:p>
            <a:r>
              <a:rPr lang="en-GB" sz="1200" b="0" i="0" dirty="0">
                <a:solidFill>
                  <a:srgbClr val="202124"/>
                </a:solidFill>
                <a:effectLst/>
                <a:latin typeface="Roboto" panose="02000000000000000000" pitchFamily="2" charset="0"/>
              </a:rPr>
              <a:t>“</a:t>
            </a:r>
            <a:r>
              <a:rPr lang="en-GB" sz="1800" b="0" i="1" dirty="0">
                <a:solidFill>
                  <a:srgbClr val="202124"/>
                </a:solidFill>
                <a:effectLst/>
                <a:latin typeface="Times New Roman" panose="02020603050405020304" pitchFamily="18" charset="0"/>
                <a:cs typeface="Times New Roman" panose="02020603050405020304" pitchFamily="18" charset="0"/>
              </a:rPr>
              <a:t>AI continues to evolve, it can offer more interactive and immersive learning experiences through augmented and virtual reality, allowing students to explore complex concepts.”</a:t>
            </a:r>
          </a:p>
          <a:p>
            <a:endParaRPr lang="en-NA" sz="1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901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20A33-F646-DD83-6EE8-514D597FA323}"/>
              </a:ext>
            </a:extLst>
          </p:cNvPr>
          <p:cNvSpPr>
            <a:spLocks noGrp="1"/>
          </p:cNvSpPr>
          <p:nvPr>
            <p:ph type="title"/>
          </p:nvPr>
        </p:nvSpPr>
        <p:spPr/>
        <p:txBody>
          <a:bodyPr/>
          <a:lstStyle/>
          <a:p>
            <a:r>
              <a:rPr lang="en-GB" dirty="0"/>
              <a:t>Discussion and conclusion</a:t>
            </a:r>
            <a:endParaRPr lang="en-NA" dirty="0"/>
          </a:p>
        </p:txBody>
      </p:sp>
      <p:sp>
        <p:nvSpPr>
          <p:cNvPr id="3" name="Content Placeholder 2">
            <a:extLst>
              <a:ext uri="{FF2B5EF4-FFF2-40B4-BE49-F238E27FC236}">
                <a16:creationId xmlns:a16="http://schemas.microsoft.com/office/drawing/2014/main" id="{5A71EC6D-278D-EC16-8E2E-AC5DFBED7BA8}"/>
              </a:ext>
            </a:extLst>
          </p:cNvPr>
          <p:cNvSpPr>
            <a:spLocks noGrp="1"/>
          </p:cNvSpPr>
          <p:nvPr>
            <p:ph idx="1"/>
          </p:nvPr>
        </p:nvSpPr>
        <p:spPr>
          <a:xfrm>
            <a:off x="619433" y="1347019"/>
            <a:ext cx="11149780" cy="5329084"/>
          </a:xfrm>
        </p:spPr>
        <p:txBody>
          <a:bodyPr>
            <a:noAutofit/>
          </a:bodyPr>
          <a:lstStyle/>
          <a:p>
            <a:pPr marR="0" lvl="0" algn="just" defTabSz="914400" rtl="0" eaLnBrk="1" fontAlgn="auto" latinLnBrk="0" hangingPunct="1">
              <a:lnSpc>
                <a:spcPct val="90000"/>
              </a:lnSpc>
              <a:spcBef>
                <a:spcPts val="1000"/>
              </a:spcBef>
              <a:spcAft>
                <a:spcPts val="0"/>
              </a:spcAft>
              <a:buClrTx/>
              <a:buSzTx/>
              <a:tabLst/>
              <a:defRPr/>
            </a:pPr>
            <a:r>
              <a:rPr kumimoji="0" lang="en-GB" sz="15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While there is a growing awareness of AI among students and lecturers, the depth of understanding and practical application vary</a:t>
            </a: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significantly.</a:t>
            </a:r>
          </a:p>
          <a:p>
            <a:pPr marR="0" lvl="0" algn="just" defTabSz="914400" rtl="0" eaLnBrk="1" fontAlgn="auto" latinLnBrk="0" hangingPunct="1">
              <a:lnSpc>
                <a:spcPct val="90000"/>
              </a:lnSpc>
              <a:spcBef>
                <a:spcPts val="1000"/>
              </a:spcBef>
              <a:spcAft>
                <a:spcPts val="0"/>
              </a:spcAft>
              <a:buClrTx/>
              <a:buSzTx/>
              <a:tabLst/>
              <a:defRPr/>
            </a:pPr>
            <a:endPar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R="0" lvl="0" algn="just" defTabSz="914400" rtl="0" eaLnBrk="1" fontAlgn="auto" latinLnBrk="0" hangingPunct="1">
              <a:lnSpc>
                <a:spcPct val="90000"/>
              </a:lnSpc>
              <a:spcBef>
                <a:spcPts val="1000"/>
              </a:spcBef>
              <a:spcAft>
                <a:spcPts val="0"/>
              </a:spcAft>
              <a:buClrTx/>
              <a:buSzTx/>
              <a:tabLst/>
              <a:defRPr/>
            </a:pP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Many participants </a:t>
            </a:r>
            <a:r>
              <a:rPr kumimoji="0" lang="en-US" sz="15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recognise</a:t>
            </a: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the potential of AI to enhance educational practices and streamline administrative processes, yet a notable number still lack comprehensive training on its practical use.</a:t>
            </a:r>
          </a:p>
          <a:p>
            <a:pPr marR="0" lvl="0" algn="just" defTabSz="914400" rtl="0" eaLnBrk="1" fontAlgn="auto" latinLnBrk="0" hangingPunct="1">
              <a:lnSpc>
                <a:spcPct val="90000"/>
              </a:lnSpc>
              <a:spcBef>
                <a:spcPts val="1000"/>
              </a:spcBef>
              <a:spcAft>
                <a:spcPts val="0"/>
              </a:spcAft>
              <a:buClrTx/>
              <a:buSzTx/>
              <a:tabLst/>
              <a:defRPr/>
            </a:pPr>
            <a:endPar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R="0" lvl="0" algn="just" defTabSz="914400" rtl="0" eaLnBrk="1" fontAlgn="auto" latinLnBrk="0" hangingPunct="1">
              <a:lnSpc>
                <a:spcPct val="90000"/>
              </a:lnSpc>
              <a:spcBef>
                <a:spcPts val="1000"/>
              </a:spcBef>
              <a:spcAft>
                <a:spcPts val="0"/>
              </a:spcAft>
              <a:buClrTx/>
              <a:buSzTx/>
              <a:tabLst/>
              <a:defRPr/>
            </a:pP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The findings also indicate that institutional support is critical in fostering an environment conducive to AI integration. Therefore</a:t>
            </a:r>
            <a:r>
              <a:rPr kumimoji="0" lang="en-GB"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universities must actively promote AI literacy through training sessions</a:t>
            </a: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t>
            </a:r>
          </a:p>
          <a:p>
            <a:pPr marR="0" lvl="0" algn="just" defTabSz="914400" rtl="0" eaLnBrk="1" fontAlgn="auto" latinLnBrk="0" hangingPunct="1">
              <a:lnSpc>
                <a:spcPct val="90000"/>
              </a:lnSpc>
              <a:spcBef>
                <a:spcPts val="1000"/>
              </a:spcBef>
              <a:spcAft>
                <a:spcPts val="0"/>
              </a:spcAft>
              <a:buClrTx/>
              <a:buSzTx/>
              <a:tabLst/>
              <a:defRPr/>
            </a:pPr>
            <a:endPar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R="0" lvl="0" algn="just" defTabSz="914400" rtl="0" eaLnBrk="1" fontAlgn="auto" latinLnBrk="0" hangingPunct="1">
              <a:lnSpc>
                <a:spcPct val="90000"/>
              </a:lnSpc>
              <a:spcBef>
                <a:spcPts val="1000"/>
              </a:spcBef>
              <a:spcAft>
                <a:spcPts val="0"/>
              </a:spcAft>
              <a:buClrTx/>
              <a:buSzTx/>
              <a:tabLst/>
              <a:defRPr/>
            </a:pP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Moreover, challenges such as limited access to technology, insufficient infrastructure, and concerns about ethical implications were highlighted. </a:t>
            </a:r>
          </a:p>
          <a:p>
            <a:pPr marR="0" lvl="0" algn="just" defTabSz="914400" rtl="0" eaLnBrk="1" fontAlgn="auto" latinLnBrk="0" hangingPunct="1">
              <a:lnSpc>
                <a:spcPct val="90000"/>
              </a:lnSpc>
              <a:spcBef>
                <a:spcPts val="1000"/>
              </a:spcBef>
              <a:spcAft>
                <a:spcPts val="0"/>
              </a:spcAft>
              <a:buClrTx/>
              <a:buSzTx/>
              <a:tabLst/>
              <a:defRPr/>
            </a:pPr>
            <a:endPar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R="0" lvl="0" algn="just" defTabSz="914400" rtl="0" eaLnBrk="1" fontAlgn="auto" latinLnBrk="0" hangingPunct="1">
              <a:lnSpc>
                <a:spcPct val="90000"/>
              </a:lnSpc>
              <a:spcBef>
                <a:spcPts val="1000"/>
              </a:spcBef>
              <a:spcAft>
                <a:spcPts val="0"/>
              </a:spcAft>
              <a:buClrTx/>
              <a:buSzTx/>
              <a:tabLst/>
              <a:defRPr/>
            </a:pP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These barriers must be addressed </a:t>
            </a:r>
            <a:r>
              <a:rPr kumimoji="0" lang="en-GB"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to fully leverage AI's benefits in education</a:t>
            </a: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t>
            </a:r>
          </a:p>
          <a:p>
            <a:pPr marR="0" lvl="0" algn="just" defTabSz="914400" rtl="0" eaLnBrk="1" fontAlgn="auto" latinLnBrk="0" hangingPunct="1">
              <a:lnSpc>
                <a:spcPct val="90000"/>
              </a:lnSpc>
              <a:spcBef>
                <a:spcPts val="1000"/>
              </a:spcBef>
              <a:spcAft>
                <a:spcPts val="0"/>
              </a:spcAft>
              <a:buClrTx/>
              <a:buSzTx/>
              <a:tabLst/>
              <a:defRPr/>
            </a:pPr>
            <a:endPar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R="0" lvl="0" algn="just" defTabSz="914400" rtl="0" eaLnBrk="1" fontAlgn="auto" latinLnBrk="0" hangingPunct="1">
              <a:lnSpc>
                <a:spcPct val="90000"/>
              </a:lnSpc>
              <a:spcBef>
                <a:spcPts val="1000"/>
              </a:spcBef>
              <a:spcAft>
                <a:spcPts val="0"/>
              </a:spcAft>
              <a:buClrTx/>
              <a:buSzTx/>
              <a:tabLst/>
              <a:defRPr/>
            </a:pP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In conclusion, for AI to be effectively </a:t>
            </a:r>
            <a:r>
              <a:rPr kumimoji="0" lang="en-US" sz="15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utilised</a:t>
            </a:r>
            <a:r>
              <a:rPr kumimoji="0" lang="en-US" sz="15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in higher education in Namibia, a concerted effort is required from all stakeholders. This includes developing targeted training programs, improving technological infrastructure, and fostering an open dialogue about the ethical dimensions of AI. By doing so, universities can empower students and academics to harness the transformative potential of AI, ultimately enhancing educational outcomes and preparing graduates for a rapidly evolving job market.</a:t>
            </a:r>
          </a:p>
          <a:p>
            <a:pPr algn="just"/>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82792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91DC6ABD-215C-4EA8-A483-CEF5B99AB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599609" y="679731"/>
            <a:ext cx="4171994" cy="373654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en-US" altLang="en-US" b="1" kern="1200">
                <a:solidFill>
                  <a:schemeClr val="tx1"/>
                </a:solidFill>
                <a:latin typeface="+mj-lt"/>
                <a:ea typeface="+mj-ea"/>
                <a:cs typeface="+mj-cs"/>
              </a:rPr>
              <a:t>THANK YOU</a:t>
            </a:r>
          </a:p>
        </p:txBody>
      </p:sp>
      <p:grpSp>
        <p:nvGrpSpPr>
          <p:cNvPr id="15" name="Group 14">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416432" y="1"/>
            <a:ext cx="2446384" cy="5777808"/>
            <a:chOff x="329184" y="1"/>
            <a:chExt cx="524256" cy="5777808"/>
          </a:xfrm>
        </p:grpSpPr>
        <p:cxnSp>
          <p:nvCxnSpPr>
            <p:cNvPr id="16" name="Straight Connector 15">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86598" y="269324"/>
            <a:ext cx="6116779" cy="6208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Handshake">
            <a:extLst>
              <a:ext uri="{FF2B5EF4-FFF2-40B4-BE49-F238E27FC236}">
                <a16:creationId xmlns:a16="http://schemas.microsoft.com/office/drawing/2014/main" id="{4799CB1E-40C5-4AB3-58A7-A34C474895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40572" y="569297"/>
            <a:ext cx="5608830" cy="5608830"/>
          </a:xfrm>
          <a:prstGeom prst="rect">
            <a:avLst/>
          </a:prstGeom>
        </p:spPr>
      </p:pic>
    </p:spTree>
    <p:extLst>
      <p:ext uri="{BB962C8B-B14F-4D97-AF65-F5344CB8AC3E}">
        <p14:creationId xmlns:p14="http://schemas.microsoft.com/office/powerpoint/2010/main" val="83001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30F2A-C39F-ECCE-6334-C4E8376B6084}"/>
              </a:ext>
            </a:extLst>
          </p:cNvPr>
          <p:cNvSpPr>
            <a:spLocks noGrp="1"/>
          </p:cNvSpPr>
          <p:nvPr>
            <p:ph type="title"/>
          </p:nvPr>
        </p:nvSpPr>
        <p:spPr/>
        <p:txBody>
          <a:bodyPr/>
          <a:lstStyle/>
          <a:p>
            <a:r>
              <a:rPr lang="en-GB" dirty="0"/>
              <a:t>Presentation outline</a:t>
            </a:r>
            <a:endParaRPr lang="en-NA" dirty="0"/>
          </a:p>
        </p:txBody>
      </p:sp>
      <p:graphicFrame>
        <p:nvGraphicFramePr>
          <p:cNvPr id="5" name="Content Placeholder 2">
            <a:extLst>
              <a:ext uri="{FF2B5EF4-FFF2-40B4-BE49-F238E27FC236}">
                <a16:creationId xmlns:a16="http://schemas.microsoft.com/office/drawing/2014/main" id="{78FE6BB9-1890-CF1F-2A63-31AB87D8C618}"/>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109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00A34E-25B0-DC09-C0FB-EB0DE3C27E8D}"/>
              </a:ext>
            </a:extLst>
          </p:cNvPr>
          <p:cNvSpPr>
            <a:spLocks noGrp="1"/>
          </p:cNvSpPr>
          <p:nvPr>
            <p:ph type="title"/>
          </p:nvPr>
        </p:nvSpPr>
        <p:spPr>
          <a:xfrm>
            <a:off x="761803" y="350196"/>
            <a:ext cx="4646904" cy="1624520"/>
          </a:xfrm>
        </p:spPr>
        <p:txBody>
          <a:bodyPr anchor="ctr">
            <a:normAutofit/>
          </a:bodyPr>
          <a:lstStyle/>
          <a:p>
            <a:r>
              <a:rPr lang="en-US" sz="3700" dirty="0"/>
              <a:t>Introduction and background of the study</a:t>
            </a:r>
            <a:endParaRPr lang="en-NA" sz="3700" dirty="0"/>
          </a:p>
        </p:txBody>
      </p:sp>
      <p:sp>
        <p:nvSpPr>
          <p:cNvPr id="3" name="Content Placeholder 2">
            <a:extLst>
              <a:ext uri="{FF2B5EF4-FFF2-40B4-BE49-F238E27FC236}">
                <a16:creationId xmlns:a16="http://schemas.microsoft.com/office/drawing/2014/main" id="{43346D81-528B-25FD-A040-C7AAAD401F41}"/>
              </a:ext>
            </a:extLst>
          </p:cNvPr>
          <p:cNvSpPr>
            <a:spLocks noGrp="1"/>
          </p:cNvSpPr>
          <p:nvPr>
            <p:ph idx="1"/>
          </p:nvPr>
        </p:nvSpPr>
        <p:spPr>
          <a:xfrm>
            <a:off x="241159" y="2324912"/>
            <a:ext cx="6802735" cy="4533088"/>
          </a:xfrm>
        </p:spPr>
        <p:txBody>
          <a:bodyPr anchor="ctr">
            <a:normAutofit/>
          </a:bodyPr>
          <a:lstStyle/>
          <a:p>
            <a:r>
              <a:rPr lang="en-US" sz="1600" dirty="0">
                <a:effectLst/>
                <a:latin typeface="Times New Roman" panose="02020603050405020304" pitchFamily="18" charset="0"/>
                <a:ea typeface="Aptos" panose="020B0004020202020204" pitchFamily="34" charset="0"/>
                <a:cs typeface="Times New Roman" panose="02020603050405020304" pitchFamily="18" charset="0"/>
              </a:rPr>
              <a:t>Undoubtedly, the swift progress of artificial intelligence (AI) is transforming many industries worldwide, and higher education is no exception.</a:t>
            </a:r>
          </a:p>
          <a:p>
            <a:r>
              <a:rPr lang="en-US" sz="1600" dirty="0">
                <a:latin typeface="Times New Roman" panose="02020603050405020304" pitchFamily="18" charset="0"/>
                <a:cs typeface="Times New Roman" panose="02020603050405020304" pitchFamily="18" charset="0"/>
              </a:rPr>
              <a:t>The definition of AI is highly contested, and little consensus has been drawn across the range of fields in which the terminology is used.</a:t>
            </a:r>
            <a:endParaRPr lang="en-US" sz="16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US" sz="1600" dirty="0">
                <a:effectLst/>
                <a:latin typeface="Times New Roman" panose="02020603050405020304" pitchFamily="18" charset="0"/>
                <a:ea typeface="Aptos" panose="020B0004020202020204" pitchFamily="34" charset="0"/>
                <a:cs typeface="Times New Roman" panose="02020603050405020304" pitchFamily="18" charset="0"/>
              </a:rPr>
              <a:t>Kaplan and </a:t>
            </a:r>
            <a:r>
              <a:rPr lang="en-US" sz="1600" dirty="0" err="1">
                <a:effectLst/>
                <a:latin typeface="Times New Roman" panose="02020603050405020304" pitchFamily="18" charset="0"/>
                <a:ea typeface="Aptos" panose="020B0004020202020204" pitchFamily="34" charset="0"/>
                <a:cs typeface="Times New Roman" panose="02020603050405020304" pitchFamily="18" charset="0"/>
              </a:rPr>
              <a:t>Haenlein</a:t>
            </a:r>
            <a:r>
              <a:rPr lang="en-US" sz="1600" dirty="0">
                <a:effectLst/>
                <a:latin typeface="Times New Roman" panose="02020603050405020304" pitchFamily="18" charset="0"/>
                <a:ea typeface="Aptos" panose="020B0004020202020204" pitchFamily="34" charset="0"/>
                <a:cs typeface="Times New Roman" panose="02020603050405020304" pitchFamily="18" charset="0"/>
              </a:rPr>
              <a:t>, (2019, p. 15) have defined AI as “a system’s ability to correctly interpret external data, to learn from such data, and to use those learnings to achieve specific goals and tasks through flexible adaptation.”</a:t>
            </a:r>
          </a:p>
          <a:p>
            <a:r>
              <a:rPr lang="en-US" sz="1600" dirty="0">
                <a:latin typeface="Times New Roman" panose="02020603050405020304" pitchFamily="18" charset="0"/>
                <a:cs typeface="Times New Roman" panose="02020603050405020304" pitchFamily="18" charset="0"/>
              </a:rPr>
              <a:t>“smart” technologies are referred to as AI in the same vein as autonomous cars (</a:t>
            </a:r>
            <a:r>
              <a:rPr lang="en-US" sz="1600" dirty="0" err="1">
                <a:latin typeface="Times New Roman" panose="02020603050405020304" pitchFamily="18" charset="0"/>
                <a:cs typeface="Times New Roman" panose="02020603050405020304" pitchFamily="18" charset="0"/>
              </a:rPr>
              <a:t>Ghorayeb</a:t>
            </a:r>
            <a:r>
              <a:rPr lang="en-US" sz="1600" dirty="0">
                <a:latin typeface="Times New Roman" panose="02020603050405020304" pitchFamily="18" charset="0"/>
                <a:cs typeface="Times New Roman" panose="02020603050405020304" pitchFamily="18" charset="0"/>
              </a:rPr>
              <a:t> et al., 2021</a:t>
            </a:r>
            <a:endParaRPr lang="en-US" sz="1600" dirty="0">
              <a:effectLst/>
              <a:latin typeface="Times New Roman" panose="02020603050405020304" pitchFamily="18" charset="0"/>
              <a:ea typeface="Aptos" panose="020B0004020202020204" pitchFamily="34" charset="0"/>
              <a:cs typeface="Times New Roman" panose="02020603050405020304" pitchFamily="18" charset="0"/>
            </a:endParaRPr>
          </a:p>
          <a:p>
            <a:r>
              <a:rPr lang="da-DK" sz="1600" dirty="0">
                <a:latin typeface="Times New Roman" panose="02020603050405020304" pitchFamily="18" charset="0"/>
                <a:cs typeface="Times New Roman" panose="02020603050405020304" pitchFamily="18" charset="0"/>
              </a:rPr>
              <a:t> Huang et al. (2019) and Lee et al. (2021) categorise AI into two categories: Weak and strong AI.</a:t>
            </a:r>
          </a:p>
          <a:p>
            <a:pPr lvl="1"/>
            <a:r>
              <a:rPr lang="en-US" sz="1600" dirty="0">
                <a:latin typeface="Times New Roman" panose="02020603050405020304" pitchFamily="18" charset="0"/>
                <a:cs typeface="Times New Roman" panose="02020603050405020304" pitchFamily="18" charset="0"/>
              </a:rPr>
              <a:t>weak AI could solve specific problems, such as evaluating a song’s performance on a music website.</a:t>
            </a:r>
          </a:p>
          <a:p>
            <a:pPr lvl="1"/>
            <a:r>
              <a:rPr lang="en-US" sz="1600" dirty="0">
                <a:latin typeface="Times New Roman" panose="02020603050405020304" pitchFamily="18" charset="0"/>
                <a:cs typeface="Times New Roman" panose="02020603050405020304" pitchFamily="18" charset="0"/>
              </a:rPr>
              <a:t>Strong AI is currently used in areas that demand high intelligence (e.g., self-driving cars; </a:t>
            </a:r>
            <a:endParaRPr lang="da-DK" sz="1600" dirty="0">
              <a:latin typeface="Times New Roman" panose="02020603050405020304" pitchFamily="18" charset="0"/>
              <a:cs typeface="Times New Roman" panose="02020603050405020304" pitchFamily="18" charset="0"/>
            </a:endParaRPr>
          </a:p>
          <a:p>
            <a:endParaRPr lang="en-NA" sz="1600" dirty="0"/>
          </a:p>
        </p:txBody>
      </p:sp>
      <p:pic>
        <p:nvPicPr>
          <p:cNvPr id="5" name="Picture 4" descr="Angle view of circuit shaped like a brain">
            <a:extLst>
              <a:ext uri="{FF2B5EF4-FFF2-40B4-BE49-F238E27FC236}">
                <a16:creationId xmlns:a16="http://schemas.microsoft.com/office/drawing/2014/main" id="{49D4673D-5EE2-614D-0E25-386544901F81}"/>
              </a:ext>
            </a:extLst>
          </p:cNvPr>
          <p:cNvPicPr>
            <a:picLocks noChangeAspect="1"/>
          </p:cNvPicPr>
          <p:nvPr/>
        </p:nvPicPr>
        <p:blipFill>
          <a:blip r:embed="rId2"/>
          <a:srcRect l="19038" r="18893" b="1"/>
          <a:stretch/>
        </p:blipFill>
        <p:spPr>
          <a:xfrm>
            <a:off x="7254910" y="1"/>
            <a:ext cx="4943915" cy="6858000"/>
          </a:xfrm>
          <a:prstGeom prst="rect">
            <a:avLst/>
          </a:prstGeom>
        </p:spPr>
      </p:pic>
    </p:spTree>
    <p:extLst>
      <p:ext uri="{BB962C8B-B14F-4D97-AF65-F5344CB8AC3E}">
        <p14:creationId xmlns:p14="http://schemas.microsoft.com/office/powerpoint/2010/main" val="1331513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9CFEBB-66E2-EEBD-D9D5-2DB9769D5530}"/>
              </a:ext>
            </a:extLst>
          </p:cNvPr>
          <p:cNvSpPr>
            <a:spLocks noGrp="1"/>
          </p:cNvSpPr>
          <p:nvPr>
            <p:ph type="title"/>
          </p:nvPr>
        </p:nvSpPr>
        <p:spPr>
          <a:xfrm>
            <a:off x="873867" y="861751"/>
            <a:ext cx="6155988" cy="1182927"/>
          </a:xfrm>
        </p:spPr>
        <p:txBody>
          <a:bodyPr anchor="b">
            <a:normAutofit/>
          </a:bodyPr>
          <a:lstStyle/>
          <a:p>
            <a:r>
              <a:rPr lang="en-US" sz="3900" dirty="0"/>
              <a:t>Introduction and background continues</a:t>
            </a:r>
            <a:endParaRPr lang="en-NA" sz="3900" dirty="0"/>
          </a:p>
        </p:txBody>
      </p:sp>
      <p:cxnSp>
        <p:nvCxnSpPr>
          <p:cNvPr id="34" name="Straight Connector 33">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806470"/>
            <a:ext cx="7903723" cy="0"/>
          </a:xfrm>
          <a:prstGeom prst="line">
            <a:avLst/>
          </a:prstGeom>
          <a:ln w="25400" cap="sq">
            <a:gradFill flip="none" rotWithShape="1">
              <a:gsLst>
                <a:gs pos="0">
                  <a:schemeClr val="accent1"/>
                </a:gs>
                <a:gs pos="100000">
                  <a:schemeClr val="accent2"/>
                </a:gs>
              </a:gsLst>
              <a:lin ang="10800000" scaled="0"/>
              <a:tileRect/>
            </a:gra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AB5D36A-4B52-2ACB-5F02-C18C72CDA3E4}"/>
              </a:ext>
            </a:extLst>
          </p:cNvPr>
          <p:cNvSpPr>
            <a:spLocks noGrp="1"/>
          </p:cNvSpPr>
          <p:nvPr>
            <p:ph idx="1"/>
          </p:nvPr>
        </p:nvSpPr>
        <p:spPr>
          <a:xfrm>
            <a:off x="803774" y="2126279"/>
            <a:ext cx="8173077" cy="4480997"/>
          </a:xfrm>
        </p:spPr>
        <p:txBody>
          <a:bodyPr anchor="t">
            <a:noAutofit/>
          </a:bodyPr>
          <a:lstStyle/>
          <a:p>
            <a:r>
              <a:rPr lang="en-US" sz="1600" dirty="0">
                <a:solidFill>
                  <a:schemeClr val="tx1">
                    <a:alpha val="80000"/>
                  </a:schemeClr>
                </a:solidFill>
                <a:latin typeface="Times New Roman" panose="02020603050405020304" pitchFamily="18" charset="0"/>
                <a:cs typeface="Times New Roman" panose="02020603050405020304" pitchFamily="18" charset="0"/>
              </a:rPr>
              <a:t>Besides the lack of universal agreements on the concept, AI agents are predicted to infiltrate most industries within the next decade, creating a personal, industrial, and social shift towards the new technology </a:t>
            </a:r>
            <a:r>
              <a:rPr lang="en-GB" sz="1600" dirty="0">
                <a:solidFill>
                  <a:schemeClr val="tx1">
                    <a:alpha val="80000"/>
                  </a:schemeClr>
                </a:solidFill>
                <a:latin typeface="Times New Roman" panose="02020603050405020304" pitchFamily="18" charset="0"/>
                <a:cs typeface="Times New Roman" panose="02020603050405020304" pitchFamily="18" charset="0"/>
              </a:rPr>
              <a:t>(Kelly, Kaye and  Oviedo-</a:t>
            </a:r>
            <a:r>
              <a:rPr lang="en-GB" sz="1600" dirty="0" err="1">
                <a:solidFill>
                  <a:schemeClr val="tx1">
                    <a:alpha val="80000"/>
                  </a:schemeClr>
                </a:solidFill>
                <a:latin typeface="Times New Roman" panose="02020603050405020304" pitchFamily="18" charset="0"/>
                <a:cs typeface="Times New Roman" panose="02020603050405020304" pitchFamily="18" charset="0"/>
              </a:rPr>
              <a:t>Trespalacios</a:t>
            </a:r>
            <a:r>
              <a:rPr lang="en-GB" sz="1600" dirty="0">
                <a:solidFill>
                  <a:schemeClr val="tx1">
                    <a:alpha val="80000"/>
                  </a:schemeClr>
                </a:solidFill>
                <a:latin typeface="Times New Roman" panose="02020603050405020304" pitchFamily="18" charset="0"/>
                <a:cs typeface="Times New Roman" panose="02020603050405020304" pitchFamily="18" charset="0"/>
              </a:rPr>
              <a:t>, 2023)</a:t>
            </a:r>
            <a:r>
              <a:rPr lang="en-US" sz="1600" dirty="0">
                <a:solidFill>
                  <a:schemeClr val="tx1">
                    <a:alpha val="80000"/>
                  </a:schemeClr>
                </a:solidFill>
                <a:latin typeface="Times New Roman" panose="02020603050405020304" pitchFamily="18" charset="0"/>
                <a:cs typeface="Times New Roman" panose="02020603050405020304" pitchFamily="18" charset="0"/>
              </a:rPr>
              <a:t>.</a:t>
            </a:r>
          </a:p>
          <a:p>
            <a:r>
              <a:rPr lang="en-US" sz="1600" dirty="0">
                <a:solidFill>
                  <a:schemeClr val="tx1">
                    <a:alpha val="80000"/>
                  </a:schemeClr>
                </a:solidFill>
                <a:latin typeface="Times New Roman" panose="02020603050405020304" pitchFamily="18" charset="0"/>
                <a:cs typeface="Times New Roman" panose="02020603050405020304" pitchFamily="18" charset="0"/>
              </a:rPr>
              <a:t>As AI may benefit society through advances in industries such as transportation (Xia et al., 2020), mental health care (Doraiswamy et al., 2019), and education (</a:t>
            </a:r>
            <a:r>
              <a:rPr lang="en-US" sz="1600" dirty="0" err="1">
                <a:solidFill>
                  <a:schemeClr val="tx1">
                    <a:alpha val="80000"/>
                  </a:schemeClr>
                </a:solidFill>
                <a:latin typeface="Times New Roman" panose="02020603050405020304" pitchFamily="18" charset="0"/>
                <a:cs typeface="Times New Roman" panose="02020603050405020304" pitchFamily="18" charset="0"/>
              </a:rPr>
              <a:t>Ramu</a:t>
            </a:r>
            <a:r>
              <a:rPr lang="en-US" sz="1600" dirty="0">
                <a:solidFill>
                  <a:schemeClr val="tx1">
                    <a:alpha val="80000"/>
                  </a:schemeClr>
                </a:solidFill>
                <a:latin typeface="Times New Roman" panose="02020603050405020304" pitchFamily="18" charset="0"/>
                <a:cs typeface="Times New Roman" panose="02020603050405020304" pitchFamily="18" charset="0"/>
              </a:rPr>
              <a:t> et al., 2022)</a:t>
            </a:r>
          </a:p>
          <a:p>
            <a:r>
              <a:rPr lang="en-US" sz="1600" dirty="0" err="1">
                <a:solidFill>
                  <a:schemeClr val="tx1">
                    <a:alpha val="80000"/>
                  </a:schemeClr>
                </a:solidFill>
                <a:effectLst/>
                <a:latin typeface="Times New Roman" panose="02020603050405020304" pitchFamily="18" charset="0"/>
                <a:ea typeface="Aptos" panose="020B0004020202020204" pitchFamily="34" charset="0"/>
                <a:cs typeface="Times New Roman" panose="02020603050405020304" pitchFamily="18" charset="0"/>
              </a:rPr>
              <a:t>Saidakhror</a:t>
            </a:r>
            <a:r>
              <a:rPr lang="en-US" sz="1600" dirty="0">
                <a:solidFill>
                  <a:schemeClr val="tx1">
                    <a:alpha val="80000"/>
                  </a:schemeClr>
                </a:solidFill>
                <a:effectLst/>
                <a:latin typeface="Times New Roman" panose="02020603050405020304" pitchFamily="18" charset="0"/>
                <a:ea typeface="Aptos" panose="020B0004020202020204" pitchFamily="34" charset="0"/>
                <a:cs typeface="Times New Roman" panose="02020603050405020304" pitchFamily="18" charset="0"/>
              </a:rPr>
              <a:t> (2024) has confirmed that AI has the potential to </a:t>
            </a:r>
            <a:r>
              <a:rPr lang="en-US" sz="1600" dirty="0" err="1">
                <a:solidFill>
                  <a:schemeClr val="tx1">
                    <a:alpha val="80000"/>
                  </a:schemeClr>
                </a:solidFill>
                <a:effectLst/>
                <a:latin typeface="Times New Roman" panose="02020603050405020304" pitchFamily="18" charset="0"/>
                <a:ea typeface="Aptos" panose="020B0004020202020204" pitchFamily="34" charset="0"/>
                <a:cs typeface="Times New Roman" panose="02020603050405020304" pitchFamily="18" charset="0"/>
              </a:rPr>
              <a:t>revolutionise</a:t>
            </a:r>
            <a:r>
              <a:rPr lang="en-US" sz="1600" dirty="0">
                <a:solidFill>
                  <a:schemeClr val="tx1">
                    <a:alpha val="80000"/>
                  </a:schemeClr>
                </a:solidFill>
                <a:effectLst/>
                <a:latin typeface="Times New Roman" panose="02020603050405020304" pitchFamily="18" charset="0"/>
                <a:ea typeface="Aptos" panose="020B0004020202020204" pitchFamily="34" charset="0"/>
                <a:cs typeface="Times New Roman" panose="02020603050405020304" pitchFamily="18" charset="0"/>
              </a:rPr>
              <a:t> the way universities deliver education.</a:t>
            </a:r>
          </a:p>
          <a:p>
            <a:r>
              <a:rPr lang="en-US" sz="1600" dirty="0">
                <a:solidFill>
                  <a:schemeClr val="tx1">
                    <a:alpha val="80000"/>
                  </a:schemeClr>
                </a:solidFill>
                <a:effectLst/>
                <a:latin typeface="Times New Roman" panose="02020603050405020304" pitchFamily="18" charset="0"/>
                <a:ea typeface="Aptos" panose="020B0004020202020204" pitchFamily="34" charset="0"/>
              </a:rPr>
              <a:t>Choi (2020) and Bisen et al. (2021) have claimed that artificial intelligence is still essential to improving the caliber of higher education in several ways, including grading assignments, monitoring attendance, and giving students feedback.</a:t>
            </a:r>
          </a:p>
          <a:p>
            <a:r>
              <a:rPr lang="en-US" sz="1600" dirty="0" err="1">
                <a:solidFill>
                  <a:schemeClr val="tx1">
                    <a:alpha val="80000"/>
                  </a:schemeClr>
                </a:solidFill>
                <a:effectLst/>
                <a:latin typeface="Times New Roman" panose="02020603050405020304" pitchFamily="18" charset="0"/>
                <a:ea typeface="Aptos" panose="020B0004020202020204" pitchFamily="34" charset="0"/>
              </a:rPr>
              <a:t>Grájeda</a:t>
            </a:r>
            <a:r>
              <a:rPr lang="en-US" sz="1600" dirty="0">
                <a:solidFill>
                  <a:schemeClr val="tx1">
                    <a:alpha val="80000"/>
                  </a:schemeClr>
                </a:solidFill>
                <a:effectLst/>
                <a:latin typeface="Times New Roman" panose="02020603050405020304" pitchFamily="18" charset="0"/>
                <a:ea typeface="Aptos" panose="020B0004020202020204" pitchFamily="34" charset="0"/>
              </a:rPr>
              <a:t> et al. (2024) found that AI tools significantly enhance students' academic experiences, improving comprehension, creativity, and productivity and aiding in institutional diagnostics tools for identifying areas with high and low AI integration.</a:t>
            </a:r>
            <a:endParaRPr lang="en-NA" sz="1600" dirty="0">
              <a:solidFill>
                <a:schemeClr val="tx1">
                  <a:alpha val="80000"/>
                </a:schemeClr>
              </a:solidFill>
              <a:latin typeface="Times New Roman" panose="02020603050405020304" pitchFamily="18" charset="0"/>
              <a:cs typeface="Times New Roman" panose="02020603050405020304" pitchFamily="18" charset="0"/>
            </a:endParaRPr>
          </a:p>
        </p:txBody>
      </p:sp>
      <p:pic>
        <p:nvPicPr>
          <p:cNvPr id="16" name="Graphic 15" descr="Robot">
            <a:extLst>
              <a:ext uri="{FF2B5EF4-FFF2-40B4-BE49-F238E27FC236}">
                <a16:creationId xmlns:a16="http://schemas.microsoft.com/office/drawing/2014/main" id="{0DF5EE2A-ADA7-6147-D2AA-FEA54FE2624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10901" y="1744911"/>
            <a:ext cx="3548404" cy="3548404"/>
          </a:xfrm>
          <a:prstGeom prst="rect">
            <a:avLst/>
          </a:prstGeom>
        </p:spPr>
      </p:pic>
      <p:sp>
        <p:nvSpPr>
          <p:cNvPr id="36"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4552" y="1899284"/>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1"/>
          </a:solidFill>
          <a:ln w="603" cap="flat">
            <a:noFill/>
            <a:prstDash val="solid"/>
            <a:miter/>
          </a:ln>
        </p:spPr>
        <p:txBody>
          <a:bodyPr rtlCol="0" anchor="ctr"/>
          <a:lstStyle/>
          <a:p>
            <a:endParaRPr lang="en-US"/>
          </a:p>
        </p:txBody>
      </p:sp>
      <p:sp>
        <p:nvSpPr>
          <p:cNvPr id="38"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6862" y="218992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1"/>
          </a:solidFill>
          <a:ln w="422" cap="flat">
            <a:noFill/>
            <a:prstDash val="solid"/>
            <a:miter/>
          </a:ln>
        </p:spPr>
        <p:txBody>
          <a:bodyPr rtlCol="0" anchor="ctr"/>
          <a:lstStyle/>
          <a:p>
            <a:endParaRPr lang="en-US"/>
          </a:p>
        </p:txBody>
      </p:sp>
    </p:spTree>
    <p:extLst>
      <p:ext uri="{BB962C8B-B14F-4D97-AF65-F5344CB8AC3E}">
        <p14:creationId xmlns:p14="http://schemas.microsoft.com/office/powerpoint/2010/main" val="3261762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 name="Rectangle 24">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Shape 32">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5" name="Rectangle 34">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EE303A-6557-04E1-8FAB-C8E7B7D8D4FF}"/>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Introduction and background  continue</a:t>
            </a:r>
            <a:endParaRPr lang="en-NA" sz="4000" dirty="0">
              <a:solidFill>
                <a:srgbClr val="FFFFFF"/>
              </a:solidFill>
            </a:endParaRPr>
          </a:p>
        </p:txBody>
      </p:sp>
      <p:sp>
        <p:nvSpPr>
          <p:cNvPr id="3" name="Content Placeholder 2">
            <a:extLst>
              <a:ext uri="{FF2B5EF4-FFF2-40B4-BE49-F238E27FC236}">
                <a16:creationId xmlns:a16="http://schemas.microsoft.com/office/drawing/2014/main" id="{81FBA882-A8FC-22C5-B096-F4AED34430BE}"/>
              </a:ext>
            </a:extLst>
          </p:cNvPr>
          <p:cNvSpPr>
            <a:spLocks noGrp="1"/>
          </p:cNvSpPr>
          <p:nvPr>
            <p:ph idx="1"/>
          </p:nvPr>
        </p:nvSpPr>
        <p:spPr>
          <a:xfrm>
            <a:off x="4810259" y="649480"/>
            <a:ext cx="6915019" cy="5546047"/>
          </a:xfrm>
        </p:spPr>
        <p:txBody>
          <a:bodyPr anchor="ctr">
            <a:normAutofit/>
          </a:bodyPr>
          <a:lstStyle/>
          <a:p>
            <a:r>
              <a:rPr lang="en-US" sz="1600" b="0" i="0" strike="noStrike" dirty="0">
                <a:effectLst/>
                <a:latin typeface="Times New Roman" panose="02020603050405020304" pitchFamily="18" charset="0"/>
                <a:cs typeface="Times New Roman" panose="02020603050405020304" pitchFamily="18" charset="0"/>
              </a:rPr>
              <a:t>Cabrera-Sanchez et al. (2021)</a:t>
            </a:r>
            <a:r>
              <a:rPr lang="en-US" sz="1600" b="0" i="0" dirty="0">
                <a:effectLst/>
                <a:latin typeface="Times New Roman" panose="02020603050405020304" pitchFamily="18" charset="0"/>
                <a:cs typeface="Times New Roman" panose="02020603050405020304" pitchFamily="18" charset="0"/>
              </a:rPr>
              <a:t> stated that AI</a:t>
            </a:r>
            <a:r>
              <a:rPr lang="en-GB" sz="1600" b="0" i="0" dirty="0">
                <a:effectLst/>
                <a:latin typeface="Times New Roman" panose="02020603050405020304" pitchFamily="18" charset="0"/>
                <a:cs typeface="Times New Roman" panose="02020603050405020304" pitchFamily="18" charset="0"/>
              </a:rPr>
              <a:t> can pioneer discoveries in general, scientific, academic, creative, and social fields, potentially leading to human redundancy</a:t>
            </a:r>
            <a:r>
              <a:rPr lang="en-US" sz="1600" b="0" i="0" dirty="0">
                <a:effectLst/>
                <a:latin typeface="Times New Roman" panose="02020603050405020304" pitchFamily="18" charset="0"/>
                <a:cs typeface="Times New Roman" panose="02020603050405020304" pitchFamily="18" charset="0"/>
              </a:rPr>
              <a:t>.</a:t>
            </a:r>
          </a:p>
          <a:p>
            <a:r>
              <a:rPr lang="en-US" sz="1600" dirty="0">
                <a:effectLst/>
                <a:latin typeface="Times New Roman" panose="02020603050405020304" pitchFamily="18" charset="0"/>
                <a:ea typeface="Aptos" panose="020B0004020202020204" pitchFamily="34" charset="0"/>
                <a:cs typeface="Times New Roman" panose="02020603050405020304" pitchFamily="18" charset="0"/>
              </a:rPr>
              <a:t>However, Karan and Angadi (2023) identified six (6) potential risks privacy and autonomy risks, AI biases, accuracy and functional risks, deepfakes and fate risks, social knowledge and skill-building risks, and risks in shifting teacher's role) in the use of AI in teaching, learning and research activities.</a:t>
            </a:r>
          </a:p>
          <a:p>
            <a:r>
              <a:rPr lang="en-US" sz="1600" dirty="0">
                <a:effectLst/>
                <a:latin typeface="Times New Roman" panose="02020603050405020304" pitchFamily="18" charset="0"/>
                <a:ea typeface="Aptos" panose="020B0004020202020204" pitchFamily="34" charset="0"/>
                <a:cs typeface="Times New Roman" panose="02020603050405020304" pitchFamily="18" charset="0"/>
              </a:rPr>
              <a:t>Mathew and </a:t>
            </a:r>
            <a:r>
              <a:rPr lang="en-US" sz="1600" dirty="0" err="1">
                <a:effectLst/>
                <a:latin typeface="Times New Roman" panose="02020603050405020304" pitchFamily="18" charset="0"/>
                <a:ea typeface="Aptos" panose="020B0004020202020204" pitchFamily="34" charset="0"/>
                <a:cs typeface="Times New Roman" panose="02020603050405020304" pitchFamily="18" charset="0"/>
              </a:rPr>
              <a:t>Mweenakumari</a:t>
            </a:r>
            <a:r>
              <a:rPr lang="en-US" sz="1600" dirty="0">
                <a:effectLst/>
                <a:latin typeface="Times New Roman" panose="02020603050405020304" pitchFamily="18" charset="0"/>
                <a:ea typeface="Aptos" panose="020B0004020202020204" pitchFamily="34" charset="0"/>
                <a:cs typeface="Times New Roman" panose="02020603050405020304" pitchFamily="18" charset="0"/>
              </a:rPr>
              <a:t> (2023) observed unfair evaluation of student reliability, accuracy, and potential ethical implications.</a:t>
            </a:r>
          </a:p>
          <a:p>
            <a:r>
              <a:rPr lang="en-US" sz="1600" dirty="0">
                <a:latin typeface="Times New Roman" panose="02020603050405020304" pitchFamily="18" charset="0"/>
                <a:ea typeface="Aptos" panose="020B0004020202020204" pitchFamily="34" charset="0"/>
                <a:cs typeface="Times New Roman" panose="02020603050405020304" pitchFamily="18" charset="0"/>
              </a:rPr>
              <a:t>V</a:t>
            </a:r>
            <a:r>
              <a:rPr lang="en-US" sz="1600" dirty="0">
                <a:effectLst/>
                <a:latin typeface="Times New Roman" panose="02020603050405020304" pitchFamily="18" charset="0"/>
                <a:ea typeface="Aptos" panose="020B0004020202020204" pitchFamily="34" charset="0"/>
                <a:cs typeface="Times New Roman" panose="02020603050405020304" pitchFamily="18" charset="0"/>
              </a:rPr>
              <a:t>arious factors such as the perceptions of students and lecturers towards artificial intelligence, availability and access to technological devices and AI tools and institutional readiness to integrate AI in education (Kim, et al., 2020, </a:t>
            </a:r>
            <a:r>
              <a:rPr lang="en-US" sz="1600" dirty="0" err="1">
                <a:effectLst/>
                <a:latin typeface="Times New Roman" panose="02020603050405020304" pitchFamily="18" charset="0"/>
                <a:ea typeface="Aptos" panose="020B0004020202020204" pitchFamily="34" charset="0"/>
                <a:cs typeface="Times New Roman" panose="02020603050405020304" pitchFamily="18" charset="0"/>
              </a:rPr>
              <a:t>Jebreen</a:t>
            </a:r>
            <a:r>
              <a:rPr lang="en-US" sz="1600" dirty="0">
                <a:effectLst/>
                <a:latin typeface="Times New Roman" panose="02020603050405020304" pitchFamily="18" charset="0"/>
                <a:ea typeface="Aptos" panose="020B0004020202020204" pitchFamily="34" charset="0"/>
                <a:cs typeface="Times New Roman" panose="02020603050405020304" pitchFamily="18" charset="0"/>
              </a:rPr>
              <a:t>, et al., 2024).</a:t>
            </a:r>
          </a:p>
          <a:p>
            <a:r>
              <a:rPr lang="en-US" sz="1600" dirty="0">
                <a:effectLst/>
                <a:latin typeface="Times New Roman" panose="02020603050405020304" pitchFamily="18" charset="0"/>
                <a:ea typeface="Aptos" panose="020B0004020202020204" pitchFamily="34" charset="0"/>
                <a:cs typeface="Times New Roman" panose="02020603050405020304" pitchFamily="18" charset="0"/>
              </a:rPr>
              <a:t>Understanding students and lecturers applications of artificial intelligence in teaching and learning and their perceptions towards integration of artificial intelligence in public universities in Namibia in critical, considering the uniqueness of Namibian educational systems, technological, economic situation and cultural context.</a:t>
            </a:r>
          </a:p>
          <a:p>
            <a:endParaRPr lang="en-NA" sz="1700" dirty="0"/>
          </a:p>
        </p:txBody>
      </p:sp>
    </p:spTree>
    <p:extLst>
      <p:ext uri="{BB962C8B-B14F-4D97-AF65-F5344CB8AC3E}">
        <p14:creationId xmlns:p14="http://schemas.microsoft.com/office/powerpoint/2010/main" val="721585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45A9F99-D9B1-4094-A2E2-B90AC1DB7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FAF607-473A-4A43-A23D-BBFF5C4117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B34C7C-6D76-B1D7-537F-0F589C919DE1}"/>
              </a:ext>
            </a:extLst>
          </p:cNvPr>
          <p:cNvSpPr>
            <a:spLocks noGrp="1"/>
          </p:cNvSpPr>
          <p:nvPr>
            <p:ph type="title"/>
          </p:nvPr>
        </p:nvSpPr>
        <p:spPr>
          <a:xfrm>
            <a:off x="6094105" y="802955"/>
            <a:ext cx="4977976" cy="1454051"/>
          </a:xfrm>
        </p:spPr>
        <p:txBody>
          <a:bodyPr>
            <a:normAutofit/>
          </a:bodyPr>
          <a:lstStyle/>
          <a:p>
            <a:r>
              <a:rPr lang="en-US" sz="3600">
                <a:solidFill>
                  <a:schemeClr val="tx2"/>
                </a:solidFill>
              </a:rPr>
              <a:t>Objectives of the study</a:t>
            </a:r>
            <a:endParaRPr lang="en-NA" sz="3600">
              <a:solidFill>
                <a:schemeClr val="tx2"/>
              </a:solidFill>
            </a:endParaRPr>
          </a:p>
        </p:txBody>
      </p:sp>
      <p:pic>
        <p:nvPicPr>
          <p:cNvPr id="7" name="Graphic 6" descr="Head with Gears">
            <a:extLst>
              <a:ext uri="{FF2B5EF4-FFF2-40B4-BE49-F238E27FC236}">
                <a16:creationId xmlns:a16="http://schemas.microsoft.com/office/drawing/2014/main" id="{E471A6F9-0DF1-7D5A-D2BC-F8E4FB9EBB1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6951" y="1793846"/>
            <a:ext cx="3620021" cy="3620021"/>
          </a:xfrm>
          <a:prstGeom prst="rect">
            <a:avLst/>
          </a:prstGeom>
        </p:spPr>
      </p:pic>
      <p:sp>
        <p:nvSpPr>
          <p:cNvPr id="3" name="Content Placeholder 2">
            <a:extLst>
              <a:ext uri="{FF2B5EF4-FFF2-40B4-BE49-F238E27FC236}">
                <a16:creationId xmlns:a16="http://schemas.microsoft.com/office/drawing/2014/main" id="{088A1470-4D40-EFDB-783A-DC776B4EFBB0}"/>
              </a:ext>
            </a:extLst>
          </p:cNvPr>
          <p:cNvSpPr>
            <a:spLocks noGrp="1"/>
          </p:cNvSpPr>
          <p:nvPr>
            <p:ph idx="1"/>
          </p:nvPr>
        </p:nvSpPr>
        <p:spPr>
          <a:xfrm>
            <a:off x="6090574" y="2421682"/>
            <a:ext cx="4977578" cy="3639289"/>
          </a:xfrm>
        </p:spPr>
        <p:txBody>
          <a:bodyPr anchor="ctr">
            <a:normAutofit/>
          </a:bodyPr>
          <a:lstStyle/>
          <a:p>
            <a:pPr marL="342900" lvl="0" indent="-342900">
              <a:buFont typeface="Wingdings" panose="05000000000000000000" pitchFamily="2" charset="2"/>
              <a:buChar char=""/>
            </a:pPr>
            <a:r>
              <a:rPr lang="en-US" sz="1500" kern="100">
                <a:solidFill>
                  <a:schemeClr val="tx2"/>
                </a:solidFill>
                <a:effectLst/>
                <a:latin typeface="Times New Roman" panose="02020603050405020304" pitchFamily="18" charset="0"/>
                <a:ea typeface="Aptos" panose="020B0004020202020204" pitchFamily="34" charset="0"/>
                <a:cs typeface="Times New Roman" panose="02020603050405020304" pitchFamily="18" charset="0"/>
              </a:rPr>
              <a:t>To establish the extent to which students and lecturers in Namibian higher education institutions are aware and apply AI technologies for teaching, learning and research activities.</a:t>
            </a:r>
            <a:endParaRPr lang="en-US" sz="1500" kern="100">
              <a:solidFill>
                <a:schemeClr val="tx2"/>
              </a:solidFill>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buFont typeface="Wingdings" panose="05000000000000000000" pitchFamily="2" charset="2"/>
              <a:buChar char=""/>
            </a:pPr>
            <a:r>
              <a:rPr lang="en-US" sz="1500" kern="100">
                <a:solidFill>
                  <a:schemeClr val="tx2"/>
                </a:solidFill>
                <a:effectLst/>
                <a:latin typeface="Times New Roman" panose="02020603050405020304" pitchFamily="18" charset="0"/>
                <a:ea typeface="Aptos" panose="020B0004020202020204" pitchFamily="34" charset="0"/>
                <a:cs typeface="Times New Roman" panose="02020603050405020304" pitchFamily="18" charset="0"/>
              </a:rPr>
              <a:t>To discover students and lecturers’ perceptions regarding the significance and relevance of AI technologies in Namibian education.</a:t>
            </a:r>
            <a:endParaRPr lang="en-US" sz="1500" kern="100">
              <a:solidFill>
                <a:schemeClr val="tx2"/>
              </a:solidFill>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buFont typeface="Wingdings" panose="05000000000000000000" pitchFamily="2" charset="2"/>
              <a:buChar char=""/>
            </a:pPr>
            <a:r>
              <a:rPr lang="en-US" sz="1500" kern="100">
                <a:solidFill>
                  <a:schemeClr val="tx2"/>
                </a:solidFill>
                <a:effectLst/>
                <a:latin typeface="Times New Roman" panose="02020603050405020304" pitchFamily="18" charset="0"/>
                <a:ea typeface="Aptos" panose="020B0004020202020204" pitchFamily="34" charset="0"/>
                <a:cs typeface="Times New Roman" panose="02020603050405020304" pitchFamily="18" charset="0"/>
              </a:rPr>
              <a:t>To explore the perceived benefits of using AI tools in teaching and learning activities at Namibian higher education institutions.</a:t>
            </a:r>
            <a:endParaRPr lang="en-US" sz="1500" kern="100">
              <a:solidFill>
                <a:schemeClr val="tx2"/>
              </a:solidFill>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spcAft>
                <a:spcPts val="800"/>
              </a:spcAft>
              <a:buFont typeface="Wingdings" panose="05000000000000000000" pitchFamily="2" charset="2"/>
              <a:buChar char=""/>
            </a:pPr>
            <a:r>
              <a:rPr lang="en-US" sz="1500" kern="100">
                <a:solidFill>
                  <a:schemeClr val="tx2"/>
                </a:solidFill>
                <a:effectLst/>
                <a:latin typeface="Times New Roman" panose="02020603050405020304" pitchFamily="18" charset="0"/>
                <a:ea typeface="Aptos" panose="020B0004020202020204" pitchFamily="34" charset="0"/>
                <a:cs typeface="Times New Roman" panose="02020603050405020304" pitchFamily="18" charset="0"/>
              </a:rPr>
              <a:t>To identify the possible challenges of integrating AI technologies in teaching, leaning and research activities in Namibian higher education institutions. </a:t>
            </a:r>
            <a:endParaRPr lang="en-US" sz="1500" kern="100">
              <a:solidFill>
                <a:schemeClr val="tx2"/>
              </a:solidFill>
              <a:effectLst/>
              <a:latin typeface="Aptos" panose="020B0004020202020204" pitchFamily="34" charset="0"/>
              <a:ea typeface="Aptos" panose="020B0004020202020204" pitchFamily="34" charset="0"/>
              <a:cs typeface="Times New Roman" panose="02020603050405020304" pitchFamily="18" charset="0"/>
            </a:endParaRPr>
          </a:p>
          <a:p>
            <a:endParaRPr lang="en-NA" sz="1500">
              <a:solidFill>
                <a:schemeClr val="tx2"/>
              </a:solidFill>
            </a:endParaRPr>
          </a:p>
        </p:txBody>
      </p:sp>
      <p:grpSp>
        <p:nvGrpSpPr>
          <p:cNvPr id="14" name="Group 13">
            <a:extLst>
              <a:ext uri="{FF2B5EF4-FFF2-40B4-BE49-F238E27FC236}">
                <a16:creationId xmlns:a16="http://schemas.microsoft.com/office/drawing/2014/main" id="{C5F6476F-D303-44D3-B30F-1BA348F0F6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2635" y="52996"/>
            <a:ext cx="5928607" cy="6805005"/>
            <a:chOff x="6095999" y="52996"/>
            <a:chExt cx="6093363" cy="6805005"/>
          </a:xfrm>
          <a:solidFill>
            <a:schemeClr val="accent5">
              <a:alpha val="10000"/>
            </a:schemeClr>
          </a:solidFill>
        </p:grpSpPr>
        <p:sp>
          <p:nvSpPr>
            <p:cNvPr id="15" name="Freeform: Shape 14">
              <a:extLst>
                <a:ext uri="{FF2B5EF4-FFF2-40B4-BE49-F238E27FC236}">
                  <a16:creationId xmlns:a16="http://schemas.microsoft.com/office/drawing/2014/main" id="{C972EB4B-0539-4430-9340-8117B9D7C3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52996"/>
              <a:ext cx="6093361" cy="6805003"/>
            </a:xfrm>
            <a:custGeom>
              <a:avLst/>
              <a:gdLst>
                <a:gd name="connsiteX0" fmla="*/ 3391253 w 5890489"/>
                <a:gd name="connsiteY0" fmla="*/ 0 h 6578438"/>
                <a:gd name="connsiteX1" fmla="*/ 3434974 w 5890489"/>
                <a:gd name="connsiteY1" fmla="*/ 646 h 6578438"/>
                <a:gd name="connsiteX2" fmla="*/ 3522419 w 5890489"/>
                <a:gd name="connsiteY2" fmla="*/ 2712 h 6578438"/>
                <a:gd name="connsiteX3" fmla="*/ 3610261 w 5890489"/>
                <a:gd name="connsiteY3" fmla="*/ 6458 h 6578438"/>
                <a:gd name="connsiteX4" fmla="*/ 3786872 w 5890489"/>
                <a:gd name="connsiteY4" fmla="*/ 20667 h 6578438"/>
                <a:gd name="connsiteX5" fmla="*/ 3962291 w 5890489"/>
                <a:gd name="connsiteY5" fmla="*/ 43530 h 6578438"/>
                <a:gd name="connsiteX6" fmla="*/ 4135855 w 5890489"/>
                <a:gd name="connsiteY6" fmla="*/ 75176 h 6578438"/>
                <a:gd name="connsiteX7" fmla="*/ 4307299 w 5890489"/>
                <a:gd name="connsiteY7" fmla="*/ 114315 h 6578438"/>
                <a:gd name="connsiteX8" fmla="*/ 4476358 w 5890489"/>
                <a:gd name="connsiteY8" fmla="*/ 160816 h 6578438"/>
                <a:gd name="connsiteX9" fmla="*/ 4559829 w 5890489"/>
                <a:gd name="connsiteY9" fmla="*/ 186779 h 6578438"/>
                <a:gd name="connsiteX10" fmla="*/ 4642901 w 5890489"/>
                <a:gd name="connsiteY10" fmla="*/ 213648 h 6578438"/>
                <a:gd name="connsiteX11" fmla="*/ 5280847 w 5890489"/>
                <a:gd name="connsiteY11" fmla="*/ 485936 h 6578438"/>
                <a:gd name="connsiteX12" fmla="*/ 5865400 w 5890489"/>
                <a:gd name="connsiteY12" fmla="*/ 851099 h 6578438"/>
                <a:gd name="connsiteX13" fmla="*/ 5890489 w 5890489"/>
                <a:gd name="connsiteY13" fmla="*/ 870950 h 6578438"/>
                <a:gd name="connsiteX14" fmla="*/ 5890489 w 5890489"/>
                <a:gd name="connsiteY14" fmla="*/ 1321814 h 6578438"/>
                <a:gd name="connsiteX15" fmla="*/ 5887395 w 5890489"/>
                <a:gd name="connsiteY15" fmla="*/ 1318952 h 6578438"/>
                <a:gd name="connsiteX16" fmla="*/ 5830291 w 5890489"/>
                <a:gd name="connsiteY16" fmla="*/ 1265992 h 6578438"/>
                <a:gd name="connsiteX17" fmla="*/ 5815981 w 5890489"/>
                <a:gd name="connsiteY17" fmla="*/ 1252687 h 6578438"/>
                <a:gd name="connsiteX18" fmla="*/ 5801142 w 5890489"/>
                <a:gd name="connsiteY18" fmla="*/ 1240158 h 6578438"/>
                <a:gd name="connsiteX19" fmla="*/ 5771464 w 5890489"/>
                <a:gd name="connsiteY19" fmla="*/ 1214969 h 6578438"/>
                <a:gd name="connsiteX20" fmla="*/ 5651030 w 5890489"/>
                <a:gd name="connsiteY20" fmla="*/ 1115767 h 6578438"/>
                <a:gd name="connsiteX21" fmla="*/ 5123183 w 5890489"/>
                <a:gd name="connsiteY21" fmla="*/ 780443 h 6578438"/>
                <a:gd name="connsiteX22" fmla="*/ 4533860 w 5890489"/>
                <a:gd name="connsiteY22" fmla="*/ 567701 h 6578438"/>
                <a:gd name="connsiteX23" fmla="*/ 4457281 w 5890489"/>
                <a:gd name="connsiteY23" fmla="*/ 550780 h 6578438"/>
                <a:gd name="connsiteX24" fmla="*/ 4380568 w 5890489"/>
                <a:gd name="connsiteY24" fmla="*/ 535279 h 6578438"/>
                <a:gd name="connsiteX25" fmla="*/ 4303325 w 5890489"/>
                <a:gd name="connsiteY25" fmla="*/ 522879 h 6578438"/>
                <a:gd name="connsiteX26" fmla="*/ 4264769 w 5890489"/>
                <a:gd name="connsiteY26" fmla="*/ 516679 h 6578438"/>
                <a:gd name="connsiteX27" fmla="*/ 4226082 w 5890489"/>
                <a:gd name="connsiteY27" fmla="*/ 511253 h 6578438"/>
                <a:gd name="connsiteX28" fmla="*/ 4070934 w 5890489"/>
                <a:gd name="connsiteY28" fmla="*/ 494848 h 6578438"/>
                <a:gd name="connsiteX29" fmla="*/ 3915521 w 5890489"/>
                <a:gd name="connsiteY29" fmla="*/ 486065 h 6578438"/>
                <a:gd name="connsiteX30" fmla="*/ 3760241 w 5890489"/>
                <a:gd name="connsiteY30" fmla="*/ 484257 h 6578438"/>
                <a:gd name="connsiteX31" fmla="*/ 3682734 w 5890489"/>
                <a:gd name="connsiteY31" fmla="*/ 486581 h 6578438"/>
                <a:gd name="connsiteX32" fmla="*/ 3605491 w 5890489"/>
                <a:gd name="connsiteY32" fmla="*/ 488907 h 6578438"/>
                <a:gd name="connsiteX33" fmla="*/ 3527454 w 5890489"/>
                <a:gd name="connsiteY33" fmla="*/ 493169 h 6578438"/>
                <a:gd name="connsiteX34" fmla="*/ 3449151 w 5890489"/>
                <a:gd name="connsiteY34" fmla="*/ 498336 h 6578438"/>
                <a:gd name="connsiteX35" fmla="*/ 3410067 w 5890489"/>
                <a:gd name="connsiteY35" fmla="*/ 500532 h 6578438"/>
                <a:gd name="connsiteX36" fmla="*/ 3371246 w 5890489"/>
                <a:gd name="connsiteY36" fmla="*/ 504279 h 6578438"/>
                <a:gd name="connsiteX37" fmla="*/ 3293739 w 5890489"/>
                <a:gd name="connsiteY37" fmla="*/ 511512 h 6578438"/>
                <a:gd name="connsiteX38" fmla="*/ 2689445 w 5890489"/>
                <a:gd name="connsiteY38" fmla="*/ 610198 h 6578438"/>
                <a:gd name="connsiteX39" fmla="*/ 2117875 w 5890489"/>
                <a:gd name="connsiteY39" fmla="*/ 800335 h 6578438"/>
                <a:gd name="connsiteX40" fmla="*/ 1981276 w 5890489"/>
                <a:gd name="connsiteY40" fmla="*/ 865566 h 6578438"/>
                <a:gd name="connsiteX41" fmla="*/ 1847991 w 5890489"/>
                <a:gd name="connsiteY41" fmla="*/ 938676 h 6578438"/>
                <a:gd name="connsiteX42" fmla="*/ 1783069 w 5890489"/>
                <a:gd name="connsiteY42" fmla="*/ 978718 h 6578438"/>
                <a:gd name="connsiteX43" fmla="*/ 1750609 w 5890489"/>
                <a:gd name="connsiteY43" fmla="*/ 998869 h 6578438"/>
                <a:gd name="connsiteX44" fmla="*/ 1734312 w 5890489"/>
                <a:gd name="connsiteY44" fmla="*/ 1008945 h 6578438"/>
                <a:gd name="connsiteX45" fmla="*/ 1718547 w 5890489"/>
                <a:gd name="connsiteY45" fmla="*/ 1019924 h 6578438"/>
                <a:gd name="connsiteX46" fmla="*/ 1655481 w 5890489"/>
                <a:gd name="connsiteY46" fmla="*/ 1063582 h 6578438"/>
                <a:gd name="connsiteX47" fmla="*/ 1593077 w 5890489"/>
                <a:gd name="connsiteY47" fmla="*/ 1108664 h 6578438"/>
                <a:gd name="connsiteX48" fmla="*/ 1532263 w 5890489"/>
                <a:gd name="connsiteY48" fmla="*/ 1156197 h 6578438"/>
                <a:gd name="connsiteX49" fmla="*/ 1472509 w 5890489"/>
                <a:gd name="connsiteY49" fmla="*/ 1205152 h 6578438"/>
                <a:gd name="connsiteX50" fmla="*/ 1414212 w 5890489"/>
                <a:gd name="connsiteY50" fmla="*/ 1256175 h 6578438"/>
                <a:gd name="connsiteX51" fmla="*/ 1357242 w 5890489"/>
                <a:gd name="connsiteY51" fmla="*/ 1308359 h 6578438"/>
                <a:gd name="connsiteX52" fmla="*/ 1153072 w 5890489"/>
                <a:gd name="connsiteY52" fmla="*/ 1529498 h 6578438"/>
                <a:gd name="connsiteX53" fmla="*/ 1002694 w 5890489"/>
                <a:gd name="connsiteY53" fmla="*/ 1770658 h 6578438"/>
                <a:gd name="connsiteX54" fmla="*/ 974076 w 5890489"/>
                <a:gd name="connsiteY54" fmla="*/ 1835371 h 6578438"/>
                <a:gd name="connsiteX55" fmla="*/ 949564 w 5890489"/>
                <a:gd name="connsiteY55" fmla="*/ 1903573 h 6578438"/>
                <a:gd name="connsiteX56" fmla="*/ 927173 w 5890489"/>
                <a:gd name="connsiteY56" fmla="*/ 1974229 h 6578438"/>
                <a:gd name="connsiteX57" fmla="*/ 906107 w 5890489"/>
                <a:gd name="connsiteY57" fmla="*/ 2046952 h 6578438"/>
                <a:gd name="connsiteX58" fmla="*/ 751092 w 5890489"/>
                <a:gd name="connsiteY58" fmla="*/ 2676266 h 6578438"/>
                <a:gd name="connsiteX59" fmla="*/ 547189 w 5890489"/>
                <a:gd name="connsiteY59" fmla="*/ 3308422 h 6578438"/>
                <a:gd name="connsiteX60" fmla="*/ 441195 w 5890489"/>
                <a:gd name="connsiteY60" fmla="*/ 3866306 h 6578438"/>
                <a:gd name="connsiteX61" fmla="*/ 527182 w 5890489"/>
                <a:gd name="connsiteY61" fmla="*/ 4439174 h 6578438"/>
                <a:gd name="connsiteX62" fmla="*/ 775073 w 5890489"/>
                <a:gd name="connsiteY62" fmla="*/ 4987240 h 6578438"/>
                <a:gd name="connsiteX63" fmla="*/ 943206 w 5890489"/>
                <a:gd name="connsiteY63" fmla="*/ 5244933 h 6578438"/>
                <a:gd name="connsiteX64" fmla="*/ 1133728 w 5890489"/>
                <a:gd name="connsiteY64" fmla="*/ 5490356 h 6578438"/>
                <a:gd name="connsiteX65" fmla="*/ 1359626 w 5890489"/>
                <a:gd name="connsiteY65" fmla="*/ 5709815 h 6578438"/>
                <a:gd name="connsiteX66" fmla="*/ 1481254 w 5890489"/>
                <a:gd name="connsiteY66" fmla="*/ 5809146 h 6578438"/>
                <a:gd name="connsiteX67" fmla="*/ 1543260 w 5890489"/>
                <a:gd name="connsiteY67" fmla="*/ 5856940 h 6578438"/>
                <a:gd name="connsiteX68" fmla="*/ 1607518 w 5890489"/>
                <a:gd name="connsiteY68" fmla="*/ 5901374 h 6578438"/>
                <a:gd name="connsiteX69" fmla="*/ 2145566 w 5890489"/>
                <a:gd name="connsiteY69" fmla="*/ 6193814 h 6578438"/>
                <a:gd name="connsiteX70" fmla="*/ 2214991 w 5890489"/>
                <a:gd name="connsiteY70" fmla="*/ 6221844 h 6578438"/>
                <a:gd name="connsiteX71" fmla="*/ 2249307 w 5890489"/>
                <a:gd name="connsiteY71" fmla="*/ 6236182 h 6578438"/>
                <a:gd name="connsiteX72" fmla="*/ 2284285 w 5890489"/>
                <a:gd name="connsiteY72" fmla="*/ 6248711 h 6578438"/>
                <a:gd name="connsiteX73" fmla="*/ 2354241 w 5890489"/>
                <a:gd name="connsiteY73" fmla="*/ 6273124 h 6578438"/>
                <a:gd name="connsiteX74" fmla="*/ 2371597 w 5890489"/>
                <a:gd name="connsiteY74" fmla="*/ 6279324 h 6578438"/>
                <a:gd name="connsiteX75" fmla="*/ 2387894 w 5890489"/>
                <a:gd name="connsiteY75" fmla="*/ 6287719 h 6578438"/>
                <a:gd name="connsiteX76" fmla="*/ 2421414 w 5890489"/>
                <a:gd name="connsiteY76" fmla="*/ 6302186 h 6578438"/>
                <a:gd name="connsiteX77" fmla="*/ 2489117 w 5890489"/>
                <a:gd name="connsiteY77" fmla="*/ 6329441 h 6578438"/>
                <a:gd name="connsiteX78" fmla="*/ 2522902 w 5890489"/>
                <a:gd name="connsiteY78" fmla="*/ 6343134 h 6578438"/>
                <a:gd name="connsiteX79" fmla="*/ 2556953 w 5890489"/>
                <a:gd name="connsiteY79" fmla="*/ 6356051 h 6578438"/>
                <a:gd name="connsiteX80" fmla="*/ 2695009 w 5890489"/>
                <a:gd name="connsiteY80" fmla="*/ 6401905 h 6578438"/>
                <a:gd name="connsiteX81" fmla="*/ 3268035 w 5890489"/>
                <a:gd name="connsiteY81" fmla="*/ 6501238 h 6578438"/>
                <a:gd name="connsiteX82" fmla="*/ 3341038 w 5890489"/>
                <a:gd name="connsiteY82" fmla="*/ 6506145 h 6578438"/>
                <a:gd name="connsiteX83" fmla="*/ 3414703 w 5890489"/>
                <a:gd name="connsiteY83" fmla="*/ 6507050 h 6578438"/>
                <a:gd name="connsiteX84" fmla="*/ 3488237 w 5890489"/>
                <a:gd name="connsiteY84" fmla="*/ 6508212 h 6578438"/>
                <a:gd name="connsiteX85" fmla="*/ 3524142 w 5890489"/>
                <a:gd name="connsiteY85" fmla="*/ 6507955 h 6578438"/>
                <a:gd name="connsiteX86" fmla="*/ 3559252 w 5890489"/>
                <a:gd name="connsiteY86" fmla="*/ 6506921 h 6578438"/>
                <a:gd name="connsiteX87" fmla="*/ 3629207 w 5890489"/>
                <a:gd name="connsiteY87" fmla="*/ 6503045 h 6578438"/>
                <a:gd name="connsiteX88" fmla="*/ 3698633 w 5890489"/>
                <a:gd name="connsiteY88" fmla="*/ 6496845 h 6578438"/>
                <a:gd name="connsiteX89" fmla="*/ 3733213 w 5890489"/>
                <a:gd name="connsiteY89" fmla="*/ 6493357 h 6578438"/>
                <a:gd name="connsiteX90" fmla="*/ 3767529 w 5890489"/>
                <a:gd name="connsiteY90" fmla="*/ 6488707 h 6578438"/>
                <a:gd name="connsiteX91" fmla="*/ 3801845 w 5890489"/>
                <a:gd name="connsiteY91" fmla="*/ 6484057 h 6578438"/>
                <a:gd name="connsiteX92" fmla="*/ 3835895 w 5890489"/>
                <a:gd name="connsiteY92" fmla="*/ 6478116 h 6578438"/>
                <a:gd name="connsiteX93" fmla="*/ 4364801 w 5890489"/>
                <a:gd name="connsiteY93" fmla="*/ 6308517 h 6578438"/>
                <a:gd name="connsiteX94" fmla="*/ 4861379 w 5890489"/>
                <a:gd name="connsiteY94" fmla="*/ 6000576 h 6578438"/>
                <a:gd name="connsiteX95" fmla="*/ 5341263 w 5890489"/>
                <a:gd name="connsiteY95" fmla="*/ 5605834 h 6578438"/>
                <a:gd name="connsiteX96" fmla="*/ 5587301 w 5890489"/>
                <a:gd name="connsiteY96" fmla="*/ 5390379 h 6578438"/>
                <a:gd name="connsiteX97" fmla="*/ 5849105 w 5890489"/>
                <a:gd name="connsiteY97" fmla="*/ 5176344 h 6578438"/>
                <a:gd name="connsiteX98" fmla="*/ 5890489 w 5890489"/>
                <a:gd name="connsiteY98" fmla="*/ 5145260 h 6578438"/>
                <a:gd name="connsiteX99" fmla="*/ 5890489 w 5890489"/>
                <a:gd name="connsiteY99" fmla="*/ 5995323 h 6578438"/>
                <a:gd name="connsiteX100" fmla="*/ 5811477 w 5890489"/>
                <a:gd name="connsiteY100" fmla="*/ 6077819 h 6578438"/>
                <a:gd name="connsiteX101" fmla="*/ 5301384 w 5890489"/>
                <a:gd name="connsiteY101" fmla="*/ 6542958 h 6578438"/>
                <a:gd name="connsiteX102" fmla="*/ 5252008 w 5890489"/>
                <a:gd name="connsiteY102" fmla="*/ 6578438 h 6578438"/>
                <a:gd name="connsiteX103" fmla="*/ 1653730 w 5890489"/>
                <a:gd name="connsiteY103" fmla="*/ 6578438 h 6578438"/>
                <a:gd name="connsiteX104" fmla="*/ 1549768 w 5890489"/>
                <a:gd name="connsiteY104" fmla="*/ 6488821 h 6578438"/>
                <a:gd name="connsiteX105" fmla="*/ 1298282 w 5890489"/>
                <a:gd name="connsiteY105" fmla="*/ 6243932 h 6578438"/>
                <a:gd name="connsiteX106" fmla="*/ 1237999 w 5890489"/>
                <a:gd name="connsiteY106" fmla="*/ 6181671 h 6578438"/>
                <a:gd name="connsiteX107" fmla="*/ 1179967 w 5890489"/>
                <a:gd name="connsiteY107" fmla="*/ 6117862 h 6578438"/>
                <a:gd name="connsiteX108" fmla="*/ 1121936 w 5890489"/>
                <a:gd name="connsiteY108" fmla="*/ 6054569 h 6578438"/>
                <a:gd name="connsiteX109" fmla="*/ 1065628 w 5890489"/>
                <a:gd name="connsiteY109" fmla="*/ 5990243 h 6578438"/>
                <a:gd name="connsiteX110" fmla="*/ 954335 w 5890489"/>
                <a:gd name="connsiteY110" fmla="*/ 5861460 h 6578438"/>
                <a:gd name="connsiteX111" fmla="*/ 898953 w 5890489"/>
                <a:gd name="connsiteY111" fmla="*/ 5797393 h 6578438"/>
                <a:gd name="connsiteX112" fmla="*/ 842908 w 5890489"/>
                <a:gd name="connsiteY112" fmla="*/ 5733582 h 6578438"/>
                <a:gd name="connsiteX113" fmla="*/ 622442 w 5890489"/>
                <a:gd name="connsiteY113" fmla="*/ 5471884 h 6578438"/>
                <a:gd name="connsiteX114" fmla="*/ 425559 w 5890489"/>
                <a:gd name="connsiteY114" fmla="*/ 5190036 h 6578438"/>
                <a:gd name="connsiteX115" fmla="*/ 123877 w 5890489"/>
                <a:gd name="connsiteY115" fmla="*/ 4564210 h 6578438"/>
                <a:gd name="connsiteX116" fmla="*/ 130 w 5890489"/>
                <a:gd name="connsiteY116" fmla="*/ 3865530 h 6578438"/>
                <a:gd name="connsiteX117" fmla="*/ 30602 w 5890489"/>
                <a:gd name="connsiteY117" fmla="*/ 3505793 h 6578438"/>
                <a:gd name="connsiteX118" fmla="*/ 126924 w 5890489"/>
                <a:gd name="connsiteY118" fmla="*/ 3157164 h 6578438"/>
                <a:gd name="connsiteX119" fmla="*/ 334803 w 5890489"/>
                <a:gd name="connsiteY119" fmla="*/ 2560530 h 6578438"/>
                <a:gd name="connsiteX120" fmla="*/ 381176 w 5890489"/>
                <a:gd name="connsiteY120" fmla="*/ 2409144 h 6578438"/>
                <a:gd name="connsiteX121" fmla="*/ 425825 w 5890489"/>
                <a:gd name="connsiteY121" fmla="*/ 2255819 h 6578438"/>
                <a:gd name="connsiteX122" fmla="*/ 470210 w 5890489"/>
                <a:gd name="connsiteY122" fmla="*/ 2099523 h 6578438"/>
                <a:gd name="connsiteX123" fmla="*/ 492998 w 5890489"/>
                <a:gd name="connsiteY123" fmla="*/ 2020213 h 6578438"/>
                <a:gd name="connsiteX124" fmla="*/ 517509 w 5890489"/>
                <a:gd name="connsiteY124" fmla="*/ 1939224 h 6578438"/>
                <a:gd name="connsiteX125" fmla="*/ 544007 w 5890489"/>
                <a:gd name="connsiteY125" fmla="*/ 1857201 h 6578438"/>
                <a:gd name="connsiteX126" fmla="*/ 573288 w 5890489"/>
                <a:gd name="connsiteY126" fmla="*/ 1774274 h 6578438"/>
                <a:gd name="connsiteX127" fmla="*/ 606146 w 5890489"/>
                <a:gd name="connsiteY127" fmla="*/ 1690832 h 6578438"/>
                <a:gd name="connsiteX128" fmla="*/ 644569 w 5890489"/>
                <a:gd name="connsiteY128" fmla="*/ 1607775 h 6578438"/>
                <a:gd name="connsiteX129" fmla="*/ 837874 w 5890489"/>
                <a:gd name="connsiteY129" fmla="*/ 1297638 h 6578438"/>
                <a:gd name="connsiteX130" fmla="*/ 1069602 w 5890489"/>
                <a:gd name="connsiteY130" fmla="*/ 1032194 h 6578438"/>
                <a:gd name="connsiteX131" fmla="*/ 1130548 w 5890489"/>
                <a:gd name="connsiteY131" fmla="*/ 970839 h 6578438"/>
                <a:gd name="connsiteX132" fmla="*/ 1192024 w 5890489"/>
                <a:gd name="connsiteY132" fmla="*/ 910129 h 6578438"/>
                <a:gd name="connsiteX133" fmla="*/ 1255356 w 5890489"/>
                <a:gd name="connsiteY133" fmla="*/ 850841 h 6578438"/>
                <a:gd name="connsiteX134" fmla="*/ 1319614 w 5890489"/>
                <a:gd name="connsiteY134" fmla="*/ 792068 h 6578438"/>
                <a:gd name="connsiteX135" fmla="*/ 1385728 w 5890489"/>
                <a:gd name="connsiteY135" fmla="*/ 734975 h 6578438"/>
                <a:gd name="connsiteX136" fmla="*/ 1452768 w 5890489"/>
                <a:gd name="connsiteY136" fmla="*/ 678528 h 6578438"/>
                <a:gd name="connsiteX137" fmla="*/ 1469594 w 5890489"/>
                <a:gd name="connsiteY137" fmla="*/ 664449 h 6578438"/>
                <a:gd name="connsiteX138" fmla="*/ 1487083 w 5890489"/>
                <a:gd name="connsiteY138" fmla="*/ 651015 h 6578438"/>
                <a:gd name="connsiteX139" fmla="*/ 1522193 w 5890489"/>
                <a:gd name="connsiteY139" fmla="*/ 624277 h 6578438"/>
                <a:gd name="connsiteX140" fmla="*/ 1592415 w 5890489"/>
                <a:gd name="connsiteY140" fmla="*/ 570671 h 6578438"/>
                <a:gd name="connsiteX141" fmla="*/ 1738287 w 5890489"/>
                <a:gd name="connsiteY141" fmla="*/ 469402 h 6578438"/>
                <a:gd name="connsiteX142" fmla="*/ 1890918 w 5890489"/>
                <a:gd name="connsiteY142" fmla="*/ 376530 h 6578438"/>
                <a:gd name="connsiteX143" fmla="*/ 2555363 w 5890489"/>
                <a:gd name="connsiteY143" fmla="*/ 105274 h 6578438"/>
                <a:gd name="connsiteX144" fmla="*/ 3259291 w 5890489"/>
                <a:gd name="connsiteY144" fmla="*/ 3229 h 6578438"/>
                <a:gd name="connsiteX145" fmla="*/ 3347265 w 5890489"/>
                <a:gd name="connsiteY145" fmla="*/ 903 h 657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90489" h="6578438">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CA5348F-9FF6-485F-898D-1BED7EC727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5999" y="52997"/>
              <a:ext cx="6093363" cy="6805004"/>
            </a:xfrm>
            <a:custGeom>
              <a:avLst/>
              <a:gdLst>
                <a:gd name="connsiteX0" fmla="*/ 3517682 w 5890491"/>
                <a:gd name="connsiteY0" fmla="*/ 0 h 6578439"/>
                <a:gd name="connsiteX1" fmla="*/ 5849513 w 5890491"/>
                <a:gd name="connsiteY1" fmla="*/ 841730 h 6578439"/>
                <a:gd name="connsiteX2" fmla="*/ 5890491 w 5890491"/>
                <a:gd name="connsiteY2" fmla="*/ 879061 h 6578439"/>
                <a:gd name="connsiteX3" fmla="*/ 5890491 w 5890491"/>
                <a:gd name="connsiteY3" fmla="*/ 2034114 h 6578439"/>
                <a:gd name="connsiteX4" fmla="*/ 5757065 w 5890491"/>
                <a:gd name="connsiteY4" fmla="*/ 1854938 h 6578439"/>
                <a:gd name="connsiteX5" fmla="*/ 5564060 w 5890491"/>
                <a:gd name="connsiteY5" fmla="*/ 1642182 h 6578439"/>
                <a:gd name="connsiteX6" fmla="*/ 3517551 w 5890491"/>
                <a:gd name="connsiteY6" fmla="*/ 790012 h 6578439"/>
                <a:gd name="connsiteX7" fmla="*/ 1611552 w 5890491"/>
                <a:gd name="connsiteY7" fmla="*/ 1543282 h 6578439"/>
                <a:gd name="connsiteX8" fmla="*/ 1340656 w 5890491"/>
                <a:gd name="connsiteY8" fmla="*/ 1897925 h 6578439"/>
                <a:gd name="connsiteX9" fmla="*/ 1201705 w 5890491"/>
                <a:gd name="connsiteY9" fmla="*/ 2361213 h 6578439"/>
                <a:gd name="connsiteX10" fmla="*/ 852705 w 5890491"/>
                <a:gd name="connsiteY10" fmla="*/ 3529176 h 6578439"/>
                <a:gd name="connsiteX11" fmla="*/ 863863 w 5890491"/>
                <a:gd name="connsiteY11" fmla="*/ 4437051 h 6578439"/>
                <a:gd name="connsiteX12" fmla="*/ 1413569 w 5890491"/>
                <a:gd name="connsiteY12" fmla="*/ 5357174 h 6578439"/>
                <a:gd name="connsiteX13" fmla="*/ 2339129 w 5890491"/>
                <a:gd name="connsiteY13" fmla="*/ 6143367 h 6578439"/>
                <a:gd name="connsiteX14" fmla="*/ 3439449 w 5890491"/>
                <a:gd name="connsiteY14" fmla="*/ 6420049 h 6578439"/>
                <a:gd name="connsiteX15" fmla="*/ 5251388 w 5890491"/>
                <a:gd name="connsiteY15" fmla="*/ 5349009 h 6578439"/>
                <a:gd name="connsiteX16" fmla="*/ 5657731 w 5890491"/>
                <a:gd name="connsiteY16" fmla="*/ 4959205 h 6578439"/>
                <a:gd name="connsiteX17" fmla="*/ 5836127 w 5890491"/>
                <a:gd name="connsiteY17" fmla="*/ 4792052 h 6578439"/>
                <a:gd name="connsiteX18" fmla="*/ 5890491 w 5890491"/>
                <a:gd name="connsiteY18" fmla="*/ 4738662 h 6578439"/>
                <a:gd name="connsiteX19" fmla="*/ 5890491 w 5890491"/>
                <a:gd name="connsiteY19" fmla="*/ 5821964 h 6578439"/>
                <a:gd name="connsiteX20" fmla="*/ 5802001 w 5890491"/>
                <a:gd name="connsiteY20" fmla="*/ 5907904 h 6578439"/>
                <a:gd name="connsiteX21" fmla="*/ 5294358 w 5890491"/>
                <a:gd name="connsiteY21" fmla="*/ 6397505 h 6578439"/>
                <a:gd name="connsiteX22" fmla="*/ 5077178 w 5890491"/>
                <a:gd name="connsiteY22" fmla="*/ 6578439 h 6578439"/>
                <a:gd name="connsiteX23" fmla="*/ 1567290 w 5890491"/>
                <a:gd name="connsiteY23" fmla="*/ 6578439 h 6578439"/>
                <a:gd name="connsiteX24" fmla="*/ 1508588 w 5890491"/>
                <a:gd name="connsiteY24" fmla="*/ 6535186 h 6578439"/>
                <a:gd name="connsiteX25" fmla="*/ 826498 w 5890491"/>
                <a:gd name="connsiteY25" fmla="*/ 5876034 h 6578439"/>
                <a:gd name="connsiteX26" fmla="*/ 122403 w 5890491"/>
                <a:gd name="connsiteY26" fmla="*/ 3255655 h 6578439"/>
                <a:gd name="connsiteX27" fmla="*/ 1061197 w 5890491"/>
                <a:gd name="connsiteY27" fmla="*/ 984650 h 6578439"/>
                <a:gd name="connsiteX28" fmla="*/ 3517682 w 5890491"/>
                <a:gd name="connsiteY28"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90491" h="6578439">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33B89F41-1D91-447A-88C5-8A917809FE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52997"/>
              <a:ext cx="6093362" cy="6805004"/>
            </a:xfrm>
            <a:custGeom>
              <a:avLst/>
              <a:gdLst>
                <a:gd name="connsiteX0" fmla="*/ 5890490 w 5890490"/>
                <a:gd name="connsiteY0" fmla="*/ 5389037 h 6578439"/>
                <a:gd name="connsiteX1" fmla="*/ 5890490 w 5890490"/>
                <a:gd name="connsiteY1" fmla="*/ 5855587 h 6578439"/>
                <a:gd name="connsiteX2" fmla="*/ 5784593 w 5890490"/>
                <a:gd name="connsiteY2" fmla="*/ 5962054 h 6578439"/>
                <a:gd name="connsiteX3" fmla="*/ 5663414 w 5890490"/>
                <a:gd name="connsiteY3" fmla="*/ 6082564 h 6578439"/>
                <a:gd name="connsiteX4" fmla="*/ 5147099 w 5890490"/>
                <a:gd name="connsiteY4" fmla="*/ 6547726 h 6578439"/>
                <a:gd name="connsiteX5" fmla="*/ 5105015 w 5890490"/>
                <a:gd name="connsiteY5" fmla="*/ 6578439 h 6578439"/>
                <a:gd name="connsiteX6" fmla="*/ 4385601 w 5890490"/>
                <a:gd name="connsiteY6" fmla="*/ 6578439 h 6578439"/>
                <a:gd name="connsiteX7" fmla="*/ 4507252 w 5890490"/>
                <a:gd name="connsiteY7" fmla="*/ 6515968 h 6578439"/>
                <a:gd name="connsiteX8" fmla="*/ 4909330 w 5890490"/>
                <a:gd name="connsiteY8" fmla="*/ 6253453 h 6578439"/>
                <a:gd name="connsiteX9" fmla="*/ 5411374 w 5890490"/>
                <a:gd name="connsiteY9" fmla="*/ 5828544 h 6578439"/>
                <a:gd name="connsiteX10" fmla="*/ 5533570 w 5890490"/>
                <a:gd name="connsiteY10" fmla="*/ 5714534 h 6578439"/>
                <a:gd name="connsiteX11" fmla="*/ 5657425 w 5890490"/>
                <a:gd name="connsiteY11" fmla="*/ 5597650 h 6578439"/>
                <a:gd name="connsiteX12" fmla="*/ 3336813 w 5890490"/>
                <a:gd name="connsiteY12" fmla="*/ 499 h 6578439"/>
                <a:gd name="connsiteX13" fmla="*/ 3513674 w 5890490"/>
                <a:gd name="connsiteY13" fmla="*/ 1202 h 6578439"/>
                <a:gd name="connsiteX14" fmla="*/ 3602743 w 5890490"/>
                <a:gd name="connsiteY14" fmla="*/ 4827 h 6578439"/>
                <a:gd name="connsiteX15" fmla="*/ 3647213 w 5890490"/>
                <a:gd name="connsiteY15" fmla="*/ 6703 h 6578439"/>
                <a:gd name="connsiteX16" fmla="*/ 3691684 w 5890490"/>
                <a:gd name="connsiteY16" fmla="*/ 9453 h 6578439"/>
                <a:gd name="connsiteX17" fmla="*/ 3868927 w 5890490"/>
                <a:gd name="connsiteY17" fmla="*/ 27080 h 6578439"/>
                <a:gd name="connsiteX18" fmla="*/ 5200872 w 5890490"/>
                <a:gd name="connsiteY18" fmla="*/ 472240 h 6578439"/>
                <a:gd name="connsiteX19" fmla="*/ 5772711 w 5890490"/>
                <a:gd name="connsiteY19" fmla="*/ 866334 h 6578439"/>
                <a:gd name="connsiteX20" fmla="*/ 5890490 w 5890490"/>
                <a:gd name="connsiteY20" fmla="*/ 972426 h 6578439"/>
                <a:gd name="connsiteX21" fmla="*/ 5890490 w 5890490"/>
                <a:gd name="connsiteY21" fmla="*/ 1158576 h 6578439"/>
                <a:gd name="connsiteX22" fmla="*/ 5676045 w 5890490"/>
                <a:gd name="connsiteY22" fmla="*/ 986969 h 6578439"/>
                <a:gd name="connsiteX23" fmla="*/ 5103776 w 5890490"/>
                <a:gd name="connsiteY23" fmla="*/ 655879 h 6578439"/>
                <a:gd name="connsiteX24" fmla="*/ 4482465 w 5890490"/>
                <a:gd name="connsiteY24" fmla="*/ 440363 h 6578439"/>
                <a:gd name="connsiteX25" fmla="*/ 4402444 w 5890490"/>
                <a:gd name="connsiteY25" fmla="*/ 422111 h 6578439"/>
                <a:gd name="connsiteX26" fmla="*/ 4322423 w 5890490"/>
                <a:gd name="connsiteY26" fmla="*/ 404610 h 6578439"/>
                <a:gd name="connsiteX27" fmla="*/ 4241892 w 5890490"/>
                <a:gd name="connsiteY27" fmla="*/ 389858 h 6578439"/>
                <a:gd name="connsiteX28" fmla="*/ 4201627 w 5890490"/>
                <a:gd name="connsiteY28" fmla="*/ 382483 h 6578439"/>
                <a:gd name="connsiteX29" fmla="*/ 4161234 w 5890490"/>
                <a:gd name="connsiteY29" fmla="*/ 375857 h 6578439"/>
                <a:gd name="connsiteX30" fmla="*/ 3999280 w 5890490"/>
                <a:gd name="connsiteY30" fmla="*/ 353606 h 6578439"/>
                <a:gd name="connsiteX31" fmla="*/ 3836817 w 5890490"/>
                <a:gd name="connsiteY31" fmla="*/ 338480 h 6578439"/>
                <a:gd name="connsiteX32" fmla="*/ 3673972 w 5890490"/>
                <a:gd name="connsiteY32" fmla="*/ 330604 h 6578439"/>
                <a:gd name="connsiteX33" fmla="*/ 3511126 w 5890490"/>
                <a:gd name="connsiteY33" fmla="*/ 328978 h 6578439"/>
                <a:gd name="connsiteX34" fmla="*/ 3183142 w 5890490"/>
                <a:gd name="connsiteY34" fmla="*/ 342854 h 6578439"/>
                <a:gd name="connsiteX35" fmla="*/ 2541444 w 5890490"/>
                <a:gd name="connsiteY35" fmla="*/ 439988 h 6578439"/>
                <a:gd name="connsiteX36" fmla="*/ 1933895 w 5890490"/>
                <a:gd name="connsiteY36" fmla="*/ 650505 h 6578439"/>
                <a:gd name="connsiteX37" fmla="*/ 1378079 w 5890490"/>
                <a:gd name="connsiteY37" fmla="*/ 983905 h 6578439"/>
                <a:gd name="connsiteX38" fmla="*/ 1312967 w 5890490"/>
                <a:gd name="connsiteY38" fmla="*/ 1033660 h 6578439"/>
                <a:gd name="connsiteX39" fmla="*/ 1248364 w 5890490"/>
                <a:gd name="connsiteY39" fmla="*/ 1084413 h 6578439"/>
                <a:gd name="connsiteX40" fmla="*/ 1185163 w 5890490"/>
                <a:gd name="connsiteY40" fmla="*/ 1137168 h 6578439"/>
                <a:gd name="connsiteX41" fmla="*/ 1122852 w 5890490"/>
                <a:gd name="connsiteY41" fmla="*/ 1190922 h 6578439"/>
                <a:gd name="connsiteX42" fmla="*/ 892092 w 5890490"/>
                <a:gd name="connsiteY42" fmla="*/ 1421440 h 6578439"/>
                <a:gd name="connsiteX43" fmla="*/ 707202 w 5890490"/>
                <a:gd name="connsiteY43" fmla="*/ 1684212 h 6578439"/>
                <a:gd name="connsiteX44" fmla="*/ 670121 w 5890490"/>
                <a:gd name="connsiteY44" fmla="*/ 1756093 h 6578439"/>
                <a:gd name="connsiteX45" fmla="*/ 637630 w 5890490"/>
                <a:gd name="connsiteY45" fmla="*/ 1830724 h 6578439"/>
                <a:gd name="connsiteX46" fmla="*/ 607685 w 5890490"/>
                <a:gd name="connsiteY46" fmla="*/ 1907105 h 6578439"/>
                <a:gd name="connsiteX47" fmla="*/ 580034 w 5890490"/>
                <a:gd name="connsiteY47" fmla="*/ 1984986 h 6578439"/>
                <a:gd name="connsiteX48" fmla="*/ 481919 w 5890490"/>
                <a:gd name="connsiteY48" fmla="*/ 2304386 h 6578439"/>
                <a:gd name="connsiteX49" fmla="*/ 433881 w 5890490"/>
                <a:gd name="connsiteY49" fmla="*/ 2465399 h 6578439"/>
                <a:gd name="connsiteX50" fmla="*/ 384442 w 5890490"/>
                <a:gd name="connsiteY50" fmla="*/ 2626163 h 6578439"/>
                <a:gd name="connsiteX51" fmla="*/ 166039 w 5890490"/>
                <a:gd name="connsiteY51" fmla="*/ 3261338 h 6578439"/>
                <a:gd name="connsiteX52" fmla="*/ 56202 w 5890490"/>
                <a:gd name="connsiteY52" fmla="*/ 3910265 h 6578439"/>
                <a:gd name="connsiteX53" fmla="*/ 93664 w 5890490"/>
                <a:gd name="connsiteY53" fmla="*/ 4237292 h 6578439"/>
                <a:gd name="connsiteX54" fmla="*/ 111758 w 5890490"/>
                <a:gd name="connsiteY54" fmla="*/ 4317548 h 6578439"/>
                <a:gd name="connsiteX55" fmla="*/ 133038 w 5890490"/>
                <a:gd name="connsiteY55" fmla="*/ 4397054 h 6578439"/>
                <a:gd name="connsiteX56" fmla="*/ 157757 w 5890490"/>
                <a:gd name="connsiteY56" fmla="*/ 4475560 h 6578439"/>
                <a:gd name="connsiteX57" fmla="*/ 185153 w 5890490"/>
                <a:gd name="connsiteY57" fmla="*/ 4553066 h 6578439"/>
                <a:gd name="connsiteX58" fmla="*/ 493642 w 5890490"/>
                <a:gd name="connsiteY58" fmla="*/ 5132239 h 6578439"/>
                <a:gd name="connsiteX59" fmla="*/ 914391 w 5890490"/>
                <a:gd name="connsiteY59" fmla="*/ 5636528 h 6578439"/>
                <a:gd name="connsiteX60" fmla="*/ 1402034 w 5890490"/>
                <a:gd name="connsiteY60" fmla="*/ 6076188 h 6578439"/>
                <a:gd name="connsiteX61" fmla="*/ 1664397 w 5890490"/>
                <a:gd name="connsiteY61" fmla="*/ 6267079 h 6578439"/>
                <a:gd name="connsiteX62" fmla="*/ 1938992 w 5890490"/>
                <a:gd name="connsiteY62" fmla="*/ 6434343 h 6578439"/>
                <a:gd name="connsiteX63" fmla="*/ 2225931 w 5890490"/>
                <a:gd name="connsiteY63" fmla="*/ 6574322 h 6578439"/>
                <a:gd name="connsiteX64" fmla="*/ 2236328 w 5890490"/>
                <a:gd name="connsiteY64" fmla="*/ 6578439 h 6578439"/>
                <a:gd name="connsiteX65" fmla="*/ 1504665 w 5890490"/>
                <a:gd name="connsiteY65" fmla="*/ 6578439 h 6578439"/>
                <a:gd name="connsiteX66" fmla="*/ 1456827 w 5890490"/>
                <a:gd name="connsiteY66" fmla="*/ 6543476 h 6578439"/>
                <a:gd name="connsiteX67" fmla="*/ 1188475 w 5890490"/>
                <a:gd name="connsiteY67" fmla="*/ 6314083 h 6578439"/>
                <a:gd name="connsiteX68" fmla="*/ 721728 w 5890490"/>
                <a:gd name="connsiteY68" fmla="*/ 5798666 h 6578439"/>
                <a:gd name="connsiteX69" fmla="*/ 344175 w 5890490"/>
                <a:gd name="connsiteY69" fmla="*/ 5219495 h 6578439"/>
                <a:gd name="connsiteX70" fmla="*/ 87293 w 5890490"/>
                <a:gd name="connsiteY70" fmla="*/ 4583569 h 6578439"/>
                <a:gd name="connsiteX71" fmla="*/ 65886 w 5890490"/>
                <a:gd name="connsiteY71" fmla="*/ 4500813 h 6578439"/>
                <a:gd name="connsiteX72" fmla="*/ 47409 w 5890490"/>
                <a:gd name="connsiteY72" fmla="*/ 4417431 h 6578439"/>
                <a:gd name="connsiteX73" fmla="*/ 39000 w 5890490"/>
                <a:gd name="connsiteY73" fmla="*/ 4375677 h 6578439"/>
                <a:gd name="connsiteX74" fmla="*/ 31610 w 5890490"/>
                <a:gd name="connsiteY74" fmla="*/ 4333674 h 6578439"/>
                <a:gd name="connsiteX75" fmla="*/ 18868 w 5890490"/>
                <a:gd name="connsiteY75" fmla="*/ 4249417 h 6578439"/>
                <a:gd name="connsiteX76" fmla="*/ 646 w 5890490"/>
                <a:gd name="connsiteY76" fmla="*/ 3910265 h 6578439"/>
                <a:gd name="connsiteX77" fmla="*/ 130234 w 5890490"/>
                <a:gd name="connsiteY77" fmla="*/ 3248337 h 6578439"/>
                <a:gd name="connsiteX78" fmla="*/ 335383 w 5890490"/>
                <a:gd name="connsiteY78" fmla="*/ 2611911 h 6578439"/>
                <a:gd name="connsiteX79" fmla="*/ 487272 w 5890490"/>
                <a:gd name="connsiteY79" fmla="*/ 1958609 h 6578439"/>
                <a:gd name="connsiteX80" fmla="*/ 508550 w 5890490"/>
                <a:gd name="connsiteY80" fmla="*/ 1876227 h 6578439"/>
                <a:gd name="connsiteX81" fmla="*/ 531742 w 5890490"/>
                <a:gd name="connsiteY81" fmla="*/ 1793721 h 6578439"/>
                <a:gd name="connsiteX82" fmla="*/ 558245 w 5890490"/>
                <a:gd name="connsiteY82" fmla="*/ 1711465 h 6578439"/>
                <a:gd name="connsiteX83" fmla="*/ 590100 w 5890490"/>
                <a:gd name="connsiteY83" fmla="*/ 1630332 h 6578439"/>
                <a:gd name="connsiteX84" fmla="*/ 758680 w 5890490"/>
                <a:gd name="connsiteY84" fmla="*/ 1322433 h 6578439"/>
                <a:gd name="connsiteX85" fmla="*/ 976317 w 5890490"/>
                <a:gd name="connsiteY85" fmla="*/ 1049286 h 6578439"/>
                <a:gd name="connsiteX86" fmla="*/ 1035314 w 5890490"/>
                <a:gd name="connsiteY86" fmla="*/ 985406 h 6578439"/>
                <a:gd name="connsiteX87" fmla="*/ 1095329 w 5890490"/>
                <a:gd name="connsiteY87" fmla="*/ 922526 h 6578439"/>
                <a:gd name="connsiteX88" fmla="*/ 1157384 w 5890490"/>
                <a:gd name="connsiteY88" fmla="*/ 861271 h 6578439"/>
                <a:gd name="connsiteX89" fmla="*/ 1220841 w 5890490"/>
                <a:gd name="connsiteY89" fmla="*/ 801017 h 6578439"/>
                <a:gd name="connsiteX90" fmla="*/ 1286462 w 5890490"/>
                <a:gd name="connsiteY90" fmla="*/ 742886 h 6578439"/>
                <a:gd name="connsiteX91" fmla="*/ 1353233 w 5890490"/>
                <a:gd name="connsiteY91" fmla="*/ 685632 h 6578439"/>
                <a:gd name="connsiteX92" fmla="*/ 1369924 w 5890490"/>
                <a:gd name="connsiteY92" fmla="*/ 671256 h 6578439"/>
                <a:gd name="connsiteX93" fmla="*/ 1387380 w 5890490"/>
                <a:gd name="connsiteY93" fmla="*/ 657755 h 6578439"/>
                <a:gd name="connsiteX94" fmla="*/ 1422422 w 5890490"/>
                <a:gd name="connsiteY94" fmla="*/ 630877 h 6578439"/>
                <a:gd name="connsiteX95" fmla="*/ 1492759 w 5890490"/>
                <a:gd name="connsiteY95" fmla="*/ 577248 h 6578439"/>
                <a:gd name="connsiteX96" fmla="*/ 1528820 w 5890490"/>
                <a:gd name="connsiteY96" fmla="*/ 551496 h 6578439"/>
                <a:gd name="connsiteX97" fmla="*/ 1565390 w 5890490"/>
                <a:gd name="connsiteY97" fmla="*/ 526370 h 6578439"/>
                <a:gd name="connsiteX98" fmla="*/ 1639040 w 5890490"/>
                <a:gd name="connsiteY98" fmla="*/ 476490 h 6578439"/>
                <a:gd name="connsiteX99" fmla="*/ 1792075 w 5890490"/>
                <a:gd name="connsiteY99" fmla="*/ 384859 h 6578439"/>
                <a:gd name="connsiteX100" fmla="*/ 2455943 w 5890490"/>
                <a:gd name="connsiteY100" fmla="*/ 117836 h 6578439"/>
                <a:gd name="connsiteX101" fmla="*/ 3159952 w 5890490"/>
                <a:gd name="connsiteY101" fmla="*/ 7203 h 6578439"/>
                <a:gd name="connsiteX102" fmla="*/ 3336813 w 5890490"/>
                <a:gd name="connsiteY102" fmla="*/ 499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5890490" h="6578439">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278273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4A6DE9-3996-5F12-84AD-522CBD1EBAEA}"/>
              </a:ext>
            </a:extLst>
          </p:cNvPr>
          <p:cNvSpPr>
            <a:spLocks noGrp="1"/>
          </p:cNvSpPr>
          <p:nvPr>
            <p:ph type="title"/>
          </p:nvPr>
        </p:nvSpPr>
        <p:spPr>
          <a:xfrm>
            <a:off x="841248" y="256032"/>
            <a:ext cx="10506456" cy="1014984"/>
          </a:xfrm>
        </p:spPr>
        <p:txBody>
          <a:bodyPr anchor="b">
            <a:normAutofit/>
          </a:bodyPr>
          <a:lstStyle/>
          <a:p>
            <a:r>
              <a:rPr lang="en-US" dirty="0"/>
              <a:t>Methods of data collection and analysis</a:t>
            </a:r>
            <a:endParaRPr lang="en-NA" dirty="0"/>
          </a:p>
        </p:txBody>
      </p:sp>
      <p:sp>
        <p:nvSpPr>
          <p:cNvPr id="11" name="Rectangle 10">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88165BF2-3B46-4C04-9214-8C81AA42628F}"/>
              </a:ext>
            </a:extLst>
          </p:cNvPr>
          <p:cNvGraphicFramePr>
            <a:graphicFrameLocks noGrp="1"/>
          </p:cNvGraphicFramePr>
          <p:nvPr>
            <p:ph idx="1"/>
            <p:extLst>
              <p:ext uri="{D42A27DB-BD31-4B8C-83A1-F6EECF244321}">
                <p14:modId xmlns:p14="http://schemas.microsoft.com/office/powerpoint/2010/main" val="1211591866"/>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0891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E62E8F-92AC-266E-81D1-09A203DB543A}"/>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300" kern="1200">
                <a:solidFill>
                  <a:srgbClr val="FFFFFF"/>
                </a:solidFill>
                <a:latin typeface="+mj-lt"/>
                <a:ea typeface="+mj-ea"/>
                <a:cs typeface="+mj-cs"/>
              </a:rPr>
              <a:t>Demographic data</a:t>
            </a:r>
          </a:p>
        </p:txBody>
      </p:sp>
      <p:pic>
        <p:nvPicPr>
          <p:cNvPr id="4" name="Content Placeholder 3">
            <a:extLst>
              <a:ext uri="{FF2B5EF4-FFF2-40B4-BE49-F238E27FC236}">
                <a16:creationId xmlns:a16="http://schemas.microsoft.com/office/drawing/2014/main" id="{3D47A7EA-6934-0A25-8B88-0B85315B3119}"/>
              </a:ext>
            </a:extLst>
          </p:cNvPr>
          <p:cNvPicPr>
            <a:picLocks noGrp="1" noChangeAspect="1"/>
          </p:cNvPicPr>
          <p:nvPr>
            <p:ph idx="1"/>
          </p:nvPr>
        </p:nvPicPr>
        <p:blipFill>
          <a:blip r:embed="rId2"/>
          <a:stretch>
            <a:fillRect/>
          </a:stretch>
        </p:blipFill>
        <p:spPr>
          <a:xfrm>
            <a:off x="4852856" y="643466"/>
            <a:ext cx="6629619" cy="5568739"/>
          </a:xfrm>
          <a:prstGeom prst="rect">
            <a:avLst/>
          </a:prstGeom>
        </p:spPr>
      </p:pic>
    </p:spTree>
    <p:extLst>
      <p:ext uri="{BB962C8B-B14F-4D97-AF65-F5344CB8AC3E}">
        <p14:creationId xmlns:p14="http://schemas.microsoft.com/office/powerpoint/2010/main" val="2685572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99ED5833-B85B-4103-8A3B-CAB0308E6C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C920BA-74BD-A771-8C18-F882D03F21A5}"/>
              </a:ext>
            </a:extLst>
          </p:cNvPr>
          <p:cNvSpPr>
            <a:spLocks noGrp="1"/>
          </p:cNvSpPr>
          <p:nvPr>
            <p:ph type="title"/>
          </p:nvPr>
        </p:nvSpPr>
        <p:spPr>
          <a:xfrm>
            <a:off x="838200" y="365125"/>
            <a:ext cx="10515600" cy="1860400"/>
          </a:xfrm>
        </p:spPr>
        <p:txBody>
          <a:bodyPr vert="horz" lIns="91440" tIns="45720" rIns="91440" bIns="45720" rtlCol="0" anchor="ctr">
            <a:normAutofit/>
          </a:bodyPr>
          <a:lstStyle/>
          <a:p>
            <a:r>
              <a:rPr lang="en-US" sz="5200" kern="1200" dirty="0">
                <a:solidFill>
                  <a:schemeClr val="tx1"/>
                </a:solidFill>
                <a:latin typeface="+mj-lt"/>
                <a:ea typeface="+mj-ea"/>
                <a:cs typeface="+mj-cs"/>
              </a:rPr>
              <a:t>Findings</a:t>
            </a:r>
          </a:p>
        </p:txBody>
      </p:sp>
      <p:pic>
        <p:nvPicPr>
          <p:cNvPr id="5" name="Content Placeholder 4">
            <a:extLst>
              <a:ext uri="{FF2B5EF4-FFF2-40B4-BE49-F238E27FC236}">
                <a16:creationId xmlns:a16="http://schemas.microsoft.com/office/drawing/2014/main" id="{E9841AE9-C9AA-6B4A-DDAE-4BC917E67D93}"/>
              </a:ext>
            </a:extLst>
          </p:cNvPr>
          <p:cNvPicPr>
            <a:picLocks noGrp="1" noChangeAspect="1"/>
          </p:cNvPicPr>
          <p:nvPr>
            <p:ph idx="1"/>
          </p:nvPr>
        </p:nvPicPr>
        <p:blipFill>
          <a:blip r:embed="rId2"/>
          <a:stretch>
            <a:fillRect/>
          </a:stretch>
        </p:blipFill>
        <p:spPr>
          <a:xfrm>
            <a:off x="181233" y="2155372"/>
            <a:ext cx="5823087" cy="4133461"/>
          </a:xfrm>
        </p:spPr>
      </p:pic>
    </p:spTree>
    <p:extLst>
      <p:ext uri="{BB962C8B-B14F-4D97-AF65-F5344CB8AC3E}">
        <p14:creationId xmlns:p14="http://schemas.microsoft.com/office/powerpoint/2010/main" val="22224957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274</TotalTime>
  <Words>1565</Words>
  <Application>Microsoft Office PowerPoint</Application>
  <PresentationFormat>Widescreen</PresentationFormat>
  <Paragraphs>151</Paragraphs>
  <Slides>18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-apple-system</vt:lpstr>
      <vt:lpstr>Aptos</vt:lpstr>
      <vt:lpstr>Aptos Display</vt:lpstr>
      <vt:lpstr>Arial</vt:lpstr>
      <vt:lpstr>Calibri</vt:lpstr>
      <vt:lpstr>Roboto</vt:lpstr>
      <vt:lpstr>Times New Roman</vt:lpstr>
      <vt:lpstr>Wingdings</vt:lpstr>
      <vt:lpstr>Office Theme</vt:lpstr>
      <vt:lpstr>                An investigation of student's and academic knowledge and use of artificial intelligence in Higher education institutions: A case study of selected universities in Namibia Anna Leonard aleonard@unam.na; Senior Librarian, University of Namibia Melba Mabuku m.mabuku@yahoo.com; Librarian: International University of Management Daniel Mbangula dmbangula@unam.na; Lecturer, University of Namibia</vt:lpstr>
      <vt:lpstr>Presentation outline</vt:lpstr>
      <vt:lpstr>Introduction and background of the study</vt:lpstr>
      <vt:lpstr>Introduction and background continues</vt:lpstr>
      <vt:lpstr>Introduction and background  continue</vt:lpstr>
      <vt:lpstr>Objectives of the study</vt:lpstr>
      <vt:lpstr>Methods of data collection and analysis</vt:lpstr>
      <vt:lpstr>Demographic data</vt:lpstr>
      <vt:lpstr>Findings</vt:lpstr>
      <vt:lpstr>Course on AI </vt:lpstr>
      <vt:lpstr>Use of AI</vt:lpstr>
      <vt:lpstr>Purposes  and effectiveness of AI</vt:lpstr>
      <vt:lpstr>Level of knowledge and perception of AI</vt:lpstr>
      <vt:lpstr>General concerns about integrating  AI in teaching and learning </vt:lpstr>
      <vt:lpstr>Competencies for effective use of AI</vt:lpstr>
      <vt:lpstr>More Verbatim Quotes from participants</vt:lpstr>
      <vt:lpstr>Discussion and 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none</dc:creator>
  <cp:lastModifiedBy>Leonard, Anna</cp:lastModifiedBy>
  <cp:revision>12</cp:revision>
  <dcterms:created xsi:type="dcterms:W3CDTF">2024-10-25T11:34:18Z</dcterms:created>
  <dcterms:modified xsi:type="dcterms:W3CDTF">2024-10-25T17:02:13Z</dcterms:modified>
</cp:coreProperties>
</file>