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6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5C3EC-5FCF-46CF-80F5-C895ABB411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1255F7-25BE-4173-A731-B05D2C87E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0CBED-D143-4D4A-B78B-BF0CB1523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D624F-057D-43B9-8D22-EE1FDF381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B917D-458A-4436-9EDC-5B9A96D3D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3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C4974-A811-4350-BB7F-E210EABB8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BFEF9-49F0-441E-9C56-AF8C7317A4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FECF4-D676-464C-8FD7-EC01B4D45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E308C-3E3D-4907-8D97-DF6776260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045B2-7E45-4591-8DAB-22B512279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8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327488-FF27-4E78-A706-BA99892212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A34ED0-98F9-4582-A448-B2FAC720BE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F4A20-3C7C-4E80-B022-7D013E83C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CCE9-CA52-4797-9D9F-ADF187F4F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4FED5-9574-4A6E-98C5-9E5839B4F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7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CFE3B-E40B-4B5F-9334-194649A87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349DA-0366-42EC-9590-FA127AEFB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4134A-6CCC-4908-8A90-F7014493C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AD03A-B23F-42D5-8786-2DA8E93F8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62DE8-EF19-4007-846F-9689313FB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0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2F19F-56FE-491F-9398-D25829605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5ABE2-355C-40FD-963B-A44E6C1BA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39E56-7A92-4471-9D40-27D01F259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85A4C-9FB6-402A-B112-362F5F3C0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7B922-D157-4411-B0DB-6A2F52ACD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93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C7D85-840C-48B8-B9A6-86A49C855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A575E-6C28-43F8-B779-C751BD6C3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BF2409-CEAA-48D8-96E6-A1AFC66BA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EF8E4-376F-4965-BB76-66FCF529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66992-B65D-410D-9A5A-DEE91DC5B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60C86-4207-4057-9326-5FE783AA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20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2B849-7F81-4679-A9CB-9A5799C4C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9C960-D93B-48EC-B09B-6F8E16009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ADBF73-1FE0-4261-B79C-15597A690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CE9625-ACAB-4B87-9F46-F9946D9E72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366742-22ED-49CD-8ECC-5090909D2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2B9DFE-C745-40B3-A3EA-3D8AEBF5F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9F98CA-9B00-4C97-91E2-A6C491BE3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5B23F7-030B-4AEE-89B0-8D541B813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9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0E9DE-5D8B-4535-A91D-8753FE487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4C4F4E-4129-4687-8ABD-8D914803B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D301C8-53FF-40F7-8E03-6A0B59ECD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EA62CA-C54B-4085-AC56-FF4B546F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6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FD624B-D00C-477C-9514-540EC8E4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5EC39F-54F9-4763-A05E-E217F5A1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A7915-B229-4F5B-9498-6B986EC06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53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47460-5B23-47E3-85BC-8CFF3E702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DA7A1-8A3C-46CA-A7F7-65048BD5B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164136-4325-4F1A-886B-280B028644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B5BDB-9C0F-437C-8016-903AF33C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D34E75-FB33-4C67-99C3-D80193825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8557B-B7B3-4440-BEF3-7799B648E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2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2CD6D-C9CA-45CD-9426-F9D7B5AB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71B9EF-A54A-44D7-9BF0-59539A75F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FFEBEE-0920-4E39-BA1A-4579D2DDF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F86CFD-E9C6-47A2-9447-5B56FD03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24E97A-BCB7-4C08-9ECB-430251003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F16F8B-AA5F-41E5-9254-BEEE30190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0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103B24-60F9-41B5-B2A9-60CF5003A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00B5D-D01D-4270-9F4E-6218C708E7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2C78E-484A-4B26-AA5B-36B229CBC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1097A-4F6B-4637-8B45-D3BCDF3138F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F31BB-58D2-4CFA-A16F-17747BB9DD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DBFF2-8801-4938-A588-E213CDA32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EBB42-CEF2-4F2A-812B-5EF54FE2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17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1437-C7C0-4E32-9776-3DBA8A082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6286" y="292445"/>
            <a:ext cx="10754139" cy="2387600"/>
          </a:xfrm>
        </p:spPr>
        <p:txBody>
          <a:bodyPr>
            <a:normAutofit/>
          </a:bodyPr>
          <a:lstStyle/>
          <a:p>
            <a:r>
              <a:rPr lang="en-US" b="1" dirty="0"/>
              <a:t>Technologies for Intelligent pollinator and Fruit Fly Monitoring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C16D4F-38B9-4331-840D-357769970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5278" y="2732363"/>
            <a:ext cx="9144000" cy="2947849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by</a:t>
            </a:r>
            <a:r>
              <a:rPr lang="en-US" dirty="0"/>
              <a:t> </a:t>
            </a:r>
          </a:p>
          <a:p>
            <a:pPr algn="l"/>
            <a:r>
              <a:rPr lang="en-US" dirty="0"/>
              <a:t>Mary Nsabagwa, Makerere University</a:t>
            </a:r>
          </a:p>
          <a:p>
            <a:pPr algn="l"/>
            <a:r>
              <a:rPr lang="en-US" dirty="0"/>
              <a:t>Julianne Sansa-</a:t>
            </a:r>
            <a:r>
              <a:rPr lang="en-US" dirty="0" err="1"/>
              <a:t>Otim</a:t>
            </a:r>
            <a:r>
              <a:rPr lang="en-US" dirty="0"/>
              <a:t>, Makerere University</a:t>
            </a:r>
          </a:p>
          <a:p>
            <a:pPr algn="l"/>
            <a:r>
              <a:rPr lang="en-US" dirty="0"/>
              <a:t>Agatha </a:t>
            </a:r>
            <a:r>
              <a:rPr lang="en-US" dirty="0" err="1"/>
              <a:t>Turyagyenda</a:t>
            </a:r>
            <a:r>
              <a:rPr lang="en-US" dirty="0"/>
              <a:t>, Makerere University</a:t>
            </a:r>
          </a:p>
          <a:p>
            <a:pPr algn="l"/>
            <a:r>
              <a:rPr lang="en-US" dirty="0"/>
              <a:t>Florence </a:t>
            </a:r>
            <a:r>
              <a:rPr lang="en-US" dirty="0" err="1"/>
              <a:t>Lello</a:t>
            </a:r>
            <a:r>
              <a:rPr lang="en-US" dirty="0"/>
              <a:t>, The Nelson Mandela African Institution of Science and Technology</a:t>
            </a:r>
          </a:p>
          <a:p>
            <a:pPr algn="l"/>
            <a:r>
              <a:rPr lang="en-US" dirty="0"/>
              <a:t>Ephrance </a:t>
            </a:r>
            <a:r>
              <a:rPr lang="en-US" dirty="0" err="1"/>
              <a:t>Namugenyi</a:t>
            </a:r>
            <a:r>
              <a:rPr lang="en-US" dirty="0"/>
              <a:t>, Makerere University</a:t>
            </a:r>
          </a:p>
          <a:p>
            <a:pPr algn="l"/>
            <a:r>
              <a:rPr lang="en-US" dirty="0"/>
              <a:t>Khemis Ben Samuel, Makerere University &amp; University of Juba</a:t>
            </a:r>
          </a:p>
          <a:p>
            <a:pPr algn="l"/>
            <a:r>
              <a:rPr lang="en-US" dirty="0"/>
              <a:t>Safari </a:t>
            </a:r>
            <a:r>
              <a:rPr lang="en-US" dirty="0" err="1"/>
              <a:t>Yonasi</a:t>
            </a:r>
            <a:r>
              <a:rPr lang="en-US" dirty="0"/>
              <a:t>, Makerere University</a:t>
            </a:r>
          </a:p>
          <a:p>
            <a:endParaRPr lang="en-US" dirty="0"/>
          </a:p>
        </p:txBody>
      </p:sp>
      <p:pic>
        <p:nvPicPr>
          <p:cNvPr id="4" name="Picture 2" descr="AdEMNEA">
            <a:extLst>
              <a:ext uri="{FF2B5EF4-FFF2-40B4-BE49-F238E27FC236}">
                <a16:creationId xmlns:a16="http://schemas.microsoft.com/office/drawing/2014/main" id="{1066E369-B202-43A4-BF5B-D93DB6841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72772"/>
            <a:ext cx="2365720" cy="9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Norwegian Agency for Development Cooperation (Norad) | Center for  International Forestry Research">
            <a:extLst>
              <a:ext uri="{FF2B5EF4-FFF2-40B4-BE49-F238E27FC236}">
                <a16:creationId xmlns:a16="http://schemas.microsoft.com/office/drawing/2014/main" id="{36D4E027-B568-4F48-8D93-78DB9AD1D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83" y="5941990"/>
            <a:ext cx="1687730" cy="79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akerere University | Kampala">
            <a:extLst>
              <a:ext uri="{FF2B5EF4-FFF2-40B4-BE49-F238E27FC236}">
                <a16:creationId xmlns:a16="http://schemas.microsoft.com/office/drawing/2014/main" id="{7AC4C9BF-EF1B-4BAB-8A01-8A0008E704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0" b="15284"/>
          <a:stretch/>
        </p:blipFill>
        <p:spPr bwMode="auto">
          <a:xfrm>
            <a:off x="4300671" y="5794193"/>
            <a:ext cx="1421088" cy="9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ogo">
            <a:extLst>
              <a:ext uri="{FF2B5EF4-FFF2-40B4-BE49-F238E27FC236}">
                <a16:creationId xmlns:a16="http://schemas.microsoft.com/office/drawing/2014/main" id="{F18623EC-ACB4-4C46-BF5B-7F31DEB80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991" y="5901918"/>
            <a:ext cx="1916877" cy="87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University of Juba Official">
            <a:extLst>
              <a:ext uri="{FF2B5EF4-FFF2-40B4-BE49-F238E27FC236}">
                <a16:creationId xmlns:a16="http://schemas.microsoft.com/office/drawing/2014/main" id="{56F21246-5DEE-495F-9CB7-F32AACF1A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648" y="5732530"/>
            <a:ext cx="955606" cy="95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ar es Salaam Institute of Technology">
            <a:extLst>
              <a:ext uri="{FF2B5EF4-FFF2-40B4-BE49-F238E27FC236}">
                <a16:creationId xmlns:a16="http://schemas.microsoft.com/office/drawing/2014/main" id="{9AAC5CFD-33B0-4B44-9EFE-448A2697C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034" y="5751349"/>
            <a:ext cx="941168" cy="101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orwegian University of Science and Technology (NTNU) - EOSC Association">
            <a:extLst>
              <a:ext uri="{FF2B5EF4-FFF2-40B4-BE49-F238E27FC236}">
                <a16:creationId xmlns:a16="http://schemas.microsoft.com/office/drawing/2014/main" id="{8C40DA3D-BEFD-46A8-A282-A40B7EAB1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278" y="5680212"/>
            <a:ext cx="1419707" cy="9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53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AD9CD-DC26-4F50-844E-7D177C32B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62ADF-90FA-4A06-9E39-C8B9D355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395" y="1572177"/>
            <a:ext cx="10515600" cy="4920698"/>
          </a:xfrm>
        </p:spPr>
        <p:txBody>
          <a:bodyPr/>
          <a:lstStyle/>
          <a:p>
            <a:r>
              <a:rPr lang="en-US" dirty="0"/>
              <a:t>Mary Nsabagwa, Makerere University</a:t>
            </a:r>
          </a:p>
          <a:p>
            <a:r>
              <a:rPr lang="en-US" dirty="0"/>
              <a:t>Julianne Sansa-</a:t>
            </a:r>
            <a:r>
              <a:rPr lang="en-US" dirty="0" err="1"/>
              <a:t>Otim</a:t>
            </a:r>
            <a:r>
              <a:rPr lang="en-US" dirty="0"/>
              <a:t>, Makerere University</a:t>
            </a:r>
          </a:p>
          <a:p>
            <a:r>
              <a:rPr lang="en-US" dirty="0"/>
              <a:t>Agatha </a:t>
            </a:r>
            <a:r>
              <a:rPr lang="en-US" dirty="0" err="1"/>
              <a:t>Turyagyenda</a:t>
            </a:r>
            <a:r>
              <a:rPr lang="en-US" dirty="0"/>
              <a:t>, Makerere University</a:t>
            </a:r>
          </a:p>
          <a:p>
            <a:r>
              <a:rPr lang="en-US" dirty="0"/>
              <a:t>Florence </a:t>
            </a:r>
            <a:r>
              <a:rPr lang="en-US" dirty="0" err="1"/>
              <a:t>Lello</a:t>
            </a:r>
            <a:r>
              <a:rPr lang="en-US" dirty="0"/>
              <a:t>, The Nelson Mandela African Institution of Science and Technology</a:t>
            </a:r>
          </a:p>
          <a:p>
            <a:r>
              <a:rPr lang="en-US" dirty="0"/>
              <a:t>Ephrance </a:t>
            </a:r>
            <a:r>
              <a:rPr lang="en-US" dirty="0" err="1"/>
              <a:t>Namugenyi</a:t>
            </a:r>
            <a:r>
              <a:rPr lang="en-US" dirty="0"/>
              <a:t>, Makerere University</a:t>
            </a:r>
          </a:p>
          <a:p>
            <a:r>
              <a:rPr lang="en-US" dirty="0"/>
              <a:t>Khemis Ben Samuel, Makerere University &amp; University of Juba</a:t>
            </a:r>
          </a:p>
          <a:p>
            <a:r>
              <a:rPr lang="en-US" dirty="0"/>
              <a:t>Safari </a:t>
            </a:r>
            <a:r>
              <a:rPr lang="en-US" dirty="0" err="1"/>
              <a:t>Yonasi</a:t>
            </a:r>
            <a:r>
              <a:rPr lang="en-US" dirty="0"/>
              <a:t>, Makerere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0C3CD-AE91-46DF-8524-6E01D748B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596" y="156368"/>
            <a:ext cx="10515600" cy="1325563"/>
          </a:xfrm>
        </p:spPr>
        <p:txBody>
          <a:bodyPr/>
          <a:lstStyle/>
          <a:p>
            <a:r>
              <a:rPr lang="en-US" dirty="0"/>
              <a:t>Background on Pollinators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3ED4F-3489-467A-880B-E435C5E81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669" y="1556509"/>
            <a:ext cx="8919696" cy="3838460"/>
          </a:xfrm>
        </p:spPr>
        <p:txBody>
          <a:bodyPr/>
          <a:lstStyle/>
          <a:p>
            <a:r>
              <a:rPr lang="en-US" dirty="0"/>
              <a:t>Pollination is vital in</a:t>
            </a:r>
          </a:p>
          <a:p>
            <a:pPr lvl="1"/>
            <a:r>
              <a:rPr lang="en-US" dirty="0"/>
              <a:t> Food production and the general plant ecosystem</a:t>
            </a:r>
          </a:p>
          <a:p>
            <a:pPr lvl="1"/>
            <a:r>
              <a:rPr lang="en-US" dirty="0"/>
              <a:t>Improves the quality and quantity of crops, especially fruits</a:t>
            </a:r>
          </a:p>
          <a:p>
            <a:r>
              <a:rPr lang="en-US" dirty="0"/>
              <a:t>Bees, contribute 1/3  of the total human dietary supply</a:t>
            </a:r>
          </a:p>
          <a:p>
            <a:r>
              <a:rPr lang="en-US" dirty="0"/>
              <a:t>Without pollinators, we would face</a:t>
            </a:r>
          </a:p>
          <a:p>
            <a:pPr lvl="1"/>
            <a:r>
              <a:rPr lang="en-US" dirty="0"/>
              <a:t>flowering plant species would produce no seeds </a:t>
            </a:r>
          </a:p>
          <a:p>
            <a:pPr lvl="1"/>
            <a:endParaRPr lang="en-US" dirty="0"/>
          </a:p>
          <a:p>
            <a:pPr algn="ctr"/>
            <a:endParaRPr lang="en-US" b="1" dirty="0"/>
          </a:p>
        </p:txBody>
      </p:sp>
      <p:pic>
        <p:nvPicPr>
          <p:cNvPr id="1026" name="Picture 2" descr="Bee icon in SVG, PNG formats">
            <a:extLst>
              <a:ext uri="{FF2B5EF4-FFF2-40B4-BE49-F238E27FC236}">
                <a16:creationId xmlns:a16="http://schemas.microsoft.com/office/drawing/2014/main" id="{C4EA85C2-BA41-49D8-9472-A6D0D127B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455" y="909430"/>
            <a:ext cx="2905539" cy="290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neycomb Color icon in SVG, PNG formats">
            <a:extLst>
              <a:ext uri="{FF2B5EF4-FFF2-40B4-BE49-F238E27FC236}">
                <a16:creationId xmlns:a16="http://schemas.microsoft.com/office/drawing/2014/main" id="{A8BF23F8-1A93-40E2-8576-226043A70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455" y="3995530"/>
            <a:ext cx="2686878" cy="268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80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B6885-C76C-4103-8C0B-00831396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014830" cy="1325563"/>
          </a:xfrm>
        </p:spPr>
        <p:txBody>
          <a:bodyPr/>
          <a:lstStyle/>
          <a:p>
            <a:r>
              <a:rPr lang="en-US" dirty="0"/>
              <a:t>Background of Fruit Flies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DF012-8875-410A-AC59-D61736485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74" y="1741142"/>
            <a:ext cx="10611678" cy="4818684"/>
          </a:xfrm>
        </p:spPr>
        <p:txBody>
          <a:bodyPr>
            <a:normAutofit/>
          </a:bodyPr>
          <a:lstStyle/>
          <a:p>
            <a:r>
              <a:rPr lang="en-US" dirty="0"/>
              <a:t>Climate change  has caused increase in the number of fruit flies</a:t>
            </a:r>
          </a:p>
          <a:p>
            <a:r>
              <a:rPr lang="en-US" dirty="0"/>
              <a:t>Fruit flies </a:t>
            </a:r>
          </a:p>
          <a:p>
            <a:pPr lvl="1"/>
            <a:r>
              <a:rPr lang="en-US" dirty="0"/>
              <a:t>lay eggs under the skin of the fruit </a:t>
            </a:r>
          </a:p>
          <a:p>
            <a:pPr lvl="1"/>
            <a:r>
              <a:rPr lang="en-US" dirty="0"/>
              <a:t>Hatching into larvae that feed on the fruits</a:t>
            </a:r>
          </a:p>
          <a:p>
            <a:r>
              <a:rPr lang="en-US" dirty="0"/>
              <a:t>They cause </a:t>
            </a:r>
          </a:p>
          <a:p>
            <a:pPr lvl="1"/>
            <a:r>
              <a:rPr lang="en-US" dirty="0"/>
              <a:t>Disruption of trade</a:t>
            </a:r>
          </a:p>
          <a:p>
            <a:pPr lvl="1"/>
            <a:r>
              <a:rPr lang="en-US" dirty="0"/>
              <a:t>Trigger huge financial losses</a:t>
            </a:r>
          </a:p>
          <a:p>
            <a:r>
              <a:rPr lang="en-US" dirty="0"/>
              <a:t>Need for intelligent real time monitoring of fruit flies </a:t>
            </a:r>
          </a:p>
          <a:p>
            <a:pPr lvl="1"/>
            <a:r>
              <a:rPr lang="en-US" dirty="0"/>
              <a:t>To establish the dynamics </a:t>
            </a:r>
          </a:p>
          <a:p>
            <a:pPr lvl="1"/>
            <a:r>
              <a:rPr lang="en-US" dirty="0"/>
              <a:t>For timely implementation of appropriate control measures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2050" name="Picture 2" descr="5   Damage caused by fruit fly ( Ceratitis cosyra ) on mango. Infestation of this pest makes the fruit unmarketable cull resulting in severe economic losses ">
            <a:extLst>
              <a:ext uri="{FF2B5EF4-FFF2-40B4-BE49-F238E27FC236}">
                <a16:creationId xmlns:a16="http://schemas.microsoft.com/office/drawing/2014/main" id="{F90DD49D-3631-4B1C-8C71-5DE960CB8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674" y="2161761"/>
            <a:ext cx="3218719" cy="327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et Rid of Fruit Flies, Drain Flies, and Fungus Gnats">
            <a:extLst>
              <a:ext uri="{FF2B5EF4-FFF2-40B4-BE49-F238E27FC236}">
                <a16:creationId xmlns:a16="http://schemas.microsoft.com/office/drawing/2014/main" id="{20498D8D-DDA9-42EC-9601-09D945F2C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936" y="0"/>
            <a:ext cx="3562142" cy="174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58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C702B-6420-4883-9DD7-F8BF66656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5EB0A-078F-48EC-9FFB-122A5A398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Pollinator loss was estimated at $138.3 billion due to stressors </a:t>
            </a:r>
            <a:r>
              <a:rPr lang="en-US" dirty="0" err="1"/>
              <a:t>eg.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climate change, agricultural intensifications, urbanization, pesticide use, management practices,</a:t>
            </a:r>
          </a:p>
          <a:p>
            <a:r>
              <a:rPr lang="en-US" dirty="0"/>
              <a:t>Crop sector losses were estimated to be $10.5 billion</a:t>
            </a:r>
          </a:p>
          <a:p>
            <a:r>
              <a:rPr lang="en-US" dirty="0"/>
              <a:t>The total economy-wide losses to be $334.1 billion</a:t>
            </a:r>
          </a:p>
          <a:p>
            <a:r>
              <a:rPr lang="en-US" b="1" dirty="0"/>
              <a:t>Understanding the bees population trends helps in designing conservation measures to protect them, and hence, improve food production</a:t>
            </a:r>
          </a:p>
        </p:txBody>
      </p:sp>
    </p:spTree>
    <p:extLst>
      <p:ext uri="{BB962C8B-B14F-4D97-AF65-F5344CB8AC3E}">
        <p14:creationId xmlns:p14="http://schemas.microsoft.com/office/powerpoint/2010/main" val="165184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4C174-9319-4F02-9684-EFDE635BF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425" y="320399"/>
            <a:ext cx="10964517" cy="1325563"/>
          </a:xfrm>
        </p:spPr>
        <p:txBody>
          <a:bodyPr/>
          <a:lstStyle/>
          <a:p>
            <a:r>
              <a:rPr lang="en-US" dirty="0"/>
              <a:t>Considerations for fruit fly and Bee monitoring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D7EF4-C59B-4F55-B7B2-A08867D3C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148" y="1929986"/>
            <a:ext cx="11589026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 Smart IoT Honeybee monitoring in Low Resource Settings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Intelligent Fruit Fly counting for Low Resource settings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Drones for data collection in remote areas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Adaptive network considerations for bee data systems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347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19E06-EE09-4AE7-8052-DD2E9BE3A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187" y="2397677"/>
            <a:ext cx="4225787" cy="1325563"/>
          </a:xfrm>
        </p:spPr>
        <p:txBody>
          <a:bodyPr/>
          <a:lstStyle/>
          <a:p>
            <a:pPr algn="ctr"/>
            <a:r>
              <a:rPr lang="en-US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452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324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Technologies for Intelligent pollinator and Fruit Fly Monitoring </vt:lpstr>
      <vt:lpstr>Contributors </vt:lpstr>
      <vt:lpstr>Background on Pollinators</vt:lpstr>
      <vt:lpstr>Background of Fruit Flies</vt:lpstr>
      <vt:lpstr>Background: The problem</vt:lpstr>
      <vt:lpstr>Considerations for fruit fly and Bee monitoring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Technologies for Intelligent pollinator and Fruit Fly Monitoring </dc:title>
  <dc:creator>Mary Nsabagwa</dc:creator>
  <cp:lastModifiedBy>Mary Nsabagwa</cp:lastModifiedBy>
  <cp:revision>18</cp:revision>
  <dcterms:created xsi:type="dcterms:W3CDTF">2024-10-21T09:07:43Z</dcterms:created>
  <dcterms:modified xsi:type="dcterms:W3CDTF">2024-10-21T11:00:54Z</dcterms:modified>
</cp:coreProperties>
</file>