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13"/>
  </p:notesMasterIdLst>
  <p:sldIdLst>
    <p:sldId id="256" r:id="rId2"/>
    <p:sldId id="269" r:id="rId3"/>
    <p:sldId id="270" r:id="rId4"/>
    <p:sldId id="280" r:id="rId5"/>
    <p:sldId id="278" r:id="rId6"/>
    <p:sldId id="272" r:id="rId7"/>
    <p:sldId id="274" r:id="rId8"/>
    <p:sldId id="273" r:id="rId9"/>
    <p:sldId id="275" r:id="rId10"/>
    <p:sldId id="279" r:id="rId11"/>
    <p:sldId id="28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24D5621-771E-2373-5F7C-C76B323DBA3C}" name="Guy Halse" initials="GH" userId="Guy Halse" providerId="None"/>
  <p188:author id="{3DC22F70-C361-CE5A-9718-32ACF5316BC3}" name="Donald Coetzee" initials="DC" userId="S::donald@tenet.ac.za::1b3546cb-a451-44d6-9da7-484eec264ff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291C"/>
    <a:srgbClr val="DA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7966" autoAdjust="0"/>
  </p:normalViewPr>
  <p:slideViewPr>
    <p:cSldViewPr snapToGrid="0">
      <p:cViewPr varScale="1">
        <p:scale>
          <a:sx n="86" d="100"/>
          <a:sy n="86" d="100"/>
        </p:scale>
        <p:origin x="14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D6845-C54E-4D39-8281-0CC343D0B097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3658-9BA9-4473-B1C6-AAF5C81626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64882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9130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657AB-B778-E460-195B-31155A25E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7878F7-8E11-F9B7-F6C2-170A6061F7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550DC6-5E52-8AA8-428B-1D31A8FFDC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A0C2F-EECE-44F5-BAF0-6AADA1BEF5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27326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48914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DEDD28-CA25-C67C-9B05-610A7A1B43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190003-E4BB-6DDD-C783-7C0C2A8360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270EAC-DE51-9039-EC8D-01250B02A8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1A08C-ABE4-C80C-FB1A-65AD0DB428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44977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73993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2608B9-DDB1-4DF8-1CFC-4EE0B44601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92272B-04BF-289C-9F8A-D576C5E978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983409-5F50-A66A-4FE5-9402CE8D58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895ED-F8FE-04B7-9780-3A29D672AB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10417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5BE72-F61D-9AFC-79A6-610B38762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F502AD-7A1E-E851-CB8F-7CD831DEB4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09CF2B-4FD5-A685-54A3-5693FC93F3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ZA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656F5-2053-188A-A372-9FB5628C75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35925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98955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85400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14B05-F319-4F7B-BB25-0B09980B09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5F2F4C-B19F-8969-CEAC-E135FABD25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01D20B-39BD-81DF-465F-4C6D94E769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79CF9-5242-B4B6-5B65-435B5E3C09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0E3658-9BA9-4473-B1C6-AAF5C816261B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70804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6E8C09-C5DB-6D80-620E-D18FAAC530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971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D56EC7-BB9D-977C-BD22-A1D6F8BA02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84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6153A3-7346-37D8-B74E-2D68A76714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00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7379D4-7519-961E-8AC5-AA73A44F51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083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B23BD2-26F0-FF46-DD79-6E8534ED48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4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A2CA6C-AA45-13CC-E4DF-EFBD5AD3B6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16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C619BA-1403-DAF5-8847-C84D840FD0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2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44455C-11A7-010E-40D6-C156B1434A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23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8D4D73-DDBE-E922-C028-BC882AE85B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8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69707D-37A3-C3EE-B5CB-12ADDED6DA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4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AA13-A411-4E8B-8A22-0207E65CA4F4}" type="datetimeFigureOut">
              <a:rPr lang="en-ZA" smtClean="0"/>
              <a:t>2024/11/04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46D-17F5-4084-B417-85C398BEBB4F}" type="slidenum">
              <a:rPr lang="en-ZA" smtClean="0"/>
              <a:t>‹#›</a:t>
            </a:fld>
            <a:endParaRPr lang="en-Z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201C28-6587-A32C-CACE-EEDC696000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6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48315"/>
            <a:ext cx="12192000" cy="609685"/>
          </a:xfrm>
          <a:prstGeom prst="rect">
            <a:avLst/>
          </a:prstGeom>
          <a:solidFill>
            <a:srgbClr val="DA291C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F28AA13-A411-4E8B-8A22-0207E65CA4F4}" type="datetimeFigureOut">
              <a:rPr lang="en-ZA" smtClean="0"/>
              <a:pPr/>
              <a:t>2024/11/04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14847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43E1E46D-17F5-4084-B417-85C398BEBB4F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524" y="6248315"/>
            <a:ext cx="1981476" cy="6096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03C902-26A0-6659-0326-541B2EA3D59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48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baseline="0">
          <a:solidFill>
            <a:srgbClr val="DA291C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msp-pilot.eduroam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Will we still be doing eduroam in ten years?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Donald Coetzee</a:t>
            </a:r>
          </a:p>
          <a:p>
            <a:r>
              <a:rPr lang="en-GB" dirty="0"/>
              <a:t>Guy Halse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611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85475-52D9-7675-8B62-1EC32D4A7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35F5B-D35E-C142-145F-EB631903CE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Will we still be doing eduroam in ten years?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37578-C2AE-9F1E-74EB-4883B5754C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Not if we continue to build and do things like we did in 2014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84253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FEFD78-BEFA-9298-5A2A-866E8A75ADDF}"/>
              </a:ext>
            </a:extLst>
          </p:cNvPr>
          <p:cNvSpPr txBox="1">
            <a:spLocks/>
          </p:cNvSpPr>
          <p:nvPr/>
        </p:nvSpPr>
        <p:spPr>
          <a:xfrm>
            <a:off x="4367561" y="184719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i="1" kern="1200" baseline="0">
                <a:solidFill>
                  <a:srgbClr val="DA291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Questions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7368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BE7053-85D1-4A5E-B49F-D53D0EC4C9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96CF19C0-FE68-5DCA-89C6-8725FCC6D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Let’s go back to 2014…</a:t>
            </a:r>
            <a:endParaRPr lang="en-ZA" dirty="0"/>
          </a:p>
        </p:txBody>
      </p:sp>
      <p:pic>
        <p:nvPicPr>
          <p:cNvPr id="1026" name="Picture 2" descr="Malaysia Airlines Boeing 777">
            <a:extLst>
              <a:ext uri="{FF2B5EF4-FFF2-40B4-BE49-F238E27FC236}">
                <a16:creationId xmlns:a16="http://schemas.microsoft.com/office/drawing/2014/main" id="{EA4C91C2-EAF1-09BA-51F1-C35A1A1C11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427" y="1690688"/>
            <a:ext cx="2392477" cy="159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342F639-F15B-1217-61CC-2683ABE12FEA}"/>
              </a:ext>
            </a:extLst>
          </p:cNvPr>
          <p:cNvSpPr txBox="1"/>
          <p:nvPr/>
        </p:nvSpPr>
        <p:spPr>
          <a:xfrm>
            <a:off x="1126331" y="3246587"/>
            <a:ext cx="393144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900" dirty="0"/>
              <a:t>https://www.planeandpilotmag.com/</a:t>
            </a:r>
          </a:p>
        </p:txBody>
      </p:sp>
      <p:pic>
        <p:nvPicPr>
          <p:cNvPr id="1028" name="Picture 4" descr="Oil Price Drops on Oversupply">
            <a:extLst>
              <a:ext uri="{FF2B5EF4-FFF2-40B4-BE49-F238E27FC236}">
                <a16:creationId xmlns:a16="http://schemas.microsoft.com/office/drawing/2014/main" id="{32222B24-6DE8-BD65-324F-F69D32CC3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4048">
            <a:off x="3400425" y="2809081"/>
            <a:ext cx="23812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9CA1FB95-F903-61AF-885A-A7821F6D91CA}"/>
              </a:ext>
            </a:extLst>
          </p:cNvPr>
          <p:cNvGrpSpPr/>
          <p:nvPr/>
        </p:nvGrpSpPr>
        <p:grpSpPr>
          <a:xfrm>
            <a:off x="8136730" y="624816"/>
            <a:ext cx="6100762" cy="3368437"/>
            <a:chOff x="7498555" y="1480816"/>
            <a:chExt cx="6100762" cy="3368437"/>
          </a:xfrm>
        </p:grpSpPr>
        <p:pic>
          <p:nvPicPr>
            <p:cNvPr id="1030" name="Picture 6" descr="Guardians of the Galaxy">
              <a:extLst>
                <a:ext uri="{FF2B5EF4-FFF2-40B4-BE49-F238E27FC236}">
                  <a16:creationId xmlns:a16="http://schemas.microsoft.com/office/drawing/2014/main" id="{648B4CC9-E5CF-6A10-99CD-303F6956DF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78895">
              <a:off x="8017585" y="1480816"/>
              <a:ext cx="1819275" cy="2695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739617-5593-25F9-201F-9B1C17C4F237}"/>
                </a:ext>
              </a:extLst>
            </p:cNvPr>
            <p:cNvSpPr txBox="1"/>
            <p:nvPr/>
          </p:nvSpPr>
          <p:spPr>
            <a:xfrm rot="886406">
              <a:off x="7498555" y="4618421"/>
              <a:ext cx="6100762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ZA" sz="900" dirty="0"/>
                <a:t>https://www.marvel.com/movies/guardians-of-the-galaxy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ECD0A18-9C29-2F96-7FFF-5396F3D59396}"/>
              </a:ext>
            </a:extLst>
          </p:cNvPr>
          <p:cNvGrpSpPr/>
          <p:nvPr/>
        </p:nvGrpSpPr>
        <p:grpSpPr>
          <a:xfrm>
            <a:off x="6614968" y="1690688"/>
            <a:ext cx="3225845" cy="2419350"/>
            <a:chOff x="6253445" y="2697506"/>
            <a:chExt cx="3225845" cy="2419350"/>
          </a:xfrm>
        </p:grpSpPr>
        <p:pic>
          <p:nvPicPr>
            <p:cNvPr id="1032" name="Picture 8" descr="Amazon.com: Interstellar: The Official Movie Novelization eBook : Keyes,  Greg: Kindle Store">
              <a:extLst>
                <a:ext uri="{FF2B5EF4-FFF2-40B4-BE49-F238E27FC236}">
                  <a16:creationId xmlns:a16="http://schemas.microsoft.com/office/drawing/2014/main" id="{542AB325-FC7C-FFF4-CFE3-D7523ED32E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72131">
              <a:off x="6253445" y="2697506"/>
              <a:ext cx="1468411" cy="2419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A902644-6FE1-1A8B-3EEC-78DFC2909D17}"/>
                </a:ext>
              </a:extLst>
            </p:cNvPr>
            <p:cNvSpPr txBox="1"/>
            <p:nvPr/>
          </p:nvSpPr>
          <p:spPr>
            <a:xfrm rot="20862628">
              <a:off x="6440056" y="4877531"/>
              <a:ext cx="303923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ZA" sz="900" dirty="0"/>
                <a:t>https://www.paramountpictures.com/movies/interstellar</a:t>
              </a:r>
            </a:p>
          </p:txBody>
        </p:sp>
      </p:grpSp>
      <p:pic>
        <p:nvPicPr>
          <p:cNvPr id="1034" name="Picture 10" descr="Ladies and gentlemen, presenting the Selfie Brush">
            <a:extLst>
              <a:ext uri="{FF2B5EF4-FFF2-40B4-BE49-F238E27FC236}">
                <a16:creationId xmlns:a16="http://schemas.microsoft.com/office/drawing/2014/main" id="{13427F3A-9224-1985-AB68-2916C987D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5877" flipH="1">
            <a:off x="4706355" y="4421298"/>
            <a:ext cx="2168682" cy="137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02AABC4-DBE9-10C4-B829-0B37EC04BBAF}"/>
              </a:ext>
            </a:extLst>
          </p:cNvPr>
          <p:cNvSpPr txBox="1"/>
          <p:nvPr/>
        </p:nvSpPr>
        <p:spPr>
          <a:xfrm rot="20206852">
            <a:off x="5290715" y="5731665"/>
            <a:ext cx="161057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900" dirty="0"/>
              <a:t>https://www.engadget.com/</a:t>
            </a:r>
          </a:p>
        </p:txBody>
      </p:sp>
    </p:spTree>
    <p:extLst>
      <p:ext uri="{BB962C8B-B14F-4D97-AF65-F5344CB8AC3E}">
        <p14:creationId xmlns:p14="http://schemas.microsoft.com/office/powerpoint/2010/main" val="964691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20F40D-0858-9C48-835A-C7B755AA5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38011C-0C82-A974-7423-2422D5944F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6295819"/>
            <a:ext cx="1294468" cy="468000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56857571-1AF5-3FFB-7A5E-FF08ED6E9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63250" cy="1325563"/>
          </a:xfrm>
        </p:spPr>
        <p:txBody>
          <a:bodyPr/>
          <a:lstStyle/>
          <a:p>
            <a:r>
              <a:rPr lang="en-GB" dirty="0"/>
              <a:t>But how were we doing eduroam in 2014?</a:t>
            </a:r>
            <a:endParaRPr lang="en-ZA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B702AD-3140-D45E-23B6-6CCC49CE8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 years after South Africa started doing eduroam</a:t>
            </a:r>
          </a:p>
          <a:p>
            <a:r>
              <a:rPr lang="en-GB" dirty="0"/>
              <a:t>Promoting and assisting institutions with on-prem RADIUS</a:t>
            </a:r>
          </a:p>
          <a:p>
            <a:r>
              <a:rPr lang="en-GB" dirty="0"/>
              <a:t>Hacky solutions to try solve problems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F2F4F3A-A2D9-E9FB-92C9-79109C2CD3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215502"/>
              </p:ext>
            </p:extLst>
          </p:nvPr>
        </p:nvGraphicFramePr>
        <p:xfrm>
          <a:off x="838200" y="3172522"/>
          <a:ext cx="4428355" cy="260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9963187" imgH="4943515" progId="Visio.Drawing.11">
                  <p:embed/>
                </p:oleObj>
              </mc:Choice>
              <mc:Fallback>
                <p:oleObj name="Visio" r:id="rId4" imgW="9963187" imgH="4943515" progId="Visio.Drawing.11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F2F4F3A-A2D9-E9FB-92C9-79109C2CD3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3172522"/>
                        <a:ext cx="4428355" cy="260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FE593B8-BF34-F315-AB66-AB081305C7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9722" y="3910515"/>
            <a:ext cx="6301860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521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29FAD-45ED-B9CD-03DC-64F464FD2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eduroam CAT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A2E18-3210-93D4-E481-181C4016F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https://cat.eduroam.org/</a:t>
            </a:r>
          </a:p>
          <a:p>
            <a:r>
              <a:rPr lang="en-GB" dirty="0"/>
              <a:t>Configuration Assistant tool</a:t>
            </a:r>
          </a:p>
          <a:p>
            <a:r>
              <a:rPr lang="en-ZA" dirty="0"/>
              <a:t>Connection profiles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54E92C-DD65-6285-9013-A6D136E2A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39" y="3934874"/>
            <a:ext cx="5785624" cy="18334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170804-586B-A6BF-F577-924EA8345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864" y="261755"/>
            <a:ext cx="5139448" cy="41964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A89A0A-F316-F467-C720-420B01FE2E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712" y="3648202"/>
            <a:ext cx="4045239" cy="240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169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BAD75-AFA9-8555-07BB-99E944851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DA53AF-4A3F-5C4E-E330-9F146C810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Managed IdP</a:t>
            </a:r>
            <a:endParaRPr lang="en-ZA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A73E96-8537-9FDA-3075-A3004B5F8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4837771" cy="2779829"/>
          </a:xfrm>
        </p:spPr>
        <p:txBody>
          <a:bodyPr>
            <a:normAutofit lnSpcReduction="10000"/>
          </a:bodyPr>
          <a:lstStyle/>
          <a:p>
            <a:r>
              <a:rPr lang="en-ZA" dirty="0"/>
              <a:t>https://hosted.eduroam.org/</a:t>
            </a:r>
          </a:p>
          <a:p>
            <a:r>
              <a:rPr lang="en-ZA" dirty="0"/>
              <a:t>Certificate based tokens</a:t>
            </a:r>
          </a:p>
          <a:p>
            <a:r>
              <a:rPr lang="en-ZA" dirty="0"/>
              <a:t>Geared for smaller entities</a:t>
            </a:r>
          </a:p>
          <a:p>
            <a:r>
              <a:rPr lang="en-ZA" dirty="0"/>
              <a:t>Minimises on-prem infrastructure</a:t>
            </a:r>
          </a:p>
          <a:p>
            <a:r>
              <a:rPr lang="en-ZA" dirty="0"/>
              <a:t>Does it scale?</a:t>
            </a:r>
          </a:p>
          <a:p>
            <a:endParaRPr lang="en-Z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EBC08B-313D-772F-2B2F-7A766DB98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5971" y="1792260"/>
            <a:ext cx="6212642" cy="17197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6CAD2F-184A-8DF2-438B-7628AEB1F8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459" y="4096389"/>
            <a:ext cx="8093154" cy="194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480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CBF75-6B4E-5B3C-1E8C-AB975E86C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2">
            <a:extLst>
              <a:ext uri="{FF2B5EF4-FFF2-40B4-BE49-F238E27FC236}">
                <a16:creationId xmlns:a16="http://schemas.microsoft.com/office/drawing/2014/main" id="{C19963BA-4F39-7CAC-9DA5-D150FBF68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ZA" dirty="0" err="1"/>
              <a:t>geteduroam</a:t>
            </a:r>
            <a:r>
              <a:rPr lang="en-ZA" dirty="0"/>
              <a:t> </a:t>
            </a:r>
          </a:p>
        </p:txBody>
      </p:sp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9042FDF2-4A49-B989-67D4-3280E82FF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4646"/>
            <a:ext cx="10515600" cy="4278389"/>
          </a:xfrm>
        </p:spPr>
        <p:txBody>
          <a:bodyPr/>
          <a:lstStyle/>
          <a:p>
            <a:r>
              <a:rPr lang="en-ZA" dirty="0"/>
              <a:t>https://www.geteduroam.app/</a:t>
            </a:r>
          </a:p>
          <a:p>
            <a:r>
              <a:rPr lang="en-ZA" dirty="0"/>
              <a:t>Scales really well</a:t>
            </a:r>
          </a:p>
          <a:p>
            <a:r>
              <a:rPr lang="en-ZA" dirty="0"/>
              <a:t>Commons Conservancy</a:t>
            </a:r>
            <a:r>
              <a:rPr lang="en-ZA" sz="1100" dirty="0"/>
              <a:t>[1]</a:t>
            </a:r>
          </a:p>
          <a:p>
            <a:endParaRPr lang="en-ZA" dirty="0"/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58692EFB-44BD-3F20-611A-9358C941BA27}"/>
              </a:ext>
            </a:extLst>
          </p:cNvPr>
          <p:cNvSpPr txBox="1">
            <a:spLocks/>
          </p:cNvSpPr>
          <p:nvPr/>
        </p:nvSpPr>
        <p:spPr>
          <a:xfrm>
            <a:off x="4311804" y="1687513"/>
            <a:ext cx="4837771" cy="4492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ZA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0929ACB-EF57-C52F-5090-1E053BB34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3242" y="2008538"/>
            <a:ext cx="5668536" cy="283426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0BF3822-5D96-D022-3888-641876FEC99C}"/>
              </a:ext>
            </a:extLst>
          </p:cNvPr>
          <p:cNvSpPr txBox="1"/>
          <p:nvPr/>
        </p:nvSpPr>
        <p:spPr>
          <a:xfrm>
            <a:off x="7893205" y="5916043"/>
            <a:ext cx="429879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100" dirty="0"/>
              <a:t>[1] https://commonsconservancy.org/programmes/geteduroam/ 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83237E8F-E748-3367-35EB-8DC5C1F8D7E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707600-62DE-AB7C-3B28-9E414B12D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602" y="3177045"/>
            <a:ext cx="4191798" cy="29132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A85E16-2D63-35BE-824C-B0142EB95CC4}"/>
              </a:ext>
            </a:extLst>
          </p:cNvPr>
          <p:cNvSpPr txBox="1"/>
          <p:nvPr/>
        </p:nvSpPr>
        <p:spPr>
          <a:xfrm>
            <a:off x="838200" y="6036993"/>
            <a:ext cx="429879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100" dirty="0"/>
              <a:t>https://get.eduroam.org</a:t>
            </a:r>
          </a:p>
        </p:txBody>
      </p:sp>
    </p:spTree>
    <p:extLst>
      <p:ext uri="{BB962C8B-B14F-4D97-AF65-F5344CB8AC3E}">
        <p14:creationId xmlns:p14="http://schemas.microsoft.com/office/powerpoint/2010/main" val="1604370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20BDD-FFAD-EE3F-C2CB-329B62964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Managed Service Provider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875DB1-138E-2A2A-A0C3-5F7137A80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31" y="4627755"/>
            <a:ext cx="9828226" cy="1230218"/>
          </a:xfrm>
          <a:prstGeom prst="rect">
            <a:avLst/>
          </a:prstGeom>
        </p:spPr>
      </p:pic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F73458E7-942E-1383-0EE6-532E2294364B}"/>
              </a:ext>
            </a:extLst>
          </p:cNvPr>
          <p:cNvSpPr txBox="1">
            <a:spLocks/>
          </p:cNvSpPr>
          <p:nvPr/>
        </p:nvSpPr>
        <p:spPr>
          <a:xfrm>
            <a:off x="681531" y="1797168"/>
            <a:ext cx="6925642" cy="283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dirty="0">
                <a:hlinkClick r:id="rId4"/>
              </a:rPr>
              <a:t>https://msp-pilot.eduroam.org/</a:t>
            </a:r>
            <a:endParaRPr lang="en-ZA" dirty="0"/>
          </a:p>
          <a:p>
            <a:r>
              <a:rPr lang="en-ZA" dirty="0"/>
              <a:t>“Pilot” you say??</a:t>
            </a:r>
          </a:p>
          <a:p>
            <a:r>
              <a:rPr lang="en-ZA" dirty="0"/>
              <a:t>Also helps smaller entities</a:t>
            </a:r>
          </a:p>
          <a:p>
            <a:r>
              <a:rPr lang="en-ZA" dirty="0"/>
              <a:t>Minimises on-prem infrastructure</a:t>
            </a:r>
          </a:p>
          <a:p>
            <a:endParaRPr lang="en-ZA" dirty="0"/>
          </a:p>
          <a:p>
            <a:endParaRPr lang="en-ZA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41F0DC9-DA11-DACA-CC2B-E0294D8A5E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1049" y="518167"/>
            <a:ext cx="2937707" cy="421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09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DCB9E69-3795-29F2-D4CB-C1C5736F1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146" y="1534253"/>
            <a:ext cx="3952388" cy="36241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F1FDA7-804C-786C-FAC7-37411F16F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7669" y="518178"/>
            <a:ext cx="2629829" cy="166936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F626AB85-DF51-2510-0D32-E288AE7DC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eduroam Visitor Access (</a:t>
            </a:r>
            <a:r>
              <a:rPr lang="en-GB" dirty="0" err="1"/>
              <a:t>eVA</a:t>
            </a:r>
            <a:r>
              <a:rPr lang="en-GB" dirty="0"/>
              <a:t>)</a:t>
            </a:r>
            <a:endParaRPr lang="en-ZA" dirty="0"/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9C8DD169-DABF-B52F-B69C-88497FCA0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91341"/>
          </a:xfrm>
        </p:spPr>
        <p:txBody>
          <a:bodyPr>
            <a:normAutofit/>
          </a:bodyPr>
          <a:lstStyle/>
          <a:p>
            <a:r>
              <a:rPr lang="en-GB" dirty="0"/>
              <a:t>https://eva.eduroam.ac.za (for e.g.)</a:t>
            </a:r>
          </a:p>
          <a:p>
            <a:r>
              <a:rPr lang="en-GB" dirty="0"/>
              <a:t>Visitor access</a:t>
            </a:r>
          </a:p>
          <a:p>
            <a:r>
              <a:rPr lang="en-GB" dirty="0"/>
              <a:t>Not open source but licenced</a:t>
            </a:r>
          </a:p>
          <a:p>
            <a:r>
              <a:rPr lang="en-GB" dirty="0"/>
              <a:t>Contribute towards it</a:t>
            </a:r>
          </a:p>
          <a:p>
            <a:endParaRPr lang="en-Z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CD9E17-CDA3-EB61-0323-1CFBAED06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984" y="3790435"/>
            <a:ext cx="5054184" cy="2368627"/>
          </a:xfrm>
          <a:prstGeom prst="rect">
            <a:avLst/>
          </a:prstGeom>
        </p:spPr>
      </p:pic>
      <p:pic>
        <p:nvPicPr>
          <p:cNvPr id="8" name="Picture 7" descr="A qr code with a logo&#10;&#10;Description automatically generated">
            <a:extLst>
              <a:ext uri="{FF2B5EF4-FFF2-40B4-BE49-F238E27FC236}">
                <a16:creationId xmlns:a16="http://schemas.microsoft.com/office/drawing/2014/main" id="{26AB75BA-CEEB-7AD0-CF07-E958766086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145" y="3597893"/>
            <a:ext cx="2493579" cy="249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200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B6818-70D2-1234-2279-995EA40BC1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117664A-2C0B-196E-0945-45EAA7A7D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ZA" dirty="0" err="1"/>
              <a:t>OpenRoaming</a:t>
            </a:r>
            <a:endParaRPr lang="en-ZA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C33DCEA-AAB1-2788-59EA-D897C3B02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880"/>
            <a:ext cx="11006959" cy="4351338"/>
          </a:xfrm>
        </p:spPr>
        <p:txBody>
          <a:bodyPr/>
          <a:lstStyle/>
          <a:p>
            <a:r>
              <a:rPr lang="en-ZA" dirty="0"/>
              <a:t>https://wballiance.com/openroaming</a:t>
            </a:r>
          </a:p>
          <a:p>
            <a:r>
              <a:rPr lang="en-ZA" dirty="0" err="1"/>
              <a:t>OpenRoaming</a:t>
            </a:r>
            <a:r>
              <a:rPr lang="en-ZA" dirty="0"/>
              <a:t> and eduroam</a:t>
            </a:r>
          </a:p>
          <a:p>
            <a:r>
              <a:rPr lang="en-ZA" dirty="0"/>
              <a:t>https://eduroam.org/eduroam-openroaming-end-user-information/</a:t>
            </a:r>
          </a:p>
          <a:p>
            <a:r>
              <a:rPr lang="en-ZA" dirty="0"/>
              <a:t>Be aware of it, pay attention to it, be ready for it</a:t>
            </a:r>
          </a:p>
        </p:txBody>
      </p:sp>
      <p:pic>
        <p:nvPicPr>
          <p:cNvPr id="11" name="Picture 2" descr="Apple Logo PNG Transparent &amp; SVG Vector - Freebie Supply">
            <a:extLst>
              <a:ext uri="{FF2B5EF4-FFF2-40B4-BE49-F238E27FC236}">
                <a16:creationId xmlns:a16="http://schemas.microsoft.com/office/drawing/2014/main" id="{4A4E2C00-921A-BE11-5624-5C84F75C3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171" y="4275458"/>
            <a:ext cx="1025708" cy="102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Samsung logo on transparent background 14018566 Vector Art at Vecteezy">
            <a:extLst>
              <a:ext uri="{FF2B5EF4-FFF2-40B4-BE49-F238E27FC236}">
                <a16:creationId xmlns:a16="http://schemas.microsoft.com/office/drawing/2014/main" id="{F843220C-188A-E2CC-F9ED-219247835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879" y="4542968"/>
            <a:ext cx="1450241" cy="543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9DCEFCA-3454-8EF2-40E2-E3CFB4595B15}"/>
              </a:ext>
            </a:extLst>
          </p:cNvPr>
          <p:cNvSpPr txBox="1"/>
          <p:nvPr/>
        </p:nvSpPr>
        <p:spPr>
          <a:xfrm>
            <a:off x="6341679" y="4897445"/>
            <a:ext cx="177656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000" dirty="0"/>
              <a:t>https://www.android.com/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EFC177-96F6-00F5-B83B-6003EA279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1977" y="4652539"/>
            <a:ext cx="1615966" cy="2705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1016FCB-CEFD-2B54-CF4A-A4867D0D583D}"/>
              </a:ext>
            </a:extLst>
          </p:cNvPr>
          <p:cNvSpPr txBox="1"/>
          <p:nvPr/>
        </p:nvSpPr>
        <p:spPr>
          <a:xfrm>
            <a:off x="7919311" y="5263720"/>
            <a:ext cx="177656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000" dirty="0"/>
              <a:t>https://www.apple.com/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24817D-562B-4E2C-9175-A4D13328CC02}"/>
              </a:ext>
            </a:extLst>
          </p:cNvPr>
          <p:cNvSpPr txBox="1"/>
          <p:nvPr/>
        </p:nvSpPr>
        <p:spPr>
          <a:xfrm>
            <a:off x="9095809" y="4937567"/>
            <a:ext cx="177656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000" dirty="0"/>
              <a:t>https://www.samsung.com/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130F01-8664-37C4-EDFE-0CC8A6162D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813" y="3515280"/>
            <a:ext cx="5088212" cy="27419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8AE9D1-3BA1-959A-7BFE-5072F8986F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3160" y="1504720"/>
            <a:ext cx="3779211" cy="83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286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NE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A291C"/>
      </a:accent1>
      <a:accent2>
        <a:srgbClr val="1CDA25"/>
      </a:accent2>
      <a:accent3>
        <a:srgbClr val="361CDA"/>
      </a:accent3>
      <a:accent4>
        <a:srgbClr val="DA581C"/>
      </a:accent4>
      <a:accent5>
        <a:srgbClr val="1CA7DA"/>
      </a:accent5>
      <a:accent6>
        <a:srgbClr val="DA1C62"/>
      </a:accent6>
      <a:hlink>
        <a:srgbClr val="DA251C"/>
      </a:hlink>
      <a:folHlink>
        <a:srgbClr val="40610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op 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NET Powerpoint Theme.potx" id="{BE29606F-6DA8-4E69-8E5B-86C9D842771A}" vid="{4D5C30B9-8E61-4F4A-8256-FC60589DE9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TENET-Powerpoint-Theme</Template>
  <TotalTime>10926</TotalTime>
  <Words>311</Words>
  <Application>Microsoft Office PowerPoint</Application>
  <PresentationFormat>Widescreen</PresentationFormat>
  <Paragraphs>59</Paragraphs>
  <Slides>11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Arial</vt:lpstr>
      <vt:lpstr>Calibri</vt:lpstr>
      <vt:lpstr>Office Theme</vt:lpstr>
      <vt:lpstr>Visio</vt:lpstr>
      <vt:lpstr>Will we still be doing eduroam in ten years?</vt:lpstr>
      <vt:lpstr>Let’s go back to 2014…</vt:lpstr>
      <vt:lpstr>But how were we doing eduroam in 2014?</vt:lpstr>
      <vt:lpstr>eduroam CAT</vt:lpstr>
      <vt:lpstr>Managed IdP</vt:lpstr>
      <vt:lpstr>geteduroam </vt:lpstr>
      <vt:lpstr>Managed Service Provider</vt:lpstr>
      <vt:lpstr>eduroam Visitor Access (eVA)</vt:lpstr>
      <vt:lpstr>OpenRoaming</vt:lpstr>
      <vt:lpstr>Will we still be doing eduroam in ten years?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Guy Halse</dc:creator>
  <cp:lastModifiedBy>Donald Coetzee</cp:lastModifiedBy>
  <cp:revision>138</cp:revision>
  <dcterms:created xsi:type="dcterms:W3CDTF">2022-10-04T07:56:31Z</dcterms:created>
  <dcterms:modified xsi:type="dcterms:W3CDTF">2024-11-04T12:40:32Z</dcterms:modified>
</cp:coreProperties>
</file>